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2" r:id="rId6"/>
    <p:sldId id="260" r:id="rId7"/>
    <p:sldId id="261" r:id="rId8"/>
    <p:sldId id="264" r:id="rId9"/>
    <p:sldId id="263" r:id="rId10"/>
    <p:sldId id="265" r:id="rId11"/>
    <p:sldId id="266" r:id="rId12"/>
    <p:sldId id="270" r:id="rId13"/>
    <p:sldId id="267" r:id="rId14"/>
    <p:sldId id="268" r:id="rId15"/>
    <p:sldId id="269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8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585EE86-7F64-48D1-B8FE-9C9D406FFDAA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BEE7CBC-BA57-4828-B248-A53AD7AB6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85EE86-7F64-48D1-B8FE-9C9D406FFDAA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EE7CBC-BA57-4828-B248-A53AD7AB6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85EE86-7F64-48D1-B8FE-9C9D406FFDAA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EE7CBC-BA57-4828-B248-A53AD7AB6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85EE86-7F64-48D1-B8FE-9C9D406FFDAA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EE7CBC-BA57-4828-B248-A53AD7AB6D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85EE86-7F64-48D1-B8FE-9C9D406FFDAA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EE7CBC-BA57-4828-B248-A53AD7AB6D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85EE86-7F64-48D1-B8FE-9C9D406FFDAA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EE7CBC-BA57-4828-B248-A53AD7AB6D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85EE86-7F64-48D1-B8FE-9C9D406FFDAA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EE7CBC-BA57-4828-B248-A53AD7AB6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85EE86-7F64-48D1-B8FE-9C9D406FFDAA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EE7CBC-BA57-4828-B248-A53AD7AB6D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85EE86-7F64-48D1-B8FE-9C9D406FFDAA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EE7CBC-BA57-4828-B248-A53AD7AB6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585EE86-7F64-48D1-B8FE-9C9D406FFDAA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EE7CBC-BA57-4828-B248-A53AD7AB6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585EE86-7F64-48D1-B8FE-9C9D406FFDAA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BEE7CBC-BA57-4828-B248-A53AD7AB6D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585EE86-7F64-48D1-B8FE-9C9D406FFDAA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BEE7CBC-BA57-4828-B248-A53AD7AB6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Правописание НЕ с разными частями речи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10 класс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  <a:alpha val="3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Слитно или раздельно?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>
          <a:xfrm>
            <a:off x="357158" y="1444294"/>
            <a:ext cx="4140230" cy="448503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Картина (не)окончена.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Лежит (не)раскрытая книга.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Еще (не)проснувшийся город.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Почти (не)обжитый край.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00562" y="1428736"/>
            <a:ext cx="4429156" cy="485778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ru-RU" dirty="0" smtClean="0"/>
              <a:t>Картина не окончена.</a:t>
            </a:r>
          </a:p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ru-RU" dirty="0" smtClean="0"/>
              <a:t>Лежит нераскрытая книга.</a:t>
            </a:r>
          </a:p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ru-RU" dirty="0" smtClean="0"/>
              <a:t>Еще не проснувшийся город.</a:t>
            </a:r>
          </a:p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ru-RU" dirty="0" smtClean="0"/>
              <a:t>Почти необжитый край.</a:t>
            </a:r>
          </a:p>
          <a:p>
            <a:pPr>
              <a:spcBef>
                <a:spcPts val="400"/>
              </a:spcBef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7143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Обратите внимание!</a:t>
            </a:r>
            <a:endParaRPr lang="ru-RU" dirty="0"/>
          </a:p>
        </p:txBody>
      </p:sp>
      <p:sp>
        <p:nvSpPr>
          <p:cNvPr id="16" name="Текст 1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Прилагательное</a:t>
            </a:r>
            <a:endParaRPr lang="ru-RU" dirty="0"/>
          </a:p>
        </p:txBody>
      </p:sp>
      <p:sp>
        <p:nvSpPr>
          <p:cNvPr id="17" name="Текст 1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/>
              <a:t>Причастие</a:t>
            </a:r>
            <a:endParaRPr lang="ru-RU" dirty="0"/>
          </a:p>
        </p:txBody>
      </p:sp>
      <p:sp>
        <p:nvSpPr>
          <p:cNvPr id="15" name="Содержимое 1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ru-RU" sz="1800" u="sng" dirty="0" smtClean="0"/>
              <a:t>Раздельно</a:t>
            </a:r>
            <a:r>
              <a:rPr lang="ru-RU" sz="1800" dirty="0" smtClean="0"/>
              <a:t> (Это далеко не интересный предмет)</a:t>
            </a:r>
          </a:p>
          <a:p>
            <a:endParaRPr lang="ru-RU" sz="1800" dirty="0" smtClean="0"/>
          </a:p>
          <a:p>
            <a:endParaRPr lang="ru-RU" sz="1800" dirty="0" smtClean="0"/>
          </a:p>
          <a:p>
            <a:endParaRPr lang="ru-RU" sz="1800" dirty="0" smtClean="0"/>
          </a:p>
          <a:p>
            <a:r>
              <a:rPr lang="ru-RU" sz="1800" u="sng" dirty="0" smtClean="0"/>
              <a:t>Слитно</a:t>
            </a:r>
            <a:r>
              <a:rPr lang="ru-RU" sz="1800" dirty="0" smtClean="0"/>
              <a:t> (Твой взгляд совершенно необъективен)</a:t>
            </a:r>
          </a:p>
          <a:p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r>
              <a:rPr lang="ru-RU" sz="1800" u="sng" dirty="0" smtClean="0"/>
              <a:t>Слитно</a:t>
            </a:r>
            <a:r>
              <a:rPr lang="ru-RU" sz="1800" dirty="0" smtClean="0"/>
              <a:t> (Еще неизвестные науке факты)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ru-RU" sz="1800" u="sng" dirty="0" smtClean="0"/>
              <a:t>Раздельно</a:t>
            </a:r>
            <a:r>
              <a:rPr lang="ru-RU" sz="1800" dirty="0" smtClean="0"/>
              <a:t> (Это далеко не завершенное дело)</a:t>
            </a:r>
          </a:p>
          <a:p>
            <a:endParaRPr lang="ru-RU" sz="1800" dirty="0" smtClean="0"/>
          </a:p>
          <a:p>
            <a:endParaRPr lang="ru-RU" sz="1800" dirty="0" smtClean="0"/>
          </a:p>
          <a:p>
            <a:endParaRPr lang="ru-RU" sz="1800" dirty="0" smtClean="0"/>
          </a:p>
          <a:p>
            <a:r>
              <a:rPr lang="ru-RU" sz="1800" u="sng" dirty="0" smtClean="0"/>
              <a:t>Слитно</a:t>
            </a:r>
            <a:r>
              <a:rPr lang="ru-RU" sz="1800" dirty="0" smtClean="0"/>
              <a:t> (Ты используешь совершенное непроверенные данные)</a:t>
            </a:r>
          </a:p>
          <a:p>
            <a:endParaRPr lang="ru-RU" sz="1800" dirty="0" smtClean="0"/>
          </a:p>
          <a:p>
            <a:endParaRPr lang="ru-RU" sz="1800" dirty="0" smtClean="0"/>
          </a:p>
          <a:p>
            <a:r>
              <a:rPr lang="ru-RU" sz="1800" u="sng" dirty="0" smtClean="0"/>
              <a:t>Раздельно</a:t>
            </a:r>
            <a:r>
              <a:rPr lang="ru-RU" sz="1800" dirty="0" smtClean="0"/>
              <a:t> (Еще не купленная машина)</a:t>
            </a:r>
            <a:endParaRPr lang="ru-RU" sz="18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357422" y="2143116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Зависимое слово – наречие меры и степени.</a:t>
            </a:r>
            <a:endParaRPr lang="ru-RU" sz="20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714480" y="857232"/>
            <a:ext cx="61436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Зависимые слова «вовсе», «далеко», «отнюдь», «ни…»</a:t>
            </a:r>
            <a:endParaRPr lang="ru-RU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714612" y="3786190"/>
            <a:ext cx="42148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Другие </a:t>
            </a: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зависимые 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слова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571612"/>
            <a:ext cx="8329642" cy="4435679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Кустики брусники усыпаны ещё (НЕ)СОЗРЕВШИМИ ягодами.</a:t>
            </a:r>
          </a:p>
          <a:p>
            <a:r>
              <a:rPr lang="ru-RU" dirty="0" smtClean="0"/>
              <a:t>Даже запах бензина (НЕ)МОГ заглушить луговой аромат.</a:t>
            </a:r>
          </a:p>
          <a:p>
            <a:r>
              <a:rPr lang="ru-RU" dirty="0" smtClean="0"/>
              <a:t>В (НЕ)БОЛЬШОМ, но просторном зале было светло и тихо.</a:t>
            </a:r>
          </a:p>
          <a:p>
            <a:r>
              <a:rPr lang="ru-RU" dirty="0" smtClean="0"/>
              <a:t>Картошка на огородах до сих пор (НЕ)ВЫКОПАНА.</a:t>
            </a:r>
          </a:p>
          <a:p>
            <a:r>
              <a:rPr lang="ru-RU" dirty="0" smtClean="0"/>
              <a:t>(НЕ)ОСОЗНАВАЯ своего предназначения, герои пьес А.П. Чехова часто проживают свой век механически.</a:t>
            </a:r>
          </a:p>
          <a:p>
            <a:pPr algn="r">
              <a:buNone/>
            </a:pPr>
            <a:r>
              <a:rPr lang="ru-RU" dirty="0" smtClean="0"/>
              <a:t>Ответ: </a:t>
            </a:r>
            <a:r>
              <a:rPr lang="ru-RU" u="sng" dirty="0" smtClean="0"/>
              <a:t>небольшом</a:t>
            </a:r>
            <a:endParaRPr lang="ru-RU" u="sng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500198"/>
          </a:xfrm>
        </p:spPr>
        <p:txBody>
          <a:bodyPr>
            <a:noAutofit/>
          </a:bodyPr>
          <a:lstStyle/>
          <a:p>
            <a:r>
              <a:rPr lang="ru-RU" sz="2800" dirty="0" smtClean="0"/>
              <a:t>Определите предложение, в котором НЕ со словом пишется СЛИТНО. Раскройте скобки и выпишите это слово.</a:t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786346"/>
          </a:xfrm>
        </p:spPr>
        <p:txBody>
          <a:bodyPr>
            <a:normAutofit/>
          </a:bodyPr>
          <a:lstStyle/>
          <a:p>
            <a:r>
              <a:rPr lang="ru-RU" dirty="0" smtClean="0"/>
              <a:t>Местами свет вовсе (НЕ)ПРОНИКАЛ под навес сосновых ветвей.</a:t>
            </a:r>
          </a:p>
          <a:p>
            <a:r>
              <a:rPr lang="ru-RU" dirty="0" smtClean="0"/>
              <a:t>(НЕ)ХОЧЕТСЯ о людях думать плохо.</a:t>
            </a:r>
          </a:p>
          <a:p>
            <a:r>
              <a:rPr lang="ru-RU" dirty="0" smtClean="0"/>
              <a:t>Впереди показались (НЕ)ЯСНЫЕ очертания огромных деревьев.</a:t>
            </a:r>
          </a:p>
          <a:p>
            <a:r>
              <a:rPr lang="ru-RU" dirty="0" smtClean="0"/>
              <a:t>Далеко (НЕ)ГОСТЕПРИИМНЫЙ лес тянулся до самой Нерехты.</a:t>
            </a:r>
          </a:p>
          <a:p>
            <a:r>
              <a:rPr lang="ru-RU" dirty="0" smtClean="0"/>
              <a:t>У каждого писателя есть единственная, главная, (НЕ)НАПИСАННАЯ ещё книга.</a:t>
            </a:r>
          </a:p>
          <a:p>
            <a:pPr algn="r"/>
            <a:r>
              <a:rPr lang="ru-RU" dirty="0" smtClean="0"/>
              <a:t>Ответ: </a:t>
            </a:r>
            <a:r>
              <a:rPr lang="ru-RU" u="sng" dirty="0" smtClean="0"/>
              <a:t>неясные</a:t>
            </a:r>
            <a:endParaRPr lang="ru-RU" u="sng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500198"/>
          </a:xfrm>
        </p:spPr>
        <p:txBody>
          <a:bodyPr>
            <a:noAutofit/>
          </a:bodyPr>
          <a:lstStyle/>
          <a:p>
            <a:r>
              <a:rPr lang="ru-RU" sz="2800" dirty="0" smtClean="0"/>
              <a:t>Определите предложение, в котором НЕ со словом пишется СЛИТНО. Раскройте скобки и выпишите это слово.</a:t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71490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Сидя в автомобиле, (НЕ)ВОЛЬНО наблюдаешь за тем, что происходит вокруг.</a:t>
            </a:r>
          </a:p>
          <a:p>
            <a:r>
              <a:rPr lang="ru-RU" dirty="0" smtClean="0"/>
              <a:t>Купленное недавно дорогое оборудование так и оставалось (НЕ)РАСПЕЧАТАННЫМ специалистами лаборатории.</a:t>
            </a:r>
          </a:p>
          <a:p>
            <a:r>
              <a:rPr lang="ru-RU" dirty="0" smtClean="0"/>
              <a:t>Эта деревня находилась (НЕ)ДАЛЕКО от Москвы, а совсем рядом, в двух милях.</a:t>
            </a:r>
          </a:p>
          <a:p>
            <a:r>
              <a:rPr lang="ru-RU" dirty="0" smtClean="0"/>
              <a:t>Чистое небо над головой – это (НЕ)ТАК уж и мало!</a:t>
            </a:r>
          </a:p>
          <a:p>
            <a:r>
              <a:rPr lang="ru-RU" dirty="0" smtClean="0"/>
              <a:t>(НЕ)ПРЕКРАЩАЮЩАЯСЯ в течение суток пурга замела весь город.</a:t>
            </a:r>
          </a:p>
          <a:p>
            <a:pPr algn="r"/>
            <a:r>
              <a:rPr lang="ru-RU" dirty="0" smtClean="0"/>
              <a:t>Ответ: </a:t>
            </a:r>
            <a:r>
              <a:rPr lang="ru-RU" u="sng" dirty="0" smtClean="0"/>
              <a:t>невольно</a:t>
            </a:r>
            <a:endParaRPr lang="ru-RU" u="sng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500198"/>
          </a:xfrm>
        </p:spPr>
        <p:txBody>
          <a:bodyPr>
            <a:noAutofit/>
          </a:bodyPr>
          <a:lstStyle/>
          <a:p>
            <a:r>
              <a:rPr lang="ru-RU" sz="2800" dirty="0" smtClean="0"/>
              <a:t>Определите предложение, в котором НЕ со словом пишется СЛИТНО. Раскройте скобки и выпишите это слово.</a:t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500174"/>
            <a:ext cx="8472518" cy="5072098"/>
          </a:xfrm>
        </p:spPr>
        <p:txBody>
          <a:bodyPr>
            <a:normAutofit/>
          </a:bodyPr>
          <a:lstStyle/>
          <a:p>
            <a:r>
              <a:rPr lang="ru-RU" sz="2400" dirty="0" smtClean="0"/>
              <a:t>(НЕ)ЗАЧЕМ думать о том, чего нельзя исправить или вернуть.</a:t>
            </a:r>
          </a:p>
          <a:p>
            <a:r>
              <a:rPr lang="ru-RU" sz="2400" dirty="0" smtClean="0"/>
              <a:t>Черты лица его были мелкими, (НЕ)ОТРАЖАЮЩИМИ всей сложности души.</a:t>
            </a:r>
          </a:p>
          <a:p>
            <a:r>
              <a:rPr lang="ru-RU" sz="2400" dirty="0" smtClean="0"/>
              <a:t>Этот населённый пункт (НЕ)ОБОЗНАЧЕН на туристической карте.</a:t>
            </a:r>
          </a:p>
          <a:p>
            <a:r>
              <a:rPr lang="ru-RU" sz="2400" dirty="0" smtClean="0"/>
              <a:t>Занятие себе Савка выбрал отнюдь (НЕ)ПРОСТОЕ.</a:t>
            </a:r>
          </a:p>
          <a:p>
            <a:r>
              <a:rPr lang="ru-RU" sz="2400" dirty="0" smtClean="0"/>
              <a:t>Есть очень много видов растений, живущих рядом с человеком и (НЕ)ЗАМЕЧАЕМЫХ им.</a:t>
            </a:r>
            <a:endParaRPr lang="ru-RU" dirty="0" smtClean="0"/>
          </a:p>
          <a:p>
            <a:pPr algn="r"/>
            <a:r>
              <a:rPr lang="ru-RU" dirty="0" smtClean="0"/>
              <a:t>Ответ: </a:t>
            </a:r>
            <a:r>
              <a:rPr lang="ru-RU" u="sng" dirty="0" smtClean="0"/>
              <a:t>незачем</a:t>
            </a:r>
          </a:p>
          <a:p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500198"/>
          </a:xfrm>
        </p:spPr>
        <p:txBody>
          <a:bodyPr>
            <a:noAutofit/>
          </a:bodyPr>
          <a:lstStyle/>
          <a:p>
            <a:r>
              <a:rPr lang="ru-RU" sz="2800" dirty="0" smtClean="0"/>
              <a:t>Определите предложение, в котором НЕ со словом пишется СЛИТНО. Раскройте скобки и выпишите это слово.</a:t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507117"/>
          </a:xfrm>
        </p:spPr>
        <p:txBody>
          <a:bodyPr/>
          <a:lstStyle/>
          <a:p>
            <a:r>
              <a:rPr lang="ru-RU" dirty="0" smtClean="0"/>
              <a:t>Пройти по лабиринту авторской мысли читателю бывает далеко (НЕ)ПРОСТО.</a:t>
            </a:r>
          </a:p>
          <a:p>
            <a:r>
              <a:rPr lang="ru-RU" dirty="0" smtClean="0"/>
              <a:t>Проблема космоса до конца (НЕ)ИЗУЧЕНА.</a:t>
            </a:r>
          </a:p>
          <a:p>
            <a:r>
              <a:rPr lang="ru-RU" dirty="0" smtClean="0"/>
              <a:t>(НЕ)ЯРКОЕ освещение и сырость – вот что поразило нас.</a:t>
            </a:r>
          </a:p>
          <a:p>
            <a:r>
              <a:rPr lang="ru-RU" dirty="0" smtClean="0"/>
              <a:t>(НЕ)ОБЛАДАЮЩИЙ тактом человек не имеет друзей.</a:t>
            </a:r>
          </a:p>
          <a:p>
            <a:r>
              <a:rPr lang="ru-RU" dirty="0" smtClean="0"/>
              <a:t>На деньги ума (НЕ)КУПИШЬ.</a:t>
            </a:r>
          </a:p>
          <a:p>
            <a:pPr algn="r"/>
            <a:r>
              <a:rPr lang="ru-RU" dirty="0" smtClean="0"/>
              <a:t>Ответ: </a:t>
            </a:r>
            <a:r>
              <a:rPr lang="ru-RU" u="sng" dirty="0" smtClean="0"/>
              <a:t>неяркое</a:t>
            </a:r>
            <a:endParaRPr lang="ru-RU" u="sng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500198"/>
          </a:xfrm>
        </p:spPr>
        <p:txBody>
          <a:bodyPr>
            <a:noAutofit/>
          </a:bodyPr>
          <a:lstStyle/>
          <a:p>
            <a:r>
              <a:rPr lang="ru-RU" sz="2800" dirty="0" smtClean="0"/>
              <a:t>Определите предложение, в котором НЕ со словом пишется СЛИТНО. Раскройте скобки и выпишите это слово.</a:t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7209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Мы так и остались в (НЕ)ДОУМЕНИИ, когда странный гость внезапно удалился.</a:t>
            </a:r>
          </a:p>
          <a:p>
            <a:r>
              <a:rPr lang="ru-RU" dirty="0" smtClean="0"/>
              <a:t>Невозможно овладеть высшей математикой, (НЕ)ЗНАЯ элементарных математических понятий.</a:t>
            </a:r>
          </a:p>
          <a:p>
            <a:r>
              <a:rPr lang="ru-RU" dirty="0" smtClean="0"/>
              <a:t>Нельзя допустить ничем (НЕ)ОПРАВДАННОЕ отрицание нового в науке.</a:t>
            </a:r>
          </a:p>
          <a:p>
            <a:r>
              <a:rPr lang="ru-RU" dirty="0" smtClean="0"/>
              <a:t>Героине (НЕ)СУЖДЕНО было связать свою жизнь с жизнью любимого человека.</a:t>
            </a:r>
          </a:p>
          <a:p>
            <a:r>
              <a:rPr lang="ru-RU" dirty="0" smtClean="0"/>
              <a:t>Когда Артур выбрался на противоположный берег, то оказался у ранее (НЕ)ЗАМЕЧЕННОГО им загона для овец.</a:t>
            </a:r>
          </a:p>
          <a:p>
            <a:pPr algn="r"/>
            <a:r>
              <a:rPr lang="ru-RU" dirty="0" smtClean="0"/>
              <a:t>Ответ: </a:t>
            </a:r>
            <a:r>
              <a:rPr lang="ru-RU" u="sng" dirty="0" smtClean="0"/>
              <a:t>недоумении</a:t>
            </a:r>
          </a:p>
          <a:p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500198"/>
          </a:xfrm>
        </p:spPr>
        <p:txBody>
          <a:bodyPr>
            <a:noAutofit/>
          </a:bodyPr>
          <a:lstStyle/>
          <a:p>
            <a:r>
              <a:rPr lang="ru-RU" sz="2800" dirty="0" smtClean="0"/>
              <a:t>Определите предложение, в котором НЕ со словом пишется СЛИТНО. Раскройте скобки и выпишите это слово.</a:t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Спасибо за работу!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114300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НЕ с отрицательными и неопределенными местоимениями</a:t>
            </a:r>
            <a:endParaRPr lang="ru-RU" sz="36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596" y="1500174"/>
          <a:ext cx="8286808" cy="4929222"/>
        </p:xfrm>
        <a:graphic>
          <a:graphicData uri="http://schemas.openxmlformats.org/drawingml/2006/table">
            <a:tbl>
              <a:tblPr/>
              <a:tblGrid>
                <a:gridCol w="4142970"/>
                <a:gridCol w="4143838"/>
              </a:tblGrid>
              <a:tr h="6573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Слитно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Раздельно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922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u="sng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1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u="sng" dirty="0">
                          <a:latin typeface="Times New Roman"/>
                          <a:ea typeface="Calibri"/>
                          <a:cs typeface="Times New Roman"/>
                        </a:rPr>
                        <a:t>Некого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винить.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Случилось </a:t>
                      </a:r>
                      <a:r>
                        <a:rPr lang="ru-RU" sz="2000" u="sng" dirty="0">
                          <a:latin typeface="Times New Roman"/>
                          <a:ea typeface="Calibri"/>
                          <a:cs typeface="Times New Roman"/>
                        </a:rPr>
                        <a:t>нечто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интересное.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Не верил </a:t>
                      </a:r>
                      <a:r>
                        <a:rPr lang="ru-RU" sz="2000" u="sng" dirty="0">
                          <a:latin typeface="Times New Roman"/>
                          <a:ea typeface="Calibri"/>
                          <a:cs typeface="Times New Roman"/>
                        </a:rPr>
                        <a:t>никому.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u="sng" dirty="0">
                          <a:latin typeface="Times New Roman"/>
                          <a:ea typeface="Calibri"/>
                          <a:cs typeface="Times New Roman"/>
                        </a:rPr>
                        <a:t>Не у кого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спросить совета.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u="sng" dirty="0">
                          <a:latin typeface="Times New Roman"/>
                          <a:ea typeface="Calibri"/>
                          <a:cs typeface="Times New Roman"/>
                        </a:rPr>
                        <a:t>Не во что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положить торт.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Не разбирается </a:t>
                      </a:r>
                      <a:r>
                        <a:rPr lang="ru-RU" sz="2000" u="sng" dirty="0">
                          <a:latin typeface="Times New Roman"/>
                          <a:ea typeface="Calibri"/>
                          <a:cs typeface="Times New Roman"/>
                        </a:rPr>
                        <a:t>ни в чем.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53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u="sng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424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 на нашем этаже.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Это сделал не я.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 этот фильм я хотел посмотреть.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428728" y="2143116"/>
            <a:ext cx="2286016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latin typeface="Times New Roman"/>
                <a:ea typeface="Calibri"/>
                <a:cs typeface="Times New Roman"/>
              </a:rPr>
              <a:t>1.</a:t>
            </a:r>
            <a:r>
              <a:rPr lang="ru-RU" sz="2400" u="sng" dirty="0" smtClean="0">
                <a:latin typeface="Times New Roman"/>
                <a:ea typeface="Calibri"/>
                <a:cs typeface="Times New Roman"/>
              </a:rPr>
              <a:t>Нет предлога</a:t>
            </a:r>
            <a:endParaRPr lang="ru-RU" sz="1400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429256" y="2143116"/>
            <a:ext cx="2928958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u="sng" dirty="0" smtClean="0">
                <a:latin typeface="Times New Roman"/>
                <a:ea typeface="Calibri"/>
                <a:cs typeface="Times New Roman"/>
              </a:rPr>
              <a:t>1.Есть предлог</a:t>
            </a:r>
            <a:endParaRPr lang="ru-RU" sz="1400" u="sng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14876" y="4214818"/>
            <a:ext cx="3786214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*</a:t>
            </a:r>
            <a:r>
              <a:rPr lang="ru-RU" sz="2000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С другими местоимениями</a:t>
            </a:r>
            <a:endParaRPr lang="ru-RU" sz="1600" u="sng" dirty="0">
              <a:solidFill>
                <a:schemeClr val="tx1"/>
              </a:solidFill>
              <a:latin typeface="Times New Roman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  <a:alpha val="3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Слитно или раздельно?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>
          <a:xfrm>
            <a:off x="428596" y="1571612"/>
            <a:ext cx="4040188" cy="394176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ru-RU" sz="2800" dirty="0" smtClean="0"/>
              <a:t>(Ни)(о)ком не думаю.</a:t>
            </a:r>
          </a:p>
          <a:p>
            <a:pPr>
              <a:lnSpc>
                <a:spcPct val="150000"/>
              </a:lnSpc>
            </a:pPr>
            <a:r>
              <a:rPr lang="ru-RU" sz="2800" dirty="0" smtClean="0"/>
              <a:t>(Не)чем гордиться.</a:t>
            </a:r>
          </a:p>
          <a:p>
            <a:pPr>
              <a:lnSpc>
                <a:spcPct val="150000"/>
              </a:lnSpc>
            </a:pPr>
            <a:r>
              <a:rPr lang="ru-RU" sz="2800" dirty="0" smtClean="0"/>
              <a:t>(Ни)(на)что не похоже.</a:t>
            </a:r>
          </a:p>
          <a:p>
            <a:pPr>
              <a:lnSpc>
                <a:spcPct val="150000"/>
              </a:lnSpc>
            </a:pPr>
            <a:r>
              <a:rPr lang="ru-RU" sz="2800" dirty="0" smtClean="0"/>
              <a:t>(Не)(от)кого прятаться.</a:t>
            </a:r>
          </a:p>
          <a:p>
            <a:pPr>
              <a:lnSpc>
                <a:spcPct val="150000"/>
              </a:lnSpc>
            </a:pPr>
            <a:r>
              <a:rPr lang="ru-RU" sz="2800" dirty="0" smtClean="0"/>
              <a:t>(Не)кого винить.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357686" y="1428736"/>
            <a:ext cx="4500594" cy="39417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ru-RU" dirty="0" smtClean="0"/>
              <a:t>Ни о ком не думаю.</a:t>
            </a:r>
          </a:p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ru-RU" dirty="0" smtClean="0"/>
              <a:t>Нечем гордиться.</a:t>
            </a:r>
          </a:p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ru-RU" dirty="0" smtClean="0"/>
              <a:t>Ни на что не похоже.</a:t>
            </a:r>
          </a:p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ru-RU" dirty="0" smtClean="0"/>
              <a:t>Не от кого прятаться.</a:t>
            </a:r>
          </a:p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ru-RU" dirty="0" smtClean="0"/>
              <a:t>Некого винить.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НЕ с глаголами и деепричастиями</a:t>
            </a:r>
            <a:endParaRPr lang="ru-RU" sz="3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1397000"/>
          <a:ext cx="8143932" cy="4958280"/>
        </p:xfrm>
        <a:graphic>
          <a:graphicData uri="http://schemas.openxmlformats.org/drawingml/2006/table">
            <a:tbl>
              <a:tblPr/>
              <a:tblGrid>
                <a:gridCol w="4071540"/>
                <a:gridCol w="4072392"/>
              </a:tblGrid>
              <a:tr h="3889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Слитно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166" marR="60166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Раздельно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166" marR="601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44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u="sng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166" marR="60166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u="sng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166" marR="601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116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несдобровать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недоумевая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166" marR="6016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не злись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не увидев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166" marR="601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u="sng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166" marR="60166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u="sng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166" marR="601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238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постоянно недоедает и поэтому болеет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недосмотрев за ребенком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166" marR="6016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он 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часто не доедает за обедом суп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не досмотрев фильм до конца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166" marR="601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72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u="sng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166" marR="60166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u="sng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166" marR="601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974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несмотря на болезнь, пришел в школу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166" marR="6016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шел вперед, не смотря по сторонам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166" marR="601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42910" y="1785926"/>
            <a:ext cx="3857652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u="sng" dirty="0">
                <a:latin typeface="Times New Roman"/>
                <a:ea typeface="Calibri"/>
                <a:cs typeface="Times New Roman"/>
              </a:rPr>
              <a:t>1.Без НЕ </a:t>
            </a:r>
            <a:r>
              <a:rPr lang="ru-RU" sz="2400" u="sng" dirty="0" err="1">
                <a:latin typeface="Times New Roman"/>
                <a:ea typeface="Calibri"/>
                <a:cs typeface="Times New Roman"/>
              </a:rPr>
              <a:t>не</a:t>
            </a:r>
            <a:r>
              <a:rPr lang="ru-RU" sz="2400" u="sng" dirty="0">
                <a:latin typeface="Times New Roman"/>
                <a:ea typeface="Calibri"/>
                <a:cs typeface="Times New Roman"/>
              </a:rPr>
              <a:t> употребляется</a:t>
            </a:r>
            <a:endParaRPr lang="ru-RU" sz="1400" u="sng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43438" y="1785926"/>
            <a:ext cx="3786214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u="sng" dirty="0">
                <a:latin typeface="Times New Roman"/>
                <a:ea typeface="Calibri"/>
                <a:cs typeface="Times New Roman"/>
              </a:rPr>
              <a:t>1.Употребляется без НЕ</a:t>
            </a:r>
            <a:endParaRPr lang="ru-RU" sz="1400" u="sng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85786" y="3071810"/>
            <a:ext cx="3643338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u="sng" dirty="0">
                <a:latin typeface="Times New Roman"/>
                <a:ea typeface="Calibri"/>
                <a:cs typeface="Times New Roman"/>
              </a:rPr>
              <a:t>2. НЕДО- («ниже нормы»)</a:t>
            </a:r>
            <a:endParaRPr lang="ru-RU" sz="1400" u="sng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43438" y="3000372"/>
            <a:ext cx="42148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u="sng" dirty="0">
                <a:latin typeface="Times New Roman"/>
                <a:ea typeface="Calibri"/>
                <a:cs typeface="Times New Roman"/>
              </a:rPr>
              <a:t>2. НЕ   ДО- («действие, не доведенное до конца»)</a:t>
            </a:r>
            <a:endParaRPr lang="ru-RU" sz="1400" u="sng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0034" y="4357694"/>
            <a:ext cx="40005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u="sng" dirty="0">
                <a:latin typeface="Times New Roman"/>
                <a:ea typeface="Calibri"/>
                <a:cs typeface="Times New Roman"/>
              </a:rPr>
              <a:t>3. Производные предлоги НЕСМОТРЯ НА, НЕВЗИРАЯ НА («вопреки»)</a:t>
            </a:r>
            <a:endParaRPr lang="ru-RU" sz="2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714876" y="4357694"/>
            <a:ext cx="4000528" cy="771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u="sng" dirty="0">
                <a:latin typeface="Times New Roman"/>
                <a:ea typeface="Calibri"/>
                <a:cs typeface="Times New Roman"/>
              </a:rPr>
              <a:t>3. Деепричастие </a:t>
            </a:r>
            <a:endParaRPr lang="ru-RU" sz="2000" u="sng" dirty="0" smtClean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u="sng" dirty="0" smtClean="0">
                <a:latin typeface="Times New Roman"/>
                <a:ea typeface="Calibri"/>
                <a:cs typeface="Times New Roman"/>
              </a:rPr>
              <a:t>(</a:t>
            </a:r>
            <a:r>
              <a:rPr lang="ru-RU" sz="2000" u="sng" dirty="0">
                <a:latin typeface="Times New Roman"/>
                <a:ea typeface="Calibri"/>
                <a:cs typeface="Times New Roman"/>
              </a:rPr>
              <a:t>значение связано со зрением)</a:t>
            </a:r>
            <a:endParaRPr lang="ru-RU" sz="1200" u="sng" dirty="0">
              <a:latin typeface="Times New Roman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  <a:alpha val="3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Слитно или раздельно?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>
          <a:xfrm>
            <a:off x="500034" y="1285860"/>
            <a:ext cx="4040188" cy="4485036"/>
          </a:xfrm>
        </p:spPr>
        <p:txBody>
          <a:bodyPr>
            <a:normAutofit/>
          </a:bodyPr>
          <a:lstStyle/>
          <a:p>
            <a:r>
              <a:rPr lang="ru-RU" sz="2600" dirty="0" smtClean="0"/>
              <a:t>Постоянно (не)досыпать.</a:t>
            </a:r>
          </a:p>
          <a:p>
            <a:pPr lvl="0"/>
            <a:r>
              <a:rPr lang="ru-RU" sz="2600" dirty="0" smtClean="0"/>
              <a:t>Судить, (не) взирая на лица.</a:t>
            </a:r>
          </a:p>
          <a:p>
            <a:r>
              <a:rPr lang="ru-RU" sz="2600" dirty="0" smtClean="0"/>
              <a:t>(Не)добежать до финиша.</a:t>
            </a:r>
          </a:p>
          <a:p>
            <a:r>
              <a:rPr lang="ru-RU" sz="2600" dirty="0" smtClean="0"/>
              <a:t>(Не)нарушая режима</a:t>
            </a:r>
          </a:p>
          <a:p>
            <a:r>
              <a:rPr lang="ru-RU" sz="2600" dirty="0" smtClean="0"/>
              <a:t>Сделал, (не)взирая на трудности.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00562" y="1285860"/>
            <a:ext cx="4357718" cy="4857784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</a:pPr>
            <a:r>
              <a:rPr lang="ru-RU" sz="2600" dirty="0" smtClean="0"/>
              <a:t>Постоянно недосыпать.</a:t>
            </a:r>
          </a:p>
          <a:p>
            <a:pPr lvl="0">
              <a:spcBef>
                <a:spcPts val="400"/>
              </a:spcBef>
            </a:pPr>
            <a:r>
              <a:rPr lang="ru-RU" sz="2600" dirty="0" smtClean="0"/>
              <a:t>Судить, не взирая на лица.</a:t>
            </a:r>
          </a:p>
          <a:p>
            <a:pPr>
              <a:spcBef>
                <a:spcPts val="400"/>
              </a:spcBef>
            </a:pPr>
            <a:r>
              <a:rPr lang="ru-RU" sz="2600" dirty="0" smtClean="0"/>
              <a:t>Не добежать до финиша.</a:t>
            </a:r>
          </a:p>
          <a:p>
            <a:pPr>
              <a:spcBef>
                <a:spcPts val="400"/>
              </a:spcBef>
            </a:pPr>
            <a:r>
              <a:rPr lang="ru-RU" sz="2600" dirty="0" smtClean="0"/>
              <a:t>Не нарушая режима</a:t>
            </a:r>
          </a:p>
          <a:p>
            <a:pPr>
              <a:spcBef>
                <a:spcPts val="400"/>
              </a:spcBef>
            </a:pPr>
            <a:r>
              <a:rPr lang="ru-RU" sz="2600" dirty="0" smtClean="0"/>
              <a:t>Сделал, невзирая на трудности.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543956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НЕ с существительными, прилагательными, наречиями на –о, -е.</a:t>
            </a:r>
            <a:endParaRPr lang="ru-RU" sz="3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214422"/>
          <a:ext cx="8715436" cy="5317642"/>
        </p:xfrm>
        <a:graphic>
          <a:graphicData uri="http://schemas.openxmlformats.org/drawingml/2006/table">
            <a:tbl>
              <a:tblPr/>
              <a:tblGrid>
                <a:gridCol w="3426582"/>
                <a:gridCol w="5288854"/>
              </a:tblGrid>
              <a:tr h="3571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Слитно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Раздельно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03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u="sng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751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Невежа</a:t>
                      </a:r>
                      <a:r>
                        <a:rPr lang="ru-RU" sz="105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                               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Непогода</a:t>
                      </a: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Невзрачный</a:t>
                      </a: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Неуклюже</a:t>
                      </a: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Не правда, а ложь.</a:t>
                      </a: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Книга не интересна, а скучна.</a:t>
                      </a: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Живут не богато, а бедно.</a:t>
                      </a: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35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u="sng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u="sng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751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Говорить неправду.</a:t>
                      </a: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Некрасивый поступок.</a:t>
                      </a: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Живут небогато.</a:t>
                      </a: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Мне вовсе не больно.</a:t>
                      </a: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Отнюдь не интересная книга.</a:t>
                      </a: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Никому не известный человек.</a:t>
                      </a: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Ничуть не высоко.</a:t>
                      </a: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01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751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Не рад, не должен, не обязан,   не способен, не намерен, не прав, не виден, не готов, не согласен, не склонен.</a:t>
                      </a: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14282" y="1571612"/>
            <a:ext cx="3857652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u="sng" dirty="0">
                <a:latin typeface="Times New Roman"/>
                <a:ea typeface="Calibri"/>
                <a:cs typeface="Times New Roman"/>
              </a:rPr>
              <a:t>1.Без НЕ </a:t>
            </a:r>
            <a:r>
              <a:rPr lang="ru-RU" sz="2000" u="sng" dirty="0" err="1">
                <a:latin typeface="Times New Roman"/>
                <a:ea typeface="Calibri"/>
                <a:cs typeface="Times New Roman"/>
              </a:rPr>
              <a:t>не</a:t>
            </a:r>
            <a:r>
              <a:rPr lang="ru-RU" sz="2000" u="sng" dirty="0">
                <a:latin typeface="Times New Roman"/>
                <a:ea typeface="Calibri"/>
                <a:cs typeface="Times New Roman"/>
              </a:rPr>
              <a:t> употребляется</a:t>
            </a:r>
            <a:endParaRPr lang="ru-RU" sz="1200" u="sng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357686" y="1571612"/>
            <a:ext cx="4055406" cy="4178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u="sng" dirty="0">
                <a:latin typeface="Times New Roman"/>
                <a:ea typeface="Calibri"/>
                <a:cs typeface="Times New Roman"/>
              </a:rPr>
              <a:t>1.Противопоставление с союзом А.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3000372"/>
            <a:ext cx="3248069" cy="410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u="sng" dirty="0">
                <a:latin typeface="Times New Roman"/>
                <a:ea typeface="Calibri"/>
                <a:cs typeface="Times New Roman"/>
              </a:rPr>
              <a:t>2. Можно заменить синонимом</a:t>
            </a:r>
            <a:endParaRPr lang="ru-RU" sz="1050" u="sng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29058" y="3000372"/>
            <a:ext cx="5214942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u="sng" dirty="0" smtClean="0">
                <a:latin typeface="Times New Roman"/>
                <a:ea typeface="Calibri"/>
                <a:cs typeface="Times New Roman"/>
              </a:rPr>
              <a:t>2. Есть слова ВОВСЕ, ДАЛЕКО, ОТНЮДЬ, НИ…</a:t>
            </a:r>
            <a:endParaRPr lang="ru-RU" sz="1050" u="sng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857620" y="4643446"/>
            <a:ext cx="50720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u="sng" dirty="0">
                <a:latin typeface="Times New Roman"/>
                <a:ea typeface="Calibri"/>
                <a:cs typeface="Times New Roman"/>
              </a:rPr>
              <a:t>3.Краткие прилагательные, не имеющие полной формы или в полной форме имеющие другое значение</a:t>
            </a:r>
            <a:endParaRPr lang="ru-RU" sz="1050" u="sng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42844" y="4786322"/>
            <a:ext cx="385765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С краткими прилагательными НЕ пишется так же, как и с полными.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401080" cy="1274786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НЕ с существительными, прилагательными, наречиями на –о, -е.</a:t>
            </a:r>
            <a:endParaRPr lang="ru-RU" sz="3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571612"/>
          <a:ext cx="8715436" cy="4489922"/>
        </p:xfrm>
        <a:graphic>
          <a:graphicData uri="http://schemas.openxmlformats.org/drawingml/2006/table">
            <a:tbl>
              <a:tblPr/>
              <a:tblGrid>
                <a:gridCol w="2857520"/>
                <a:gridCol w="5857916"/>
              </a:tblGrid>
              <a:tr h="5552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Слитно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Раздельно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591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u="sng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endParaRPr lang="ru-RU" sz="1800" u="sng" baseline="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881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u="none" dirty="0" smtClean="0">
                          <a:latin typeface="Times New Roman"/>
                          <a:ea typeface="Calibri"/>
                          <a:cs typeface="Times New Roman"/>
                        </a:rPr>
                        <a:t>Некуда, никуда, нипочём, некогда, незачем</a:t>
                      </a:r>
                      <a:endParaRPr lang="ru-RU" sz="1600" u="none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u="none" dirty="0" smtClean="0">
                          <a:latin typeface="Times New Roman"/>
                          <a:ea typeface="Calibri"/>
                          <a:cs typeface="Times New Roman"/>
                        </a:rPr>
                        <a:t>Парта не деревянная.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u="none" dirty="0" smtClean="0">
                          <a:latin typeface="Times New Roman"/>
                          <a:ea typeface="Calibri"/>
                          <a:cs typeface="Times New Roman"/>
                        </a:rPr>
                        <a:t>Шуба</a:t>
                      </a:r>
                      <a:r>
                        <a:rPr lang="ru-RU" sz="1600" u="none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не лисья.</a:t>
                      </a:r>
                      <a:endParaRPr lang="ru-RU" sz="1600" u="none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35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u="sng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Не лучше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Не хуже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714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u="sng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Не правда ли?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Не новый ли это костюм?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632" marR="52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714744" y="2071678"/>
            <a:ext cx="4572000" cy="7294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buFont typeface="Arial" pitchFamily="34" charset="0"/>
              <a:buNone/>
            </a:pPr>
            <a:r>
              <a:rPr lang="ru-RU" u="sng" dirty="0">
                <a:latin typeface="Times New Roman"/>
                <a:ea typeface="Calibri"/>
                <a:cs typeface="Times New Roman"/>
              </a:rPr>
              <a:t>*С относительными и притяжательными прилагательными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714744" y="3357562"/>
            <a:ext cx="5072098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defRPr/>
            </a:pPr>
            <a:r>
              <a:rPr lang="ru-RU" u="sng" dirty="0">
                <a:latin typeface="Times New Roman"/>
                <a:ea typeface="Calibri"/>
                <a:cs typeface="Times New Roman"/>
              </a:rPr>
              <a:t>*С прилагательными в форме сравнительной степени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428992" y="4500570"/>
            <a:ext cx="5429288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u="sng" dirty="0">
                <a:latin typeface="Times New Roman"/>
                <a:ea typeface="Calibri"/>
                <a:cs typeface="Times New Roman"/>
              </a:rPr>
              <a:t>*С существительными и прилагательными в вопросительных </a:t>
            </a:r>
            <a:r>
              <a:rPr lang="ru-RU" u="sng" dirty="0" smtClean="0">
                <a:latin typeface="Times New Roman"/>
                <a:ea typeface="Calibri"/>
                <a:cs typeface="Times New Roman"/>
              </a:rPr>
              <a:t>предложениях, если отрицание логически подчеркивается</a:t>
            </a:r>
            <a:endParaRPr lang="ru-RU" u="sng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5721" y="2071678"/>
            <a:ext cx="32147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u="sng" dirty="0" smtClean="0">
                <a:latin typeface="Times New Roman"/>
                <a:ea typeface="Calibri"/>
                <a:cs typeface="Times New Roman"/>
              </a:rPr>
              <a:t>*С отрицательными наречиями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  <a:alpha val="3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Слитно или раздельно?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>
          <a:xfrm>
            <a:off x="357158" y="1444294"/>
            <a:ext cx="4140230" cy="4485036"/>
          </a:xfrm>
        </p:spPr>
        <p:txBody>
          <a:bodyPr>
            <a:normAutofit/>
          </a:bodyPr>
          <a:lstStyle/>
          <a:p>
            <a:r>
              <a:rPr lang="ru-RU" dirty="0" smtClean="0"/>
              <a:t>Прыгнул (не)высоко, а низко.</a:t>
            </a:r>
          </a:p>
          <a:p>
            <a:r>
              <a:rPr lang="ru-RU" dirty="0" smtClean="0"/>
              <a:t>(Не)дорогой, а красивый плащ.</a:t>
            </a:r>
          </a:p>
          <a:p>
            <a:r>
              <a:rPr lang="ru-RU" dirty="0" smtClean="0"/>
              <a:t>(Не)скучный рассказ.</a:t>
            </a:r>
          </a:p>
          <a:p>
            <a:r>
              <a:rPr lang="ru-RU" dirty="0" smtClean="0"/>
              <a:t>Серьезный (не)достаток.</a:t>
            </a:r>
          </a:p>
          <a:p>
            <a:r>
              <a:rPr lang="ru-RU" dirty="0" smtClean="0"/>
              <a:t>Еще (не)известная книга.</a:t>
            </a:r>
          </a:p>
          <a:p>
            <a:r>
              <a:rPr lang="ru-RU" dirty="0" smtClean="0"/>
              <a:t>Никому пока (не)известная книга.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00562" y="1428736"/>
            <a:ext cx="4429156" cy="4857784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</a:pPr>
            <a:r>
              <a:rPr lang="ru-RU" dirty="0" smtClean="0"/>
              <a:t>Прыгнул не высоко, а низко.</a:t>
            </a:r>
          </a:p>
          <a:p>
            <a:pPr>
              <a:spcBef>
                <a:spcPts val="400"/>
              </a:spcBef>
            </a:pPr>
            <a:r>
              <a:rPr lang="ru-RU" dirty="0" smtClean="0"/>
              <a:t>Недорогой, а красивый плащ.</a:t>
            </a:r>
          </a:p>
          <a:p>
            <a:pPr>
              <a:spcBef>
                <a:spcPts val="400"/>
              </a:spcBef>
            </a:pPr>
            <a:r>
              <a:rPr lang="ru-RU" dirty="0" smtClean="0"/>
              <a:t>Нескучный рассказ.</a:t>
            </a:r>
          </a:p>
          <a:p>
            <a:pPr>
              <a:spcBef>
                <a:spcPts val="400"/>
              </a:spcBef>
            </a:pPr>
            <a:r>
              <a:rPr lang="ru-RU" dirty="0" smtClean="0"/>
              <a:t>Серьезный недостаток.</a:t>
            </a:r>
          </a:p>
          <a:p>
            <a:pPr>
              <a:spcBef>
                <a:spcPts val="400"/>
              </a:spcBef>
            </a:pPr>
            <a:endParaRPr lang="ru-RU" dirty="0" smtClean="0"/>
          </a:p>
          <a:p>
            <a:pPr>
              <a:spcBef>
                <a:spcPts val="400"/>
              </a:spcBef>
            </a:pPr>
            <a:r>
              <a:rPr lang="ru-RU" dirty="0" smtClean="0"/>
              <a:t>Еще неизвестная книга.</a:t>
            </a:r>
          </a:p>
          <a:p>
            <a:pPr>
              <a:spcBef>
                <a:spcPts val="400"/>
              </a:spcBef>
            </a:pPr>
            <a:endParaRPr lang="ru-RU" dirty="0" smtClean="0"/>
          </a:p>
          <a:p>
            <a:pPr>
              <a:spcBef>
                <a:spcPts val="400"/>
              </a:spcBef>
            </a:pPr>
            <a:r>
              <a:rPr lang="ru-RU" dirty="0" smtClean="0"/>
              <a:t>Никому пока не известная книга.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НЕ с причастиями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500174"/>
          <a:ext cx="8572560" cy="4583478"/>
        </p:xfrm>
        <a:graphic>
          <a:graphicData uri="http://schemas.openxmlformats.org/drawingml/2006/table">
            <a:tbl>
              <a:tblPr/>
              <a:tblGrid>
                <a:gridCol w="4285832"/>
                <a:gridCol w="4286728"/>
              </a:tblGrid>
              <a:tr h="4077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Слитно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091" marR="68091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Раздельно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091" marR="680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23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091" marR="68091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u="sng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091" marR="680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87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Недоумевающий взгляд.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Неистовствовавшее море.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091" marR="68091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Задача не решена.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Рукопись не отредактирована.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091" marR="68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586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u="sng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091" marR="68091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091" marR="680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47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Нерешенная задача.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Неподготовленный ученик.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091" marR="68091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Не решенная, а только прочитанная задача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091" marR="68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6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u="sng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091" marR="68091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u="sng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091" marR="680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552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Абсолютно не подготовленный ученик.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Совершенно неподходящий пример.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091" marR="68091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Абсолютно не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подготовленный к уроку ученик.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091" marR="68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42910" y="1928802"/>
            <a:ext cx="3857652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u="sng" dirty="0">
                <a:latin typeface="Times New Roman"/>
                <a:ea typeface="Calibri"/>
                <a:cs typeface="Times New Roman"/>
              </a:rPr>
              <a:t>1.Без НЕ </a:t>
            </a:r>
            <a:r>
              <a:rPr lang="ru-RU" sz="2000" u="sng" dirty="0" err="1">
                <a:latin typeface="Times New Roman"/>
                <a:ea typeface="Calibri"/>
                <a:cs typeface="Times New Roman"/>
              </a:rPr>
              <a:t>не</a:t>
            </a:r>
            <a:r>
              <a:rPr lang="ru-RU" sz="2000" u="sng" dirty="0">
                <a:latin typeface="Times New Roman"/>
                <a:ea typeface="Calibri"/>
                <a:cs typeface="Times New Roman"/>
              </a:rPr>
              <a:t> употребляется</a:t>
            </a:r>
            <a:endParaRPr lang="ru-RU" sz="1200" u="sng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14876" y="1928802"/>
            <a:ext cx="3500462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u="sng" dirty="0" smtClean="0">
                <a:latin typeface="Times New Roman"/>
                <a:ea typeface="Calibri"/>
                <a:cs typeface="Times New Roman"/>
              </a:rPr>
              <a:t>1.С</a:t>
            </a:r>
            <a:r>
              <a:rPr lang="ru-RU" sz="2000" u="sng" baseline="0" dirty="0" smtClean="0">
                <a:latin typeface="Times New Roman"/>
                <a:ea typeface="Calibri"/>
                <a:cs typeface="Times New Roman"/>
              </a:rPr>
              <a:t> кратким причастием.</a:t>
            </a:r>
            <a:endParaRPr lang="ru-RU" sz="1200" u="sng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86314" y="3214686"/>
            <a:ext cx="3991285" cy="4178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u="sng" dirty="0" smtClean="0">
                <a:latin typeface="Times New Roman"/>
                <a:ea typeface="Calibri"/>
                <a:cs typeface="Times New Roman"/>
              </a:rPr>
              <a:t>2.Противопоставление </a:t>
            </a:r>
            <a:r>
              <a:rPr lang="ru-RU" sz="2000" u="sng" dirty="0">
                <a:latin typeface="Times New Roman"/>
                <a:ea typeface="Calibri"/>
                <a:cs typeface="Times New Roman"/>
              </a:rPr>
              <a:t>с союзом </a:t>
            </a:r>
            <a:r>
              <a:rPr lang="ru-RU" sz="2000" u="sng" dirty="0" smtClean="0">
                <a:latin typeface="Times New Roman"/>
                <a:ea typeface="Calibri"/>
                <a:cs typeface="Times New Roman"/>
              </a:rPr>
              <a:t>А</a:t>
            </a:r>
            <a:endParaRPr lang="ru-RU" sz="2000" u="sng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29190" y="4357694"/>
            <a:ext cx="3143272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u="sng" dirty="0" smtClean="0">
                <a:latin typeface="Times New Roman"/>
                <a:ea typeface="Calibri"/>
                <a:cs typeface="Times New Roman"/>
              </a:rPr>
              <a:t>3.Есть зависимые слова</a:t>
            </a:r>
            <a:endParaRPr lang="ru-RU" sz="1200" u="sng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2844" y="3071810"/>
            <a:ext cx="4500594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u="sng" dirty="0" smtClean="0">
                <a:latin typeface="Times New Roman"/>
                <a:ea typeface="Calibri"/>
                <a:cs typeface="Times New Roman"/>
              </a:rPr>
              <a:t>2. С полным причастием без противопоставления и зависимых слов.</a:t>
            </a:r>
            <a:endParaRPr lang="ru-RU" sz="1200" u="sng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4357694"/>
            <a:ext cx="4572000" cy="77181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Calibri"/>
                <a:cs typeface="Times New Roman"/>
              </a:rPr>
              <a:t>* </a:t>
            </a:r>
            <a:r>
              <a:rPr lang="ru-RU" sz="2000" u="sng" dirty="0" smtClean="0">
                <a:latin typeface="Times New Roman"/>
                <a:ea typeface="Calibri"/>
                <a:cs typeface="Times New Roman"/>
              </a:rPr>
              <a:t>Наречие меры и степени в качестве зависимого слова</a:t>
            </a:r>
            <a:endParaRPr lang="ru-RU" sz="2000" u="sng" dirty="0">
              <a:latin typeface="Times New Roman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177</TotalTime>
  <Words>1226</Words>
  <Application>Microsoft Office PowerPoint</Application>
  <PresentationFormat>Экран (4:3)</PresentationFormat>
  <Paragraphs>204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6" baseType="lpstr">
      <vt:lpstr>Arial</vt:lpstr>
      <vt:lpstr>Calibri</vt:lpstr>
      <vt:lpstr>Lucida Sans Unicode</vt:lpstr>
      <vt:lpstr>Times New Roman</vt:lpstr>
      <vt:lpstr>Verdana</vt:lpstr>
      <vt:lpstr>Wingdings 2</vt:lpstr>
      <vt:lpstr>Wingdings 3</vt:lpstr>
      <vt:lpstr>Открытая</vt:lpstr>
      <vt:lpstr>Правописание НЕ с разными частями речи</vt:lpstr>
      <vt:lpstr>НЕ с отрицательными и неопределенными местоимениями</vt:lpstr>
      <vt:lpstr>Слитно или раздельно?</vt:lpstr>
      <vt:lpstr>НЕ с глаголами и деепричастиями</vt:lpstr>
      <vt:lpstr>Слитно или раздельно?</vt:lpstr>
      <vt:lpstr>НЕ с существительными, прилагательными, наречиями на –о, -е.</vt:lpstr>
      <vt:lpstr>НЕ с существительными, прилагательными, наречиями на –о, -е.</vt:lpstr>
      <vt:lpstr>Слитно или раздельно?</vt:lpstr>
      <vt:lpstr>НЕ с причастиями</vt:lpstr>
      <vt:lpstr>Слитно или раздельно?</vt:lpstr>
      <vt:lpstr>Обратите внимание!</vt:lpstr>
      <vt:lpstr>Определите предложение, в котором НЕ со словом пишется СЛИТНО. Раскройте скобки и выпишите это слово. </vt:lpstr>
      <vt:lpstr>Определите предложение, в котором НЕ со словом пишется СЛИТНО. Раскройте скобки и выпишите это слово. </vt:lpstr>
      <vt:lpstr>Определите предложение, в котором НЕ со словом пишется СЛИТНО. Раскройте скобки и выпишите это слово. </vt:lpstr>
      <vt:lpstr>Определите предложение, в котором НЕ со словом пишется СЛИТНО. Раскройте скобки и выпишите это слово. </vt:lpstr>
      <vt:lpstr>Определите предложение, в котором НЕ со словом пишется СЛИТНО. Раскройте скобки и выпишите это слово. </vt:lpstr>
      <vt:lpstr>Определите предложение, в котором НЕ со словом пишется СЛИТНО. Раскройте скобки и выпишите это слово. </vt:lpstr>
      <vt:lpstr>Спасибо за работу!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Правописание НЕ с разными частями речи</dc:title>
  <dc:creator>saturn</dc:creator>
  <cp:lastModifiedBy>User</cp:lastModifiedBy>
  <cp:revision>21</cp:revision>
  <dcterms:created xsi:type="dcterms:W3CDTF">2018-03-15T18:56:47Z</dcterms:created>
  <dcterms:modified xsi:type="dcterms:W3CDTF">2020-12-30T09:00:51Z</dcterms:modified>
</cp:coreProperties>
</file>