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80" r:id="rId3"/>
    <p:sldId id="286" r:id="rId4"/>
    <p:sldId id="293" r:id="rId5"/>
    <p:sldId id="287" r:id="rId6"/>
    <p:sldId id="288" r:id="rId7"/>
    <p:sldId id="290" r:id="rId8"/>
    <p:sldId id="291" r:id="rId9"/>
    <p:sldId id="295" r:id="rId10"/>
    <p:sldId id="292" r:id="rId11"/>
    <p:sldId id="265" r:id="rId12"/>
    <p:sldId id="282" r:id="rId13"/>
    <p:sldId id="274" r:id="rId14"/>
    <p:sldId id="276" r:id="rId15"/>
    <p:sldId id="277" r:id="rId16"/>
    <p:sldId id="294" r:id="rId17"/>
    <p:sldId id="283" r:id="rId18"/>
    <p:sldId id="275" r:id="rId19"/>
    <p:sldId id="284" r:id="rId20"/>
    <p:sldId id="272" r:id="rId21"/>
    <p:sldId id="271" r:id="rId22"/>
    <p:sldId id="266" r:id="rId23"/>
    <p:sldId id="273" r:id="rId24"/>
    <p:sldId id="26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71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00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5354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4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5825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69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909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43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29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76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4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94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63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69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40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4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4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95400" y="332656"/>
            <a:ext cx="9865096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§12 Давление </a:t>
            </a:r>
            <a:r>
              <a: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воздуха </a:t>
            </a:r>
            <a:endParaRPr lang="ru-RU" sz="6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осадки на разных широтах </a:t>
            </a:r>
            <a:endParaRPr lang="ru-RU" sz="6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сканирование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" y="404664"/>
            <a:ext cx="12089018" cy="6048672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3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50" y="357166"/>
            <a:ext cx="10873208" cy="107157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b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Распределение поясов атмосферного давления </a:t>
            </a:r>
            <a:r>
              <a:rPr lang="ru-RU" b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Земле</a:t>
            </a:r>
          </a:p>
        </p:txBody>
      </p: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166646" y="2000240"/>
            <a:ext cx="4123596" cy="2022277"/>
            <a:chOff x="4397" y="1430"/>
            <a:chExt cx="1005" cy="96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4585" name="AutoShape 9"/>
            <p:cNvSpPr>
              <a:spLocks noChangeArrowheads="1"/>
            </p:cNvSpPr>
            <p:nvPr/>
          </p:nvSpPr>
          <p:spPr bwMode="gray">
            <a:xfrm>
              <a:off x="4397" y="1430"/>
              <a:ext cx="1005" cy="960"/>
            </a:xfrm>
            <a:prstGeom prst="homePlate">
              <a:avLst>
                <a:gd name="adj" fmla="val 26172"/>
              </a:avLst>
            </a:prstGeom>
            <a:grpFill/>
            <a:ln w="9525" algn="ctr">
              <a:solidFill>
                <a:srgbClr val="76858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 b="1"/>
            </a:p>
          </p:txBody>
        </p:sp>
        <p:sp>
          <p:nvSpPr>
            <p:cNvPr id="24586" name="AutoShape 10"/>
            <p:cNvSpPr>
              <a:spLocks noChangeArrowheads="1"/>
            </p:cNvSpPr>
            <p:nvPr/>
          </p:nvSpPr>
          <p:spPr bwMode="gray">
            <a:xfrm>
              <a:off x="4407" y="1440"/>
              <a:ext cx="978" cy="934"/>
            </a:xfrm>
            <a:prstGeom prst="homePlate">
              <a:avLst>
                <a:gd name="adj" fmla="val 26178"/>
              </a:avLst>
            </a:prstGeom>
            <a:grpFill/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 b="1"/>
            </a:p>
          </p:txBody>
        </p:sp>
      </p:grpSp>
      <p:sp>
        <p:nvSpPr>
          <p:cNvPr id="24590" name="Rectangle 14"/>
          <p:cNvSpPr>
            <a:spLocks noChangeArrowheads="1"/>
          </p:cNvSpPr>
          <p:nvPr/>
        </p:nvSpPr>
        <p:spPr bwMode="gray">
          <a:xfrm>
            <a:off x="166646" y="2071678"/>
            <a:ext cx="3500462" cy="181588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Неравномерное распределение солнечного тепла на земной поверхности</a:t>
            </a:r>
            <a:endParaRPr lang="en-US" alt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white">
          <a:xfrm>
            <a:off x="4381488" y="1928803"/>
            <a:ext cx="2643206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 поясов постоянного атмосферного давления</a:t>
            </a:r>
            <a:endParaRPr lang="en-US" alt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4" descr="http://images.myshared.ru/9/894597/slide_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7794" r="2351" b="5448"/>
          <a:stretch/>
        </p:blipFill>
        <p:spPr bwMode="auto">
          <a:xfrm>
            <a:off x="7096132" y="1357298"/>
            <a:ext cx="4885232" cy="43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bigslide.ru/images/48/47320/960/img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" t="23056" r="50969" b="9181"/>
          <a:stretch/>
        </p:blipFill>
        <p:spPr bwMode="auto">
          <a:xfrm>
            <a:off x="7096132" y="1357298"/>
            <a:ext cx="4929222" cy="444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143318"/>
            <a:ext cx="8405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457200">
              <a:spcBef>
                <a:spcPts val="1000"/>
              </a:spcBef>
              <a:buClr>
                <a:srgbClr val="CEB966"/>
              </a:buClr>
            </a:pPr>
            <a:r>
              <a:rPr lang="ru-RU" alt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Вывод: В</a:t>
            </a:r>
            <a:r>
              <a:rPr lang="ru-RU" alt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 результате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неравномерного распределения солнечного тепла </a:t>
            </a:r>
            <a:r>
              <a:rPr lang="ru-RU" alt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на земной поверхности</a:t>
            </a:r>
            <a:r>
              <a:rPr lang="en-US" alt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образуются </a:t>
            </a:r>
          </a:p>
          <a:p>
            <a:pPr marL="342900" lvl="0" indent="-342900" algn="ctr" defTabSz="457200">
              <a:buClr>
                <a:srgbClr val="CEB966"/>
              </a:buClr>
            </a:pP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пояса атмосферного давления.</a:t>
            </a:r>
            <a:endParaRPr lang="ru-RU" alt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48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давлени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72" y="1450787"/>
            <a:ext cx="50419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955044" y="3343095"/>
            <a:ext cx="1462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800" b="1" dirty="0"/>
              <a:t>экватор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3417417" y="3647717"/>
            <a:ext cx="45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1" dirty="0"/>
              <a:t>0</a:t>
            </a:r>
            <a:r>
              <a:rPr lang="en-US" altLang="ru-RU" sz="2400" b="1" dirty="0"/>
              <a:t>°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410962" y="3076011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1" dirty="0"/>
              <a:t>30</a:t>
            </a:r>
            <a:r>
              <a:rPr lang="en-US" altLang="ru-RU" sz="2400" b="1" dirty="0"/>
              <a:t>°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5506971" y="1707978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1" dirty="0"/>
              <a:t>90</a:t>
            </a:r>
            <a:r>
              <a:rPr lang="en-US" altLang="ru-RU" sz="2400" b="1" dirty="0"/>
              <a:t>°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3373704" y="4167724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1" dirty="0"/>
              <a:t>30</a:t>
            </a:r>
            <a:r>
              <a:rPr lang="en-US" altLang="ru-RU" sz="2400" b="1" dirty="0"/>
              <a:t>°</a:t>
            </a: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3964492" y="2154049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1" dirty="0"/>
              <a:t>60</a:t>
            </a:r>
            <a:r>
              <a:rPr lang="en-US" altLang="ru-RU" sz="2400" b="1" dirty="0"/>
              <a:t>°</a:t>
            </a:r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3917598" y="5042480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1" dirty="0"/>
              <a:t>60</a:t>
            </a:r>
            <a:r>
              <a:rPr lang="en-US" altLang="ru-RU" sz="2400" b="1" dirty="0"/>
              <a:t>°</a:t>
            </a:r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5506970" y="5540048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1" dirty="0"/>
              <a:t>90</a:t>
            </a:r>
            <a:r>
              <a:rPr lang="en-US" altLang="ru-RU" sz="2400" b="1" dirty="0"/>
              <a:t>°</a:t>
            </a:r>
          </a:p>
        </p:txBody>
      </p:sp>
      <p:sp>
        <p:nvSpPr>
          <p:cNvPr id="15371" name="Text Box 13"/>
          <p:cNvSpPr txBox="1">
            <a:spLocks noChangeArrowheads="1"/>
          </p:cNvSpPr>
          <p:nvPr/>
        </p:nvSpPr>
        <p:spPr bwMode="auto">
          <a:xfrm>
            <a:off x="8160545" y="2982334"/>
            <a:ext cx="455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200" b="1" dirty="0"/>
              <a:t>В</a:t>
            </a:r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8156403" y="4167724"/>
            <a:ext cx="455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200" b="1" dirty="0"/>
              <a:t>В</a:t>
            </a:r>
          </a:p>
        </p:txBody>
      </p:sp>
      <p:sp>
        <p:nvSpPr>
          <p:cNvPr id="15373" name="Text Box 15"/>
          <p:cNvSpPr txBox="1">
            <a:spLocks noChangeArrowheads="1"/>
          </p:cNvSpPr>
          <p:nvPr/>
        </p:nvSpPr>
        <p:spPr bwMode="auto">
          <a:xfrm>
            <a:off x="5510862" y="1157892"/>
            <a:ext cx="455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200" b="1" dirty="0"/>
              <a:t>В</a:t>
            </a:r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5483210" y="6104840"/>
            <a:ext cx="4556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200" b="1" dirty="0"/>
              <a:t>В</a:t>
            </a:r>
          </a:p>
        </p:txBody>
      </p:sp>
      <p:sp>
        <p:nvSpPr>
          <p:cNvPr id="15375" name="Text Box 17"/>
          <p:cNvSpPr txBox="1">
            <a:spLocks noChangeArrowheads="1"/>
          </p:cNvSpPr>
          <p:nvPr/>
        </p:nvSpPr>
        <p:spPr bwMode="auto">
          <a:xfrm>
            <a:off x="8284121" y="3576596"/>
            <a:ext cx="573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200" b="1" dirty="0"/>
              <a:t>Н</a:t>
            </a:r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7698369" y="2079053"/>
            <a:ext cx="573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200" b="1" dirty="0"/>
              <a:t>Н</a:t>
            </a:r>
          </a:p>
        </p:txBody>
      </p:sp>
      <p:sp>
        <p:nvSpPr>
          <p:cNvPr id="15377" name="Text Box 19"/>
          <p:cNvSpPr txBox="1">
            <a:spLocks noChangeArrowheads="1"/>
          </p:cNvSpPr>
          <p:nvPr/>
        </p:nvSpPr>
        <p:spPr bwMode="auto">
          <a:xfrm>
            <a:off x="7583316" y="5104349"/>
            <a:ext cx="5730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200" b="1" dirty="0"/>
              <a:t>Н</a:t>
            </a:r>
          </a:p>
        </p:txBody>
      </p:sp>
      <p:sp>
        <p:nvSpPr>
          <p:cNvPr id="24596" name="AutoShape 20"/>
          <p:cNvSpPr>
            <a:spLocks noChangeArrowheads="1"/>
          </p:cNvSpPr>
          <p:nvPr/>
        </p:nvSpPr>
        <p:spPr bwMode="auto">
          <a:xfrm>
            <a:off x="2469324" y="3869371"/>
            <a:ext cx="792163" cy="866776"/>
          </a:xfrm>
          <a:prstGeom prst="curvedRightArrow">
            <a:avLst>
              <a:gd name="adj1" fmla="val 23607"/>
              <a:gd name="adj2" fmla="val 4721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97" name="AutoShape 21"/>
          <p:cNvSpPr>
            <a:spLocks noChangeArrowheads="1"/>
          </p:cNvSpPr>
          <p:nvPr/>
        </p:nvSpPr>
        <p:spPr bwMode="auto">
          <a:xfrm flipV="1">
            <a:off x="2478053" y="3078182"/>
            <a:ext cx="774707" cy="833622"/>
          </a:xfrm>
          <a:prstGeom prst="curvedRightArrow">
            <a:avLst>
              <a:gd name="adj1" fmla="val 27240"/>
              <a:gd name="adj2" fmla="val 5448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98" name="AutoShape 22"/>
          <p:cNvSpPr>
            <a:spLocks noChangeArrowheads="1"/>
          </p:cNvSpPr>
          <p:nvPr/>
        </p:nvSpPr>
        <p:spPr bwMode="auto">
          <a:xfrm rot="18401579">
            <a:off x="4456749" y="5351915"/>
            <a:ext cx="574675" cy="1016875"/>
          </a:xfrm>
          <a:prstGeom prst="curvedRightArrow">
            <a:avLst>
              <a:gd name="adj1" fmla="val 33591"/>
              <a:gd name="adj2" fmla="val 6718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99" name="AutoShape 23"/>
          <p:cNvSpPr>
            <a:spLocks noChangeArrowheads="1"/>
          </p:cNvSpPr>
          <p:nvPr/>
        </p:nvSpPr>
        <p:spPr bwMode="auto">
          <a:xfrm rot="20236095" flipV="1">
            <a:off x="3143796" y="4672549"/>
            <a:ext cx="595312" cy="863600"/>
          </a:xfrm>
          <a:prstGeom prst="curvedRightArrow">
            <a:avLst>
              <a:gd name="adj1" fmla="val 29013"/>
              <a:gd name="adj2" fmla="val 5802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00" name="AutoShape 24"/>
          <p:cNvSpPr>
            <a:spLocks noChangeArrowheads="1"/>
          </p:cNvSpPr>
          <p:nvPr/>
        </p:nvSpPr>
        <p:spPr bwMode="auto">
          <a:xfrm rot="1812995">
            <a:off x="3188729" y="2061078"/>
            <a:ext cx="676275" cy="1036192"/>
          </a:xfrm>
          <a:prstGeom prst="curvedRightArrow">
            <a:avLst>
              <a:gd name="adj1" fmla="val 25070"/>
              <a:gd name="adj2" fmla="val 5014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02" name="AutoShape 26"/>
          <p:cNvSpPr>
            <a:spLocks noChangeArrowheads="1"/>
          </p:cNvSpPr>
          <p:nvPr/>
        </p:nvSpPr>
        <p:spPr bwMode="auto">
          <a:xfrm rot="3364557" flipV="1">
            <a:off x="4546591" y="1149386"/>
            <a:ext cx="504825" cy="1048332"/>
          </a:xfrm>
          <a:prstGeom prst="curvedRightArrow">
            <a:avLst>
              <a:gd name="adj1" fmla="val 37107"/>
              <a:gd name="adj2" fmla="val 74214"/>
              <a:gd name="adj3" fmla="val 576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84" name="Заголовок 24"/>
          <p:cNvSpPr>
            <a:spLocks noGrp="1"/>
          </p:cNvSpPr>
          <p:nvPr>
            <p:ph type="title"/>
          </p:nvPr>
        </p:nvSpPr>
        <p:spPr>
          <a:xfrm>
            <a:off x="1095340" y="166721"/>
            <a:ext cx="10072758" cy="128089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Пояса  </a:t>
            </a:r>
            <a:r>
              <a:rPr lang="ru-RU" alt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атмосферного давления</a:t>
            </a:r>
            <a:endParaRPr lang="ru-RU" alt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3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6" grpId="0" animBg="1"/>
      <p:bldP spid="24597" grpId="0" animBg="1"/>
      <p:bldP spid="24598" grpId="0" animBg="1"/>
      <p:bldP spid="24599" grpId="0" animBg="1"/>
      <p:bldP spid="24600" grpId="0" animBg="1"/>
      <p:bldP spid="246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07368" y="188112"/>
            <a:ext cx="11521280" cy="1812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схемы </a:t>
            </a:r>
            <a:endParaRPr lang="ru-RU" alt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поясов атмосферного давления» </a:t>
            </a:r>
            <a:endParaRPr lang="ru-RU" alt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</a:t>
            </a:r>
            <a: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28 на стр. 43 учебника.</a:t>
            </a:r>
          </a:p>
          <a:p>
            <a:endParaRPr lang="ru-RU" alt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Сделать </a:t>
            </a:r>
            <a: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en-US" alt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95274" y="2786058"/>
            <a:ext cx="11089232" cy="3286148"/>
          </a:xfrm>
          <a:prstGeom prst="rect">
            <a:avLst/>
          </a:prstGeom>
          <a:noFill/>
          <a:ln w="571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200" b="1" i="1" dirty="0" smtClean="0">
                <a:latin typeface="+mn-lt"/>
              </a:rPr>
              <a:t>	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Атмосферное </a:t>
            </a: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давление на Земле распределяется широтными поясами: </a:t>
            </a:r>
            <a:endParaRPr lang="ru-RU" alt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вблизи </a:t>
            </a: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экватора и умеренных широтах – </a:t>
            </a:r>
            <a:r>
              <a:rPr lang="ru-RU" alt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пониженное,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областях тропиков и вокруг полюсов –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повышенное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Выделяют три пояса пониженного давления и четыре пояса повышенного давления.</a:t>
            </a:r>
            <a:endParaRPr lang="en-US" alt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1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>
              <a:solidFill>
                <a:srgbClr val="FFFF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35360" y="5085184"/>
            <a:ext cx="11856640" cy="1080814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800" b="1" dirty="0" smtClean="0"/>
              <a:t>    </a:t>
            </a:r>
            <a:r>
              <a:rPr lang="ru-RU" alt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экваториальном поясе низкого давления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преобладает восходящее движение воздуха, он содержит много влаги и, поднимаясь, охлаждается, становится насыщенным и отдает влагу в виде дождей.</a:t>
            </a:r>
          </a:p>
        </p:txBody>
      </p:sp>
      <p:pic>
        <p:nvPicPr>
          <p:cNvPr id="15364" name="Picture 5" descr="Картинка 2 из 3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0" y="1"/>
            <a:ext cx="11496600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1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>
              <a:solidFill>
                <a:srgbClr val="FFFF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91344" y="4869160"/>
            <a:ext cx="11665296" cy="835321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chemeClr val="tx1"/>
                </a:solidFill>
              </a:rPr>
              <a:t>      </a:t>
            </a:r>
            <a:r>
              <a:rPr lang="ru-RU" alt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поясах высокого давления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преобладает нисходящее движение воздуха. Опускаясь, воздух сжимается, нагревается и удаляется от состояния насыщения. Поэтому осадков здесь выпадает мало</a:t>
            </a:r>
          </a:p>
        </p:txBody>
      </p:sp>
      <p:pic>
        <p:nvPicPr>
          <p:cNvPr id="16388" name="Picture 5" descr="Картинка 1 из 12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78" y="33631"/>
            <a:ext cx="11336427" cy="484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27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758" y="260648"/>
            <a:ext cx="11169252" cy="2592288"/>
          </a:xfrm>
        </p:spPr>
        <p:txBody>
          <a:bodyPr>
            <a:noAutofit/>
          </a:bodyPr>
          <a:lstStyle/>
          <a:p>
            <a:r>
              <a:rPr lang="ru-RU" sz="2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6 (на стр.45). </a:t>
            </a:r>
            <a:r>
              <a:rPr lang="ru-RU" sz="2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Сопоставляя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карту на рисунке 29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(стр. 44) и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физическую карту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 (в атласе),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территории, на которых в год выпадает осадков: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менее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мм;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до 1000 мм;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- 2000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 и более.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это связано с распределением поясов атмосферного давления.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700" y="2996952"/>
            <a:ext cx="11797955" cy="3600400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мм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осадков выпадет в тропиках на севере Африки (пустыня Сахара), на западных побережьях в тропических широтах Африки и Южной Америки, во внутренних районах Антарктиды, на севере Гренландии и Канадского Арктического архипелага, на большей части Аравийского полуострова, во внутренних районах Евразии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сухое место на Земле – пустыня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Атакама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Южной Америке), а также наименьшие значения осадков в Аравийских пустынях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около 25 мм в год.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500-1000 мм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умеренных широтах – Атлантическое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побережье Евразии, Северной Америки, Южной Америки; восточные побережья Евразии и Австралии.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2000 мм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осадков в год выпадает в экваториальных широтах: в бассейне Амазонки, Ганга, на побережье Гвинейского залива, на островах Индонезии, Филиппин. В умеренных широтах такое количество осадков выпадает на западном побережье Южной Америки и на побережье залива Аляска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количество атмосферных осадков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Черрапунджи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(Индия) — 12 тыс. мм в год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4/101287/4/hello_html_2f984a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2"/>
          <a:stretch/>
        </p:blipFill>
        <p:spPr bwMode="auto">
          <a:xfrm>
            <a:off x="1595406" y="0"/>
            <a:ext cx="91440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19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15480" y="1340768"/>
            <a:ext cx="9001000" cy="33123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ru-RU" sz="2800" b="1" i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alt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Количество и распределение осадков связано не только с температурой и давлением воздуха, но и с рельефом, ветрами, океаническими течениями, а также с сезонами года.</a:t>
            </a:r>
            <a:endParaRPr lang="en-US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52596" y="357166"/>
            <a:ext cx="8229600" cy="64294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чего зависит количество осадков?</a:t>
            </a:r>
            <a:endParaRPr lang="en-US" altLang="ru-RU" sz="36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392" y="548680"/>
            <a:ext cx="10801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Домашнее задание:</a:t>
            </a:r>
          </a:p>
          <a:p>
            <a:endParaRPr lang="ru-RU" sz="4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§ 12,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в контурной карте на стр. 6-7 задания 2, 3,</a:t>
            </a:r>
          </a:p>
          <a:p>
            <a:pPr marL="571500" indent="-571500">
              <a:buFontTx/>
              <a:buChar char="-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Яклассе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выполнить: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тренировочный тест по теме «Атмосферное давление и осадки» (по желанию),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Домашнюю работу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Проверочную работу по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«Атмосферное давление и осадки».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209" y="20597"/>
            <a:ext cx="7128792" cy="183725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Вспомним: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От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чего зависит температура воздуха?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332656"/>
            <a:ext cx="4823563" cy="21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http://lh6.ggpht.com/-nKFCqJtVXpQ/UjI5Tkf94zI/AAAAAAAAIKI/iasAyQJhsGY/teplovye_pojasa_zemli_thumb%25255B4%25255D.jpg?imgmax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" y="1916832"/>
            <a:ext cx="597054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07049" y="2896198"/>
            <a:ext cx="59883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CEB966"/>
              </a:buClr>
              <a:buFont typeface="Wingdings 3" charset="2"/>
              <a:buChar char="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солнечного излучения, поступающего на поверхность Земли, зависит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угла падения солнечных лучей, т.е. от географической широты.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23992" y="4509120"/>
            <a:ext cx="6096000" cy="20672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CEB966"/>
              </a:buClr>
              <a:buFont typeface="Wingdings 3" charset="2"/>
              <a:buChar char="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прогретой поверхности нагревается атмосферный воздух.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CEB966"/>
              </a:buClr>
              <a:buFont typeface="Wingdings 3" charset="2"/>
              <a:buChar char="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Изменение температуры воздуха связано с изменением температуры поверхности Земли.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1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6300" y="188113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dirty="0" smtClean="0"/>
              <a:t>Образование постоянных ветров</a:t>
            </a:r>
            <a:endParaRPr lang="en-US" altLang="ru-RU" dirty="0"/>
          </a:p>
        </p:txBody>
      </p:sp>
      <p:sp>
        <p:nvSpPr>
          <p:cNvPr id="16387" name="Freeform 3"/>
          <p:cNvSpPr>
            <a:spLocks/>
          </p:cNvSpPr>
          <p:nvPr/>
        </p:nvSpPr>
        <p:spPr bwMode="gray">
          <a:xfrm>
            <a:off x="1471072" y="3361762"/>
            <a:ext cx="1900238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6388" name="Freeform 4"/>
          <p:cNvSpPr>
            <a:spLocks/>
          </p:cNvSpPr>
          <p:nvPr/>
        </p:nvSpPr>
        <p:spPr bwMode="gray">
          <a:xfrm>
            <a:off x="4466162" y="3357793"/>
            <a:ext cx="366712" cy="1355930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6389" name="Freeform 5"/>
          <p:cNvSpPr>
            <a:spLocks/>
          </p:cNvSpPr>
          <p:nvPr/>
        </p:nvSpPr>
        <p:spPr bwMode="gray">
          <a:xfrm flipH="1">
            <a:off x="5894388" y="3450970"/>
            <a:ext cx="1900237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ltGray">
          <a:xfrm>
            <a:off x="-35578" y="2065420"/>
            <a:ext cx="2784048" cy="1322388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black">
          <a:xfrm>
            <a:off x="112355" y="2356756"/>
            <a:ext cx="2488182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ru-RU" alt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  <a:hlinkClick r:id="rId2" action="ppaction://hlinksldjump"/>
              </a:rPr>
              <a:t>ПАССАТЫ</a:t>
            </a:r>
            <a:endParaRPr lang="en-US" altLang="ru-RU" sz="3600" b="1" dirty="0">
              <a:cs typeface="Arial" charset="0"/>
            </a:endParaRP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gray">
          <a:xfrm>
            <a:off x="3038123" y="2054225"/>
            <a:ext cx="3019784" cy="1322388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gray">
          <a:xfrm>
            <a:off x="6184041" y="2054225"/>
            <a:ext cx="2139157" cy="1322388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black">
          <a:xfrm>
            <a:off x="3107437" y="2140254"/>
            <a:ext cx="2786951" cy="107721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flatTx/>
          </a:bodyPr>
          <a:lstStyle/>
          <a:p>
            <a:pPr algn="ctr"/>
            <a:r>
              <a:rPr lang="ru-RU" alt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  <a:hlinkClick r:id="rId3" action="ppaction://hlinksldjump"/>
              </a:rPr>
              <a:t>МУССОНЫ</a:t>
            </a:r>
            <a:endParaRPr lang="ru-RU" alt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charset="0"/>
            </a:endParaRPr>
          </a:p>
          <a:p>
            <a:pPr algn="ctr"/>
            <a:r>
              <a:rPr lang="ru-RU" alt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(сезонные)</a:t>
            </a:r>
            <a:endParaRPr lang="en-US" altLang="ru-RU" sz="2800" b="1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black">
          <a:xfrm>
            <a:off x="6273858" y="2346088"/>
            <a:ext cx="1970411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  <a:hlinkClick r:id="rId4" action="ppaction://hlinksldjump"/>
              </a:rPr>
              <a:t>ЗАПАДНЫЕ</a:t>
            </a:r>
            <a:r>
              <a:rPr lang="ru-RU" alt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 </a:t>
            </a:r>
          </a:p>
          <a:p>
            <a:pPr algn="ctr"/>
            <a:r>
              <a:rPr lang="ru-RU" alt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ВЕТРА</a:t>
            </a:r>
            <a:endParaRPr lang="en-US" alt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charset="0"/>
            </a:endParaRPr>
          </a:p>
        </p:txBody>
      </p:sp>
      <p:grpSp>
        <p:nvGrpSpPr>
          <p:cNvPr id="16403" name="Group 19"/>
          <p:cNvGrpSpPr>
            <a:grpSpLocks/>
          </p:cNvGrpSpPr>
          <p:nvPr/>
        </p:nvGrpSpPr>
        <p:grpSpPr bwMode="auto">
          <a:xfrm>
            <a:off x="584401" y="4916540"/>
            <a:ext cx="11451945" cy="1609214"/>
            <a:chOff x="1456" y="2934"/>
            <a:chExt cx="3495" cy="845"/>
          </a:xfrm>
        </p:grpSpPr>
        <p:sp>
          <p:nvSpPr>
            <p:cNvPr id="16404" name="AutoShape 20"/>
            <p:cNvSpPr>
              <a:spLocks noChangeArrowheads="1"/>
            </p:cNvSpPr>
            <p:nvPr/>
          </p:nvSpPr>
          <p:spPr bwMode="ltGray">
            <a:xfrm>
              <a:off x="1456" y="2934"/>
              <a:ext cx="3495" cy="7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sz="2400"/>
            </a:p>
          </p:txBody>
        </p:sp>
        <p:sp>
          <p:nvSpPr>
            <p:cNvPr id="16405" name="Rectangle 21"/>
            <p:cNvSpPr>
              <a:spLocks noChangeArrowheads="1"/>
            </p:cNvSpPr>
            <p:nvPr/>
          </p:nvSpPr>
          <p:spPr bwMode="auto">
            <a:xfrm>
              <a:off x="1783" y="3023"/>
              <a:ext cx="2961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Clr>
                  <a:srgbClr val="D7181F"/>
                </a:buClr>
                <a:buFont typeface="Wingdings" pitchFamily="2" charset="2"/>
                <a:buNone/>
              </a:pPr>
              <a:r>
                <a:rPr lang="ru-RU" altLang="ru-RU" sz="2400" b="1" dirty="0">
                  <a:cs typeface="Arial" charset="0"/>
                </a:rPr>
                <a:t>Образование постоянных ветров, то есть дующих в одном направлении, зависит от поясов высокого и низкого давления.</a:t>
              </a:r>
              <a:endParaRPr lang="en-US" altLang="ru-RU" sz="2400" b="1" dirty="0">
                <a:cs typeface="Arial" charset="0"/>
              </a:endParaRPr>
            </a:p>
          </p:txBody>
        </p:sp>
      </p:grpSp>
      <p:sp>
        <p:nvSpPr>
          <p:cNvPr id="27" name="AutoShape 14"/>
          <p:cNvSpPr>
            <a:spLocks noChangeArrowheads="1"/>
          </p:cNvSpPr>
          <p:nvPr/>
        </p:nvSpPr>
        <p:spPr bwMode="gray">
          <a:xfrm>
            <a:off x="8413015" y="1996375"/>
            <a:ext cx="3623332" cy="1796262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000"/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black">
          <a:xfrm>
            <a:off x="8835506" y="2099866"/>
            <a:ext cx="3237158" cy="169277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rial" charset="0"/>
              </a:rPr>
              <a:t>Восточные </a:t>
            </a:r>
          </a:p>
          <a:p>
            <a:pPr algn="ctr"/>
            <a:r>
              <a:rPr lang="ru-RU" alt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rial" charset="0"/>
              </a:rPr>
              <a:t>(стоковые)</a:t>
            </a:r>
          </a:p>
          <a:p>
            <a:pPr algn="ctr"/>
            <a:r>
              <a:rPr lang="ru-RU" alt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rial" charset="0"/>
              </a:rPr>
              <a:t>Ветры полярных </a:t>
            </a:r>
          </a:p>
          <a:p>
            <a:pPr algn="ctr"/>
            <a:r>
              <a:rPr lang="ru-RU" alt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rial" charset="0"/>
              </a:rPr>
              <a:t>широт</a:t>
            </a:r>
            <a:endParaRPr lang="en-US" alt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428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Высокое давление и алкоголь страница 2 форум woman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18" b="8591"/>
          <a:stretch/>
        </p:blipFill>
        <p:spPr bwMode="auto">
          <a:xfrm>
            <a:off x="2839522" y="1988947"/>
            <a:ext cx="7551204" cy="48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black">
          <a:xfrm>
            <a:off x="2669752" y="167"/>
            <a:ext cx="7890744" cy="193899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u="sng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  <a:hlinkClick r:id="rId3" action="ppaction://hlinksldjump"/>
              </a:rPr>
              <a:t>ПАССАТЫ</a:t>
            </a:r>
            <a:r>
              <a:rPr lang="ru-RU" altLang="ru-RU" sz="2400" u="sng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–</a:t>
            </a:r>
            <a:r>
              <a:rPr lang="ru-RU" altLang="ru-RU" sz="2400" dirty="0">
                <a:latin typeface="Arial Black" panose="020B0A04020102020204" pitchFamily="34" charset="0"/>
                <a:cs typeface="Arial" charset="0"/>
              </a:rPr>
              <a:t> устойчивые ветры в </a:t>
            </a:r>
          </a:p>
          <a:p>
            <a:pPr algn="ctr"/>
            <a:r>
              <a:rPr lang="ru-RU" altLang="ru-RU" sz="2400" dirty="0">
                <a:latin typeface="Arial Black" panose="020B0A04020102020204" pitchFamily="34" charset="0"/>
                <a:cs typeface="Arial" charset="0"/>
              </a:rPr>
              <a:t>тропических широтах океанов.</a:t>
            </a:r>
          </a:p>
          <a:p>
            <a:pPr algn="ctr"/>
            <a:r>
              <a:rPr lang="ru-RU" altLang="ru-RU" sz="2400" i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Направления: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altLang="ru-RU" sz="2400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в Сев. полушарии – С-В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altLang="ru-RU" sz="2400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в </a:t>
            </a:r>
            <a:r>
              <a:rPr lang="ru-RU" altLang="ru-RU" sz="2400" dirty="0" err="1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Юж</a:t>
            </a:r>
            <a:r>
              <a:rPr lang="ru-RU" altLang="ru-RU" sz="2400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. полушарии – Ю-В</a:t>
            </a:r>
            <a:endParaRPr lang="en-US" altLang="ru-RU" sz="2400" dirty="0">
              <a:solidFill>
                <a:srgbClr val="002060"/>
              </a:solidFill>
              <a:latin typeface="Arial Black" panose="020B0A04020102020204" pitchFamily="34" charset="0"/>
              <a:cs typeface="Arial" charset="0"/>
            </a:endParaRPr>
          </a:p>
        </p:txBody>
      </p:sp>
      <p:pic>
        <p:nvPicPr>
          <p:cNvPr id="13314" name="Picture 2" descr="https://ds04.infourok.ru/uploads/ex/05fc/0000a23b-cdb8ecbc/img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555903"/>
            <a:ext cx="5976664" cy="448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Соединительная линия уступом 4"/>
          <p:cNvCxnSpPr/>
          <p:nvPr/>
        </p:nvCxnSpPr>
        <p:spPr>
          <a:xfrm rot="10800000" flipV="1">
            <a:off x="6240016" y="4585533"/>
            <a:ext cx="4427984" cy="216023"/>
          </a:xfrm>
          <a:prstGeom prst="bentConnector3">
            <a:avLst/>
          </a:prstGeom>
          <a:ln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7735178" y="4427820"/>
            <a:ext cx="2825319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altLang="ru-RU" b="1" dirty="0">
                <a:solidFill>
                  <a:schemeClr val="tx1"/>
                </a:solidFill>
                <a:cs typeface="Arial" charset="0"/>
              </a:rPr>
              <a:t>Северо-восточные пассаты</a:t>
            </a:r>
            <a:endParaRPr lang="en-US" altLang="ru-RU" b="1" dirty="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 rot="10800000">
            <a:off x="6132512" y="5517237"/>
            <a:ext cx="4535488" cy="360041"/>
          </a:xfrm>
          <a:prstGeom prst="bentConnector3">
            <a:avLst>
              <a:gd name="adj1" fmla="val 50000"/>
            </a:avLst>
          </a:prstGeom>
          <a:ln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7680176" y="5507947"/>
            <a:ext cx="2880320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altLang="ru-RU" b="1" dirty="0">
                <a:solidFill>
                  <a:schemeClr val="tx1"/>
                </a:solidFill>
                <a:cs typeface="Arial" charset="0"/>
              </a:rPr>
              <a:t>Юго-восточные пассаты</a:t>
            </a:r>
            <a:endParaRPr lang="en-US" altLang="ru-RU" b="1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2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eloschool.ucoz.ru/_ph/1/7854660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92" y="1484785"/>
            <a:ext cx="4896544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eloschool.ucoz.ru/_ph/1/226729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3356992"/>
            <a:ext cx="4958916" cy="33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black">
          <a:xfrm>
            <a:off x="1631504" y="1"/>
            <a:ext cx="9036496" cy="280076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u="sng" dirty="0">
                <a:solidFill>
                  <a:srgbClr val="C00000"/>
                </a:solidFill>
                <a:latin typeface="Arial Black" panose="020B0A04020102020204" pitchFamily="34" charset="0"/>
                <a:cs typeface="Arial" charset="0"/>
                <a:hlinkClick r:id="rId4" action="ppaction://hlinksldjump"/>
              </a:rPr>
              <a:t>МУССОНЫ</a:t>
            </a:r>
            <a:r>
              <a:rPr lang="ru-RU" altLang="ru-RU" sz="2400" u="sng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ru-RU" altLang="ru-RU" sz="1600" u="sng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(от арабского «сезон дождей»)- </a:t>
            </a:r>
          </a:p>
          <a:p>
            <a:pPr algn="ctr"/>
            <a:r>
              <a:rPr lang="ru-RU" altLang="ru-RU" sz="2400" dirty="0">
                <a:latin typeface="Arial Black" panose="020B0A04020102020204" pitchFamily="34" charset="0"/>
                <a:cs typeface="Arial" charset="0"/>
              </a:rPr>
              <a:t>устойчивые сезонные ветры, направление резко меняют 2 раза в год. </a:t>
            </a:r>
          </a:p>
          <a:p>
            <a:pPr algn="ctr"/>
            <a:r>
              <a:rPr lang="ru-RU" altLang="ru-RU" sz="1600" dirty="0">
                <a:latin typeface="Arial Black" panose="020B0A04020102020204" pitchFamily="34" charset="0"/>
                <a:cs typeface="Arial" charset="0"/>
              </a:rPr>
              <a:t>Распространены в тропическом поясе, на берегах Азии (Япония, северный Китай, Дальний Восток в России) и в США (Мексиканский залив)</a:t>
            </a:r>
          </a:p>
          <a:p>
            <a:pPr algn="ctr"/>
            <a:r>
              <a:rPr lang="ru-RU" altLang="ru-RU" sz="2400" i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Направления: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altLang="ru-RU" sz="2400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Зимой с суши на море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altLang="ru-RU" sz="2400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Летом с моря на сушу</a:t>
            </a:r>
            <a:endParaRPr lang="en-US" altLang="ru-RU" sz="2400" dirty="0">
              <a:solidFill>
                <a:srgbClr val="002060"/>
              </a:solidFill>
              <a:latin typeface="Arial Black" panose="020B0A04020102020204" pitchFamily="34" charset="0"/>
              <a:cs typeface="Arial" charset="0"/>
            </a:endParaRPr>
          </a:p>
        </p:txBody>
      </p:sp>
      <p:pic>
        <p:nvPicPr>
          <p:cNvPr id="8198" name="Picture 6" descr="http://yumuz.ru/uploads/images/p/r/o/protektor_sezon_dozhde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79" y="2801244"/>
            <a:ext cx="8777609" cy="405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44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black">
          <a:xfrm>
            <a:off x="1631504" y="0"/>
            <a:ext cx="9036496" cy="218521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u="sng" dirty="0">
                <a:solidFill>
                  <a:srgbClr val="C00000"/>
                </a:solidFill>
                <a:latin typeface="Arial Black" panose="020B0A04020102020204" pitchFamily="34" charset="0"/>
                <a:cs typeface="Arial" charset="0"/>
                <a:hlinkClick r:id="rId2" action="ppaction://hlinksldjump"/>
              </a:rPr>
              <a:t>Западные</a:t>
            </a:r>
            <a:r>
              <a:rPr lang="ru-RU" altLang="ru-RU" sz="2400" u="sng" dirty="0">
                <a:solidFill>
                  <a:srgbClr val="C00000"/>
                </a:solidFill>
                <a:latin typeface="Arial Black" panose="020B0A04020102020204" pitchFamily="34" charset="0"/>
                <a:cs typeface="Arial" charset="0"/>
              </a:rPr>
              <a:t> ветра - </a:t>
            </a:r>
            <a:endParaRPr lang="ru-RU" altLang="ru-RU" sz="1600" u="sng" dirty="0">
              <a:solidFill>
                <a:srgbClr val="FF0000"/>
              </a:solidFill>
              <a:latin typeface="Arial Black" panose="020B0A04020102020204" pitchFamily="34" charset="0"/>
              <a:cs typeface="Arial" charset="0"/>
            </a:endParaRPr>
          </a:p>
          <a:p>
            <a:pPr algn="ctr"/>
            <a:r>
              <a:rPr lang="ru-RU" altLang="ru-RU" sz="2400" dirty="0">
                <a:latin typeface="Arial Black" panose="020B0A04020102020204" pitchFamily="34" charset="0"/>
                <a:cs typeface="Arial" charset="0"/>
              </a:rPr>
              <a:t>Направленные из области ВД (25-30 градусов широты) к области низкого давления умеренных широт (45-60 градусов широты) в северном и южном полушариях.</a:t>
            </a:r>
          </a:p>
          <a:p>
            <a:pPr algn="ctr"/>
            <a:r>
              <a:rPr lang="ru-RU" altLang="ru-RU" sz="1600" dirty="0">
                <a:latin typeface="Arial Black" panose="020B0A04020102020204" pitchFamily="34" charset="0"/>
                <a:cs typeface="Arial" charset="0"/>
              </a:rPr>
              <a:t>Распространены в умеренных широтах. Эти ветры приносят осадки.</a:t>
            </a:r>
          </a:p>
        </p:txBody>
      </p:sp>
      <p:pic>
        <p:nvPicPr>
          <p:cNvPr id="15366" name="Picture 6" descr="https://ds01.infourok.ru/uploads/ex/009c/0000d773-a29152c9/im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23456" r="53701" b="2375"/>
          <a:stretch/>
        </p:blipFill>
        <p:spPr bwMode="auto">
          <a:xfrm>
            <a:off x="4057140" y="2407708"/>
            <a:ext cx="4590022" cy="445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2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http://muzikavshkole.ru/wp-content/uploads/2015/09/%D0%B7%D0%B0%D0%B4%D0%B0%D0%BD%D0%B8%D0%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16" y="0"/>
            <a:ext cx="2884001" cy="289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74512" y="476673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B82"/>
                </a:solidFill>
              </a:rPr>
              <a:t>Выучить итоговую СХЕМУ урока</a:t>
            </a:r>
          </a:p>
          <a:p>
            <a:r>
              <a:rPr lang="ru-RU" sz="4000" b="1" dirty="0"/>
              <a:t>§11,12</a:t>
            </a:r>
            <a:endParaRPr lang="ru-RU" sz="4000" b="1" dirty="0">
              <a:solidFill>
                <a:srgbClr val="002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4162" y="839237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Что такое изотерма?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00" y="2133600"/>
            <a:ext cx="10809212" cy="37776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Изотермы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линии, соединяющие точки в равными значениями температур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Изотермы показывают средние значения температур самого холодного 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черная изотерма января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или самого теплого (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красная изотерма июля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месяцев года. </a:t>
            </a:r>
          </a:p>
          <a:p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Изотермы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проводятся через равные промежутки, например, через каждые 8℃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9770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282" y="57148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обозначаются абсолютные (максимальные и минимальные) значения температур?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9456" y="2780928"/>
            <a:ext cx="9563472" cy="2088232"/>
          </a:xfrm>
        </p:spPr>
        <p:txBody>
          <a:bodyPr>
            <a:normAutofit fontScale="85000" lnSpcReduction="1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Максимальные и минимальные значения температур обозначаются как цифровые значения в рамочке около конкретного географического объекта (города или отдельной территории).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406" y="642918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Почему границы поясов освещенности и тепловых поясов не совпадают?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84" y="2564904"/>
            <a:ext cx="10953228" cy="37776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Границы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поясов освещенности и тепловых поясов не совпадают главным образом из-за влияния рельефа и подстилающей поверхности на распределение температур воздуха, а в океане – из-за морских течений.</a:t>
            </a:r>
          </a:p>
          <a:p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5" y="5013176"/>
            <a:ext cx="11737304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68" y="642918"/>
            <a:ext cx="8911687" cy="128089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Сколько на Земле тепловых поясов?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408" y="2133600"/>
            <a:ext cx="10737204" cy="37776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Земле семь тепловых поясов – жаркий, два умеренных, два холодных и два пояса мороза.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9064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654" y="642918"/>
            <a:ext cx="9801100" cy="266201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Изучите рисунок 25.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Ответьте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вопросы: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на какой параллели Солнце бывает в зените 22 июня; 22 декабря?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Какой пояс получает больше всего тепла; меньше всего тепла?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274" y="3714752"/>
            <a:ext cx="10953228" cy="250033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Солнце бывает в зените 22 июня над Северным тропиком, 22 декабря – над Южным тропиком.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Больше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тепла получает жаркий пояс, меньше всего тепла получают пояса мороза.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287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23902" y="1928802"/>
            <a:ext cx="9865096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§12 Давление </a:t>
            </a:r>
            <a:r>
              <a: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воздуха </a:t>
            </a:r>
            <a:endParaRPr lang="ru-RU" sz="6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осадки на разных широтах </a:t>
            </a:r>
            <a:endParaRPr lang="ru-RU" sz="6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9476" y="98072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Приступаем к изучению: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2238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332656"/>
            <a:ext cx="8911687" cy="7200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Вспомним: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00" y="1196752"/>
            <a:ext cx="10945216" cy="47525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Атмосферное давление – это сила, с которой воздух давит на земную поверхность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Атмосферное давление измеряется в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 рт. ст.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Нормальное атмосферное давление –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760 мм рт. ст.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Линии, соединяющие точки с одинаковым атмосферным давлением, называются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изобарами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Прибор для измерения атмосферного давления –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барометр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Атмосферное давление с высотой понижается: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каждые 10,5м подъема давление понижается на 1 мм рт. ст.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819</Words>
  <Application>Microsoft Office PowerPoint</Application>
  <PresentationFormat>Широкоэкранный</PresentationFormat>
  <Paragraphs>104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Century Gothic</vt:lpstr>
      <vt:lpstr>Times New Roman</vt:lpstr>
      <vt:lpstr>Wingdings</vt:lpstr>
      <vt:lpstr>Wingdings 3</vt:lpstr>
      <vt:lpstr>Легкий дым</vt:lpstr>
      <vt:lpstr>Презентация PowerPoint</vt:lpstr>
      <vt:lpstr>Вспомним:  1. От чего зависит температура воздуха?</vt:lpstr>
      <vt:lpstr>2. Что такое изотерма? </vt:lpstr>
      <vt:lpstr>Как обозначаются абсолютные (максимальные и минимальные) значения температур?</vt:lpstr>
      <vt:lpstr>3. Почему границы поясов освещенности и тепловых поясов не совпадают? </vt:lpstr>
      <vt:lpstr>4. Сколько на Земле тепловых поясов? </vt:lpstr>
      <vt:lpstr>6. Изучите рисунок 25. Ответьте на вопросы:  1) на какой параллели Солнце бывает в зените 22 июня; 22 декабря?  2) Какой пояс получает больше всего тепла; меньше всего тепла? </vt:lpstr>
      <vt:lpstr>Презентация PowerPoint</vt:lpstr>
      <vt:lpstr>Вспомним:</vt:lpstr>
      <vt:lpstr>Презентация PowerPoint</vt:lpstr>
      <vt:lpstr>Распределение поясов атмосферного давления  на Земле</vt:lpstr>
      <vt:lpstr>Пояса  атмосферного давления</vt:lpstr>
      <vt:lpstr>Презентация PowerPoint</vt:lpstr>
      <vt:lpstr>Презентация PowerPoint</vt:lpstr>
      <vt:lpstr>Презентация PowerPoint</vt:lpstr>
      <vt:lpstr>Задание 6 (на стр.45).  Сопоставляя карту на рисунке 29 (стр. 44) и физическую карту мира (в атласе), определите территории, на которых в год выпадает осадков:  - менее 100 мм;  - от 500 до 1000 мм;  - 2000 мм и более.  Объясните, как это связано с распределением поясов атмосферного давления. </vt:lpstr>
      <vt:lpstr>Презентация PowerPoint</vt:lpstr>
      <vt:lpstr>Презентация PowerPoint</vt:lpstr>
      <vt:lpstr>Презентация PowerPoint</vt:lpstr>
      <vt:lpstr>Образование постоянных ветров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Учетная запись Майкрософт</cp:lastModifiedBy>
  <cp:revision>47</cp:revision>
  <dcterms:created xsi:type="dcterms:W3CDTF">2013-08-25T13:41:46Z</dcterms:created>
  <dcterms:modified xsi:type="dcterms:W3CDTF">2020-11-08T10:39:46Z</dcterms:modified>
</cp:coreProperties>
</file>