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5" r:id="rId6"/>
  </p:sldMasterIdLst>
  <p:notesMasterIdLst>
    <p:notesMasterId r:id="rId27"/>
  </p:notesMasterIdLst>
  <p:sldIdLst>
    <p:sldId id="256" r:id="rId7"/>
    <p:sldId id="271" r:id="rId8"/>
    <p:sldId id="278" r:id="rId9"/>
    <p:sldId id="272" r:id="rId10"/>
    <p:sldId id="273" r:id="rId11"/>
    <p:sldId id="274" r:id="rId12"/>
    <p:sldId id="275" r:id="rId13"/>
    <p:sldId id="27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7" r:id="rId24"/>
    <p:sldId id="268" r:id="rId25"/>
    <p:sldId id="270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>
                <a:solidFill>
                  <a:srgbClr val="FF8C3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8766F"/>
                </a:solidFill>
              </a:defRPr>
            </a:lvl1pPr>
            <a:lvl2pPr lvl="1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225"/>
              </a:spcBef>
              <a:spcAft>
                <a:spcPts val="0"/>
              </a:spcAft>
              <a:buSzPts val="2016"/>
              <a:buNone/>
              <a:defRPr/>
            </a:lvl4pPr>
            <a:lvl5pPr lvl="4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257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SzPts val="3600"/>
              <a:buFont typeface="Verdana"/>
              <a:buNone/>
              <a:defRPr sz="3600" b="0" cap="none">
                <a:solidFill>
                  <a:srgbClr val="78766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91425" bIns="45700" anchor="t" anchorCtr="0">
            <a:noAutofit/>
          </a:bodyPr>
          <a:lstStyle>
            <a:lvl1pPr marL="457200" marR="36576" lvl="0" indent="-228600" algn="l">
              <a:spcBef>
                <a:spcPts val="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B75C00"/>
                </a:solidFill>
              </a:defRPr>
            </a:lvl1pPr>
            <a:lvl2pPr marL="914400" lvl="1" indent="-228600" algn="l"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25"/>
              </a:spcBef>
              <a:spcAft>
                <a:spcPts val="0"/>
              </a:spcAft>
              <a:buSzPts val="156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SzPts val="3600"/>
              <a:buFont typeface="Verdana"/>
              <a:buNone/>
              <a:defRPr sz="3600" b="0">
                <a:solidFill>
                  <a:srgbClr val="78766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6462712" y="533400"/>
            <a:ext cx="2240280" cy="42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FFFFFF"/>
                </a:solidFill>
              </a:defRPr>
            </a:lvl1pPr>
            <a:lvl2pPr marL="914400" lvl="1" indent="-304800" algn="l">
              <a:spcBef>
                <a:spcPts val="250"/>
              </a:spcBef>
              <a:spcAft>
                <a:spcPts val="0"/>
              </a:spcAft>
              <a:buSzPts val="1200"/>
              <a:buChar char="◦"/>
              <a:defRPr sz="1200">
                <a:solidFill>
                  <a:srgbClr val="FFFFFF"/>
                </a:solidFill>
              </a:defRPr>
            </a:lvl2pPr>
            <a:lvl3pPr marL="1371600" lvl="2" indent="-292100" algn="l">
              <a:spcBef>
                <a:spcPts val="250"/>
              </a:spcBef>
              <a:spcAft>
                <a:spcPts val="0"/>
              </a:spcAft>
              <a:buSzPts val="1000"/>
              <a:buChar char="●"/>
              <a:defRPr sz="1000">
                <a:solidFill>
                  <a:srgbClr val="FFFFFF"/>
                </a:solidFill>
              </a:defRPr>
            </a:lvl3pPr>
            <a:lvl4pPr marL="1828800" lvl="3" indent="-292608" algn="l">
              <a:spcBef>
                <a:spcPts val="225"/>
              </a:spcBef>
              <a:spcAft>
                <a:spcPts val="0"/>
              </a:spcAft>
              <a:buSzPts val="1008"/>
              <a:buChar char="◦"/>
              <a:defRPr sz="900">
                <a:solidFill>
                  <a:srgbClr val="FFFFFF"/>
                </a:solidFill>
              </a:defRPr>
            </a:lvl4pPr>
            <a:lvl5pPr marL="2286000" lvl="4" indent="-285750" algn="l">
              <a:spcBef>
                <a:spcPts val="250"/>
              </a:spcBef>
              <a:spcAft>
                <a:spcPts val="0"/>
              </a:spcAft>
              <a:buSzPts val="900"/>
              <a:buChar char="●"/>
              <a:defRPr sz="9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>
            <a:spLocks noGrp="1"/>
          </p:cNvSpPr>
          <p:nvPr>
            <p:ph type="pic" idx="2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rgbClr val="4F4D49"/>
          </a:solidFill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R="0" lvl="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B6D95-9E71-4331-AB02-E7A6C60FF98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544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B6D95-9E71-4331-AB02-E7A6C60FF98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464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B6D95-9E71-4331-AB02-E7A6C60FF98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08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B6D95-9E71-4331-AB02-E7A6C60FF98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348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B6D95-9E71-4331-AB02-E7A6C60FF98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955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B6D95-9E71-4331-AB02-E7A6C60FF98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302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B6D95-9E71-4331-AB02-E7A6C60FF98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96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6D95-9E71-4331-AB02-E7A6C60FF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6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B6D95-9E71-4331-AB02-E7A6C60FF98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025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B6D95-9E71-4331-AB02-E7A6C60FF98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581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B6D95-9E71-4331-AB02-E7A6C60FF98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342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B6D95-9E71-4331-AB02-E7A6C60FF98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1913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B6D95-9E71-4331-AB02-E7A6C60FF98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589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B6D95-9E71-4331-AB02-E7A6C60FF98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2133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B6D95-9E71-4331-AB02-E7A6C60FF98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757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B6D95-9E71-4331-AB02-E7A6C60FF98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521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B6D95-9E71-4331-AB02-E7A6C60FF98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175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DD5730-369F-4391-8520-3BB641249379}" type="slidenum"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04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2004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56616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/>
            </a:lvl4pPr>
            <a:lvl5pPr marL="2286000" lvl="4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92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225"/>
              </a:spcBef>
              <a:spcAft>
                <a:spcPts val="0"/>
              </a:spcAft>
              <a:buSzPts val="1792"/>
              <a:buNone/>
              <a:defRPr sz="1600" b="1"/>
            </a:lvl4pPr>
            <a:lvl5pPr marL="2286000" lvl="4" indent="-228600" algn="l"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52169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91425" bIns="45700" anchor="ctr" anchorCtr="0">
            <a:no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92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225"/>
              </a:spcBef>
              <a:spcAft>
                <a:spcPts val="0"/>
              </a:spcAft>
              <a:buSzPts val="1792"/>
              <a:buNone/>
              <a:defRPr sz="1600" b="1"/>
            </a:lvl4pPr>
            <a:lvl5pPr marL="2286000" lvl="4" indent="-228600" algn="l"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3"/>
          </p:nvPr>
        </p:nvSpPr>
        <p:spPr>
          <a:xfrm>
            <a:off x="607224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50520" algn="l">
              <a:spcBef>
                <a:spcPts val="25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392" algn="l">
              <a:spcBef>
                <a:spcPts val="225"/>
              </a:spcBef>
              <a:spcAft>
                <a:spcPts val="0"/>
              </a:spcAft>
              <a:buSzPts val="1792"/>
              <a:buChar char="◦"/>
              <a:defRPr sz="1600"/>
            </a:lvl4pPr>
            <a:lvl5pPr marL="2286000" lvl="4" indent="-330200" algn="l"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4"/>
          </p:nvPr>
        </p:nvSpPr>
        <p:spPr>
          <a:xfrm>
            <a:off x="4652169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50520" algn="l">
              <a:spcBef>
                <a:spcPts val="25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392" algn="l">
              <a:spcBef>
                <a:spcPts val="225"/>
              </a:spcBef>
              <a:spcAft>
                <a:spcPts val="0"/>
              </a:spcAft>
              <a:buSzPts val="1792"/>
              <a:buChar char="◦"/>
              <a:defRPr sz="1600"/>
            </a:lvl4pPr>
            <a:lvl5pPr marL="2286000" lvl="4" indent="-330200" algn="l"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 rot="5400000">
            <a:off x="4991100" y="2171704"/>
            <a:ext cx="525779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 rot="5400000">
            <a:off x="876300" y="190503"/>
            <a:ext cx="5257801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2004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56616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/>
            </a:lvl4pPr>
            <a:lvl5pPr marL="2286000" lvl="4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 rot="5400000">
            <a:off x="2500884" y="-1467612"/>
            <a:ext cx="4187952" cy="81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2004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56616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/>
            </a:lvl4pPr>
            <a:lvl5pPr marL="2286000" lvl="4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None/>
              <a:defRPr sz="2200" b="1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5538847" y="1447802"/>
            <a:ext cx="2971800" cy="420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marR="18288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2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2pPr>
            <a:lvl3pPr marL="1371600" lvl="2" indent="-228600" algn="l">
              <a:spcBef>
                <a:spcPts val="25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1"/>
                </a:solidFill>
              </a:defRPr>
            </a:lvl3pPr>
            <a:lvl4pPr marL="1828800" lvl="3" indent="-228600" algn="l">
              <a:spcBef>
                <a:spcPts val="225"/>
              </a:spcBef>
              <a:spcAft>
                <a:spcPts val="0"/>
              </a:spcAft>
              <a:buSzPts val="1008"/>
              <a:buNone/>
              <a:defRPr sz="900">
                <a:solidFill>
                  <a:schemeClr val="dk1"/>
                </a:solidFill>
              </a:defRPr>
            </a:lvl4pPr>
            <a:lvl5pPr marL="2286000" lvl="4" indent="-228600" algn="l">
              <a:spcBef>
                <a:spcPts val="25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761372" y="930144"/>
            <a:ext cx="4626159" cy="472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70840" algn="l">
              <a:spcBef>
                <a:spcPts val="250"/>
              </a:spcBef>
              <a:spcAft>
                <a:spcPts val="0"/>
              </a:spcAft>
              <a:buSzPts val="2240"/>
              <a:buChar char="⚫"/>
              <a:defRPr sz="2800">
                <a:solidFill>
                  <a:schemeClr val="dk1"/>
                </a:solidFill>
              </a:defRPr>
            </a:lvl1pPr>
            <a:lvl2pPr marL="914400" lvl="1" indent="-393700" algn="l">
              <a:spcBef>
                <a:spcPts val="250"/>
              </a:spcBef>
              <a:spcAft>
                <a:spcPts val="0"/>
              </a:spcAft>
              <a:buSzPts val="2600"/>
              <a:buChar char="◦"/>
              <a:defRPr sz="2600">
                <a:solidFill>
                  <a:schemeClr val="dk1"/>
                </a:solidFill>
              </a:defRPr>
            </a:lvl2pPr>
            <a:lvl3pPr marL="1371600" lvl="2" indent="-381000" algn="l">
              <a:spcBef>
                <a:spcPts val="250"/>
              </a:spcBef>
              <a:spcAft>
                <a:spcPts val="0"/>
              </a:spcAft>
              <a:buSzPts val="2400"/>
              <a:buChar char="●"/>
              <a:defRPr sz="2400">
                <a:solidFill>
                  <a:schemeClr val="dk1"/>
                </a:solidFill>
              </a:defRPr>
            </a:lvl3pPr>
            <a:lvl4pPr marL="1828800" lvl="3" indent="-370839" algn="l">
              <a:spcBef>
                <a:spcPts val="225"/>
              </a:spcBef>
              <a:spcAft>
                <a:spcPts val="0"/>
              </a:spcAft>
              <a:buSzPts val="2240"/>
              <a:buChar char="◦"/>
              <a:defRPr sz="2000">
                <a:solidFill>
                  <a:schemeClr val="dk1"/>
                </a:solidFill>
              </a:defRPr>
            </a:lvl4pPr>
            <a:lvl5pPr marL="2286000" lvl="4" indent="-3556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>
                <a:solidFill>
                  <a:schemeClr val="dk1"/>
                </a:solidFill>
              </a:defRPr>
            </a:lvl5pPr>
            <a:lvl6pPr marL="2743200" lvl="5" indent="-228600" algn="l">
              <a:spcBef>
                <a:spcPts val="250"/>
              </a:spcBef>
              <a:spcAft>
                <a:spcPts val="0"/>
              </a:spcAft>
              <a:buSzPts val="1700"/>
              <a:buNone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60680" algn="l">
              <a:spcBef>
                <a:spcPts val="250"/>
              </a:spcBef>
              <a:spcAft>
                <a:spcPts val="0"/>
              </a:spcAft>
              <a:buSzPts val="2080"/>
              <a:buChar char="⚫"/>
              <a:defRPr sz="2600"/>
            </a:lvl1pPr>
            <a:lvl2pPr marL="914400" lvl="1" indent="-368300" algn="l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marL="1371600" lvl="2" indent="-3556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56616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 sz="1800"/>
            </a:lvl4pPr>
            <a:lvl5pPr marL="2286000" lvl="4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4755360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60680" algn="l">
              <a:spcBef>
                <a:spcPts val="250"/>
              </a:spcBef>
              <a:spcAft>
                <a:spcPts val="0"/>
              </a:spcAft>
              <a:buSzPts val="2080"/>
              <a:buChar char="⚫"/>
              <a:defRPr sz="2600"/>
            </a:lvl1pPr>
            <a:lvl2pPr marL="914400" lvl="1" indent="-368300" algn="l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marL="1371600" lvl="2" indent="-3556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56616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 sz="1800"/>
            </a:lvl4pPr>
            <a:lvl5pPr marL="2286000" lvl="4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w="9525" cap="rnd" cmpd="sng">
            <a:solidFill>
              <a:srgbClr val="A4A3A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800" dir="540000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marR="0" lvl="0" indent="-3708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63728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w="9525" cap="rnd" cmpd="sng">
            <a:solidFill>
              <a:srgbClr val="A4A3A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800" dir="540000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marR="0" lvl="0" indent="-3708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63728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w="9525" cap="rnd" cmpd="sng">
            <a:solidFill>
              <a:srgbClr val="A4A3A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800" dir="540000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marR="0" lvl="0" indent="-3708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63728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w="9525" cap="rnd" cmpd="sng">
            <a:solidFill>
              <a:srgbClr val="A4A3A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800" dir="540000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marR="0" lvl="0" indent="-3708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63728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w="9525" cap="rnd" cmpd="sng">
            <a:solidFill>
              <a:srgbClr val="A4A3A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800" dir="540000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6400800" y="433387"/>
            <a:ext cx="2324100" cy="4343400"/>
          </a:xfrm>
          <a:custGeom>
            <a:avLst/>
            <a:gdLst/>
            <a:ahLst/>
            <a:cxnLst/>
            <a:rect l="l" t="t" r="r" b="b"/>
            <a:pathLst>
              <a:path w="2324100" h="4343400" extrusionOk="0">
                <a:moveTo>
                  <a:pt x="0" y="0"/>
                </a:moveTo>
                <a:lnTo>
                  <a:pt x="2260234" y="0"/>
                </a:lnTo>
                <a:cubicBezTo>
                  <a:pt x="2295506" y="0"/>
                  <a:pt x="2324100" y="28594"/>
                  <a:pt x="2324100" y="63866"/>
                </a:cubicBezTo>
                <a:lnTo>
                  <a:pt x="2324100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marR="0" lvl="0" indent="-3708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63728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Times New Roman"/>
              <a:buNone/>
              <a:defRPr sz="1000" b="0" i="0" u="none">
                <a:solidFill>
                  <a:srgbClr val="A7A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B6D95-9E71-4331-AB02-E7A6C60FF98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33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ctrTitle"/>
          </p:nvPr>
        </p:nvSpPr>
        <p:spPr>
          <a:xfrm>
            <a:off x="722312" y="182086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Verdana"/>
              <a:buNone/>
            </a:pPr>
            <a:r>
              <a:rPr lang="en-US" sz="4100" b="1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100" b="1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100" b="1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100" b="1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100" b="1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100" b="1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100" b="1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100" b="1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100" b="1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100" b="1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1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Государство</a:t>
            </a:r>
            <a:r>
              <a:rPr lang="en-US" sz="41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en-US" sz="41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главный</a:t>
            </a:r>
            <a:r>
              <a:rPr lang="en-US" sz="41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1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объект</a:t>
            </a:r>
            <a:r>
              <a:rPr lang="en-US" sz="41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1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политической</a:t>
            </a:r>
            <a:r>
              <a:rPr lang="en-US" sz="41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100" b="1" i="0" u="none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карты</a:t>
            </a:r>
            <a:endParaRPr dirty="0"/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1"/>
          </p:nvPr>
        </p:nvSpPr>
        <p:spPr>
          <a:xfrm>
            <a:off x="722312" y="4797425"/>
            <a:ext cx="777240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45700" anchor="t" anchorCtr="0">
            <a:noAutofit/>
          </a:bodyPr>
          <a:lstStyle/>
          <a:p>
            <a:pPr marL="36512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lang="en-US" sz="28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Государственная граница – </a:t>
            </a:r>
            <a:r>
              <a:rPr lang="en-US"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линии определяющие пределы государственной территории</a:t>
            </a:r>
            <a:endParaRPr/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lang="en-US" sz="28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Сухопутная</a:t>
            </a:r>
            <a:endParaRPr/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lang="en-US" sz="28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Водная</a:t>
            </a:r>
            <a:endParaRPr/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lang="en-US" sz="28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Воздушная </a:t>
            </a:r>
            <a:endParaRPr sz="2800" b="1" i="0" u="none" strike="noStrike" cap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3" marR="0" lvl="0" indent="-122873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1" i="0" u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 rot="-1740000">
            <a:off x="5794375" y="1565275"/>
            <a:ext cx="358775" cy="1279525"/>
          </a:xfrm>
          <a:prstGeom prst="downArrow">
            <a:avLst>
              <a:gd name="adj1" fmla="val 18572"/>
              <a:gd name="adj2" fmla="val 50000"/>
            </a:avLst>
          </a:prstGeom>
          <a:solidFill>
            <a:schemeClr val="accent1"/>
          </a:solidFill>
          <a:ln w="42500" cap="flat" cmpd="sng">
            <a:solidFill>
              <a:srgbClr val="B05C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0"/>
          <p:cNvSpPr/>
          <p:nvPr/>
        </p:nvSpPr>
        <p:spPr>
          <a:xfrm rot="1740000">
            <a:off x="3082925" y="1562100"/>
            <a:ext cx="360362" cy="1287462"/>
          </a:xfrm>
          <a:prstGeom prst="downArrow">
            <a:avLst>
              <a:gd name="adj1" fmla="val 18577"/>
              <a:gd name="adj2" fmla="val 50000"/>
            </a:avLst>
          </a:prstGeom>
          <a:solidFill>
            <a:schemeClr val="accent1"/>
          </a:solidFill>
          <a:ln w="42500" cap="flat" cmpd="sng">
            <a:solidFill>
              <a:srgbClr val="B05C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4294967295"/>
          </p:nvPr>
        </p:nvSpPr>
        <p:spPr>
          <a:xfrm>
            <a:off x="2195736" y="692696"/>
            <a:ext cx="4752528" cy="861312"/>
          </a:xfrm>
          <a:prstGeom prst="rect">
            <a:avLst/>
          </a:prstGeom>
          <a:solidFill>
            <a:srgbClr val="FDE5CB"/>
          </a:solidFill>
          <a:ln w="9525" cap="flat" cmpd="sng">
            <a:solidFill>
              <a:srgbClr val="E59BA3"/>
            </a:solidFill>
            <a:prstDash val="solid"/>
            <a:round/>
            <a:headEnd type="none" w="sm" len="sm"/>
            <a:tailEnd type="none" w="sm" len="sm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ФОРМЫ ПРАВЛЕНИЯ</a:t>
            </a:r>
            <a:endParaRPr sz="2800" b="1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5403850" y="2852737"/>
            <a:ext cx="2303462" cy="523875"/>
          </a:xfrm>
          <a:prstGeom prst="rect">
            <a:avLst/>
          </a:prstGeom>
          <a:solidFill>
            <a:srgbClr val="FDE5CD"/>
          </a:solidFill>
          <a:ln w="9525" cap="flat" cmpd="sng">
            <a:solidFill>
              <a:srgbClr val="DB9D3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54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None/>
            </a:pPr>
            <a:r>
              <a:rPr lang="en-US" sz="28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монархии</a:t>
            </a:r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1749425" y="2852737"/>
            <a:ext cx="2743200" cy="522287"/>
          </a:xfrm>
          <a:prstGeom prst="rect">
            <a:avLst/>
          </a:prstGeom>
          <a:solidFill>
            <a:srgbClr val="FDE5CD"/>
          </a:solidFill>
          <a:ln w="9525" cap="flat" cmpd="sng">
            <a:solidFill>
              <a:srgbClr val="43963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54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None/>
            </a:pPr>
            <a:r>
              <a:rPr lang="en-US" sz="28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республики</a:t>
            </a:r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0290" y="3501008"/>
            <a:ext cx="2790825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7219" y="3636736"/>
            <a:ext cx="2935212" cy="1941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755650" y="549275"/>
            <a:ext cx="67818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r>
              <a:rPr lang="en-US" sz="5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Монархия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468312" y="836612"/>
            <a:ext cx="7799387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это  форма государственного правления, при котором передаваемая по наследству власть частично или полностью сосредоточена в руках  единоличного главы государства — монарха(короля, царя, императора, герцога, султана, эмира и т. д.).</a:t>
            </a:r>
            <a:endParaRPr/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3557587"/>
            <a:ext cx="6553200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6875" y="334962"/>
            <a:ext cx="8382000" cy="652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ctrTitle"/>
          </p:nvPr>
        </p:nvSpPr>
        <p:spPr>
          <a:xfrm>
            <a:off x="722312" y="549275"/>
            <a:ext cx="77724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r>
              <a:rPr lang="en-US" sz="5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Республика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ubTitle" idx="1"/>
          </p:nvPr>
        </p:nvSpPr>
        <p:spPr>
          <a:xfrm>
            <a:off x="311531" y="1409001"/>
            <a:ext cx="8208962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0" i="0" u="none" dirty="0">
                <a:solidFill>
                  <a:srgbClr val="7976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форма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государственного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правления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которой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высшая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государственная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власть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принадлежит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выбранным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определенный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срок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органам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власти</a:t>
            </a: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id="163" name="Google Shape;16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4952" y="3419855"/>
            <a:ext cx="5436362" cy="3099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0987" y="188912"/>
            <a:ext cx="8570912" cy="6192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6" descr="File:Forms of government.sv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975" y="149225"/>
            <a:ext cx="9971087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 txBox="1"/>
          <p:nvPr/>
        </p:nvSpPr>
        <p:spPr>
          <a:xfrm>
            <a:off x="430212" y="5738812"/>
            <a:ext cx="871378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Синий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президентская  республика,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оранжевый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парламентская республика. 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/>
          <p:nvPr/>
        </p:nvSpPr>
        <p:spPr>
          <a:xfrm>
            <a:off x="1592240" y="580680"/>
            <a:ext cx="6120680" cy="864096"/>
          </a:xfrm>
          <a:prstGeom prst="rect">
            <a:avLst/>
          </a:prstGeom>
          <a:solidFill>
            <a:srgbClr val="FDE5CB"/>
          </a:solidFill>
          <a:ln w="9525" cap="flat" cmpd="sng">
            <a:solidFill>
              <a:srgbClr val="025E94"/>
            </a:solidFill>
            <a:prstDash val="solid"/>
            <a:round/>
            <a:headEnd type="none" w="sm" len="sm"/>
            <a:tailEnd type="none" w="sm" len="sm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4900"/>
              </a:buClr>
              <a:buSzPts val="2800"/>
              <a:buFont typeface="Verdana"/>
              <a:buNone/>
            </a:pPr>
            <a:r>
              <a:rPr lang="en-US" sz="2800" b="1" i="0" u="none" strike="noStrike" cap="none" dirty="0">
                <a:solidFill>
                  <a:srgbClr val="934900"/>
                </a:solidFill>
                <a:latin typeface="Verdana"/>
                <a:ea typeface="Verdana"/>
                <a:cs typeface="Verdana"/>
                <a:sym typeface="Verdana"/>
              </a:rPr>
              <a:t>ТИПЫ ГОСУДАРСТВЕННОГО УСТРОЙСТВА</a:t>
            </a:r>
            <a:endParaRPr/>
          </a:p>
        </p:txBody>
      </p:sp>
      <p:sp>
        <p:nvSpPr>
          <p:cNvPr id="186" name="Google Shape;186;p28"/>
          <p:cNvSpPr/>
          <p:nvPr/>
        </p:nvSpPr>
        <p:spPr>
          <a:xfrm rot="-1440000">
            <a:off x="6123794" y="1444964"/>
            <a:ext cx="491590" cy="1535352"/>
          </a:xfrm>
          <a:prstGeom prst="downArrow">
            <a:avLst>
              <a:gd name="adj1" fmla="val 19025"/>
              <a:gd name="adj2" fmla="val 50000"/>
            </a:avLst>
          </a:prstGeom>
          <a:solidFill>
            <a:schemeClr val="accent1"/>
          </a:solidFill>
          <a:ln w="42500" cap="flat" cmpd="sng">
            <a:solidFill>
              <a:srgbClr val="B05C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760000">
            <a:off x="2594034" y="1368187"/>
            <a:ext cx="462979" cy="156470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8"/>
          <p:cNvSpPr txBox="1"/>
          <p:nvPr/>
        </p:nvSpPr>
        <p:spPr>
          <a:xfrm>
            <a:off x="998982" y="2900870"/>
            <a:ext cx="2663825" cy="722312"/>
          </a:xfrm>
          <a:prstGeom prst="rect">
            <a:avLst/>
          </a:prstGeom>
          <a:solidFill>
            <a:srgbClr val="FDE5CD"/>
          </a:solidFill>
          <a:ln w="9525" cap="flat" cmpd="sng">
            <a:solidFill>
              <a:srgbClr val="43963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54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Унитарное</a:t>
            </a:r>
            <a:r>
              <a:rPr lang="en-US" sz="24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государство</a:t>
            </a:r>
            <a:endParaRPr/>
          </a:p>
        </p:txBody>
      </p:sp>
      <p:sp>
        <p:nvSpPr>
          <p:cNvPr id="190" name="Google Shape;190;p28"/>
          <p:cNvSpPr txBox="1"/>
          <p:nvPr/>
        </p:nvSpPr>
        <p:spPr>
          <a:xfrm>
            <a:off x="5265928" y="2928429"/>
            <a:ext cx="3097212" cy="830262"/>
          </a:xfrm>
          <a:prstGeom prst="rect">
            <a:avLst/>
          </a:prstGeom>
          <a:solidFill>
            <a:srgbClr val="FDE5CD"/>
          </a:solidFill>
          <a:ln w="9525" cap="flat" cmpd="sng">
            <a:solidFill>
              <a:srgbClr val="FF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54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lang="en-US" sz="2400" b="0" i="0" u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Федеративное</a:t>
            </a:r>
            <a:r>
              <a:rPr lang="en-US" sz="2400" b="0" i="0" u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государство</a:t>
            </a:r>
            <a:endParaRPr/>
          </a:p>
        </p:txBody>
      </p:sp>
      <p:pic>
        <p:nvPicPr>
          <p:cNvPr id="191" name="Google Shape;19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4784" y="3907300"/>
            <a:ext cx="3165140" cy="2579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8479" y="3724420"/>
            <a:ext cx="2236137" cy="2603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body" idx="1"/>
          </p:nvPr>
        </p:nvSpPr>
        <p:spPr>
          <a:xfrm>
            <a:off x="503237" y="579437"/>
            <a:ext cx="3997325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Унитарное государство</a:t>
            </a: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4652962" y="579437"/>
            <a:ext cx="393065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Федеративное государство </a:t>
            </a:r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1"/>
          </p:nvPr>
        </p:nvSpPr>
        <p:spPr>
          <a:xfrm>
            <a:off x="323850" y="1447800"/>
            <a:ext cx="4327525" cy="348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Форма государственного устройства, при которой страна не имеет в своем составе автономий и располагает одной конституцией</a:t>
            </a:r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2"/>
          </p:nvPr>
        </p:nvSpPr>
        <p:spPr>
          <a:xfrm>
            <a:off x="4500562" y="1447800"/>
            <a:ext cx="4392612" cy="348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Форма государственного устройства, при которой отдельные территориальные единицы, составляющие государство, обладают определенной юридической и политической самостоятельностью</a:t>
            </a:r>
            <a:endParaRPr/>
          </a:p>
        </p:txBody>
      </p:sp>
      <p:pic>
        <p:nvPicPr>
          <p:cNvPr id="201" name="Google Shape;20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237" y="3821112"/>
            <a:ext cx="3816350" cy="2386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5200" y="624110"/>
            <a:ext cx="6284399" cy="6446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11 .11.20 г.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1281424"/>
            <a:ext cx="7562800" cy="43544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контурной карте «Население»: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задание 7 (стр.67 учебника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слайду 5 данной презентации обозначить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государства, которых коснулись изменения 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этапе (граница, название, столица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«дугу нестабильности» (слайд 6).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забываем про условные знаки!!!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Параграф 11, вопросы устно + привести примеры конфликтов дополнительно к слайду 6.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Изучить тексты 1, 2 (стр. 83-85). Задание 4 на стр. 84 письменно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1 и 3 колонки, характерные черты переписывать не надо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Выполнить тест на сайте Сдам ГИА: вариант учителя №57837 – тест по теме «Природные ресурсы»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503237" y="1051560"/>
            <a:ext cx="8183562" cy="332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Verdana"/>
              <a:buNone/>
            </a:pPr>
            <a:r>
              <a:rPr lang="en-US" sz="40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Домашнее</a:t>
            </a:r>
            <a:r>
              <a:rPr lang="en-US" sz="40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0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задание</a:t>
            </a:r>
            <a:r>
              <a:rPr lang="en-US" sz="40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ru-RU" sz="4000" b="1" i="0" u="none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-RU" sz="4000" b="1" i="0" u="none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0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4000" b="1" i="0" u="none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4000" b="1" i="0" u="none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§12</a:t>
            </a:r>
            <a:r>
              <a:rPr lang="en-US" sz="4000" b="1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4000" dirty="0" smtClean="0">
                <a:solidFill>
                  <a:srgbClr val="00B050"/>
                </a:solidFill>
              </a:rPr>
              <a:t>вопросы устно, 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-текст №5 на стр. 87 -вопросы устно.</a:t>
            </a:r>
            <a:endParaRPr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512" y="115887"/>
            <a:ext cx="89289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Изменения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носят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различный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характер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331640" y="996156"/>
            <a:ext cx="2924175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КОЛИЧЕСТВЕННЫЕ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889500" y="981075"/>
            <a:ext cx="328295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КАЧЕСТВЕННЫЕ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79512" y="1484313"/>
            <a:ext cx="4248472" cy="5047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Присоединение вновь открытых земель (в прошлом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Территориальные приобретения или потери вследствие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войн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Объединение или распад государств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Объединение Германии, распад Чехословакии (Чехия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Словакия),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распад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СССР (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РФ+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Эстония, Латвия, Литва, Белоруссия, Украина, Молдавия, Грузия, Армения, Азербайджан, Казахстан, Туркмения, Таджикистан, Узбекистан, Киргизия),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распад Югославии (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Босния-Герцеговина, Македония, Хорватия, Словения, Сербия, Черногория, Косово), Йемен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- Добровольные уступки или обмен странами участков суши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Гонконг, Панамский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канал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Отвоевание суши у моря(намыв территории)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Япония,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Нидерланды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644008" y="1484313"/>
            <a:ext cx="4282505" cy="4524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Приобретение страной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политического суверенитета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Эритрея, Намибия,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Восточный Тимор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Введение новых форм государственного устройства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Бельгия,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Камбоджа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Образование межгосударственных политических союзов и организаций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СНГ, расширение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ЕС,НАТО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Появление и исчезновение на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планете «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горячих точек» - очагов межгосударственных конфликтных ситуаций 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2699791" y="593327"/>
            <a:ext cx="449331" cy="38774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5996193" y="593327"/>
            <a:ext cx="411465" cy="40282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1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92626"/>
          </a:xfrm>
        </p:spPr>
        <p:txBody>
          <a:bodyPr/>
          <a:lstStyle/>
          <a:p>
            <a:r>
              <a:rPr lang="ru-RU" dirty="0" err="1" smtClean="0"/>
              <a:t>Квазигосударство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1" y="2133600"/>
            <a:ext cx="7620000" cy="3777622"/>
          </a:xfrm>
        </p:spPr>
        <p:txBody>
          <a:bodyPr/>
          <a:lstStyle/>
          <a:p>
            <a:r>
              <a:rPr lang="ru-RU" sz="1400" b="1" dirty="0" err="1" smtClean="0"/>
              <a:t>Квазигосударство</a:t>
            </a:r>
            <a:r>
              <a:rPr lang="ru-RU" sz="1400" dirty="0" smtClean="0"/>
              <a:t> - </a:t>
            </a:r>
            <a:r>
              <a:rPr lang="ru-RU" sz="1400" b="1" dirty="0" smtClean="0"/>
              <a:t>это</a:t>
            </a:r>
            <a:r>
              <a:rPr lang="ru-RU" sz="1400" dirty="0" smtClean="0"/>
              <a:t> государство, которое только образовалось в результате отделения от другой страны или иного процесса, но еще не успело сформировать госструктуру.</a:t>
            </a:r>
            <a:endParaRPr lang="ru-RU" sz="1400" dirty="0"/>
          </a:p>
        </p:txBody>
      </p:sp>
      <p:pic>
        <p:nvPicPr>
          <p:cNvPr id="1026" name="Picture 2" descr="http://900igr.net/up/datas/219007/087.jpg"/>
          <p:cNvPicPr>
            <a:picLocks noChangeAspect="1" noChangeArrowheads="1"/>
          </p:cNvPicPr>
          <p:nvPr/>
        </p:nvPicPr>
        <p:blipFill>
          <a:blip r:embed="rId2"/>
          <a:srcRect t="36983"/>
          <a:stretch>
            <a:fillRect/>
          </a:stretch>
        </p:blipFill>
        <p:spPr bwMode="auto">
          <a:xfrm>
            <a:off x="1920367" y="3099816"/>
            <a:ext cx="6309233" cy="2981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8130" name="AutoShape 2" descr="C:\Users\%D0%9D%D0%BE%D1%80%D0%B4\Downloads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C:\Users\%D0%9D%D0%BE%D1%80%D0%B4\Downloads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4" name="Picture 6" descr="https://avatars.mds.yandex.net/get-zen_doc/1925603/pub_5cb1a5ca5ffe3200b3443370_5cb1b648c98ecf00b31588ad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95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Повстанческое государство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2065" y="2133600"/>
            <a:ext cx="8022336" cy="3777622"/>
          </a:xfrm>
        </p:spPr>
        <p:txBody>
          <a:bodyPr/>
          <a:lstStyle/>
          <a:p>
            <a:r>
              <a:rPr lang="ru-RU" sz="2400" dirty="0" smtClean="0"/>
              <a:t>Наиболее распространено в форме временных </a:t>
            </a:r>
            <a:r>
              <a:rPr lang="ru-RU" sz="2400" dirty="0" err="1" smtClean="0"/>
              <a:t>государствоподобных</a:t>
            </a:r>
            <a:r>
              <a:rPr lang="ru-RU" sz="2400" dirty="0" smtClean="0"/>
              <a:t> образований, возникающих на части территории суверенного государства в ходе гражданской войны (Северный </a:t>
            </a:r>
            <a:r>
              <a:rPr lang="ru-RU" sz="2400" dirty="0" err="1" smtClean="0"/>
              <a:t>Кот-д’Ивуар</a:t>
            </a:r>
            <a:r>
              <a:rPr lang="ru-RU" sz="2400" dirty="0" smtClean="0"/>
              <a:t> в 2002-2011 гг., Юго-Восточное Сьерра-Леоне в 1991-2002 гг.).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4338"/>
          </a:xfrm>
        </p:spPr>
        <p:txBody>
          <a:bodyPr/>
          <a:lstStyle/>
          <a:p>
            <a:r>
              <a:rPr lang="ru-RU" dirty="0" smtClean="0"/>
              <a:t>Оккупированные земли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s://ww3.vesti.az/upload/images/news/2020/march/03/big/125e5e5fb374c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198" y="1320586"/>
            <a:ext cx="8518618" cy="5156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/>
          <a:lstStyle/>
          <a:p>
            <a:r>
              <a:rPr lang="ru-RU" dirty="0" smtClean="0"/>
              <a:t>Оккупированные земли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7552" y="1330774"/>
            <a:ext cx="7802880" cy="51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562" cy="550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lang="en-US" sz="28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Территория государства - </a:t>
            </a:r>
            <a:r>
              <a:rPr lang="en-US"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часть земного шара, находящаяся под суверенитетом определенной страны</a:t>
            </a:r>
            <a:r>
              <a:rPr lang="en-US" sz="28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1" i="0" u="none" strike="noStrike" cap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lang="en-US" sz="28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Анклав  </a:t>
            </a:r>
            <a:endParaRPr/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lang="en-US" sz="28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Полуанклав </a:t>
            </a:r>
            <a:endParaRPr/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lang="en-US" sz="28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Внутренние воды </a:t>
            </a:r>
            <a:endParaRPr/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lang="en-US" sz="28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Территориальные воды</a:t>
            </a:r>
            <a:endParaRPr/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lang="en-US" sz="28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Прилежащая зона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Аспект">
  <a:themeElements>
    <a:clrScheme name="Аспект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Аспект">
  <a:themeElements>
    <a:clrScheme name="Аспект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спект">
  <a:themeElements>
    <a:clrScheme name="Аспект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Аспект">
  <a:themeElements>
    <a:clrScheme name="Аспект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363</Words>
  <Application>Microsoft Office PowerPoint</Application>
  <PresentationFormat>Экран (4:3)</PresentationFormat>
  <Paragraphs>71</Paragraphs>
  <Slides>20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Century Gothic</vt:lpstr>
      <vt:lpstr>Noto Sans Symbols</vt:lpstr>
      <vt:lpstr>Tahoma</vt:lpstr>
      <vt:lpstr>Times New Roman</vt:lpstr>
      <vt:lpstr>Verdana</vt:lpstr>
      <vt:lpstr>Wingdings 3</vt:lpstr>
      <vt:lpstr>1_Аспект</vt:lpstr>
      <vt:lpstr>Аспект</vt:lpstr>
      <vt:lpstr>3_Аспект</vt:lpstr>
      <vt:lpstr>2_Аспект</vt:lpstr>
      <vt:lpstr>4_Аспект</vt:lpstr>
      <vt:lpstr>Легкий дым</vt:lpstr>
      <vt:lpstr>     Государство – главный объект политической карты</vt:lpstr>
      <vt:lpstr>Домашнее задание от 11 .11.20 г.</vt:lpstr>
      <vt:lpstr>Презентация PowerPoint</vt:lpstr>
      <vt:lpstr>Квазигосударство</vt:lpstr>
      <vt:lpstr>Презентация PowerPoint</vt:lpstr>
      <vt:lpstr>Повстанческое государство</vt:lpstr>
      <vt:lpstr>Оккупированные земли</vt:lpstr>
      <vt:lpstr>Оккупированные земли</vt:lpstr>
      <vt:lpstr>Презентация PowerPoint</vt:lpstr>
      <vt:lpstr>Презентация PowerPoint</vt:lpstr>
      <vt:lpstr>Презентация PowerPoint</vt:lpstr>
      <vt:lpstr>Монархия</vt:lpstr>
      <vt:lpstr>Презентация PowerPoint</vt:lpstr>
      <vt:lpstr>Презентация PowerPoint</vt:lpstr>
      <vt:lpstr>Республика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  -§12, вопросы устно,  -текст №5 на стр. 87 -вопросы устно.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Государство – главный объект политической карты.</dc:title>
  <dc:creator>НАТАЛЬЯ</dc:creator>
  <cp:lastModifiedBy>ЭКЗАМЕН</cp:lastModifiedBy>
  <cp:revision>16</cp:revision>
  <dcterms:modified xsi:type="dcterms:W3CDTF">2020-11-18T05:50:10Z</dcterms:modified>
</cp:coreProperties>
</file>