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7" r:id="rId3"/>
    <p:sldId id="257" r:id="rId4"/>
    <p:sldId id="278" r:id="rId5"/>
    <p:sldId id="274" r:id="rId6"/>
    <p:sldId id="258" r:id="rId7"/>
    <p:sldId id="287" r:id="rId8"/>
    <p:sldId id="279" r:id="rId9"/>
    <p:sldId id="259" r:id="rId10"/>
    <p:sldId id="282" r:id="rId11"/>
    <p:sldId id="260" r:id="rId12"/>
    <p:sldId id="280" r:id="rId13"/>
    <p:sldId id="296" r:id="rId14"/>
    <p:sldId id="261" r:id="rId15"/>
    <p:sldId id="285" r:id="rId16"/>
    <p:sldId id="265" r:id="rId17"/>
    <p:sldId id="264" r:id="rId18"/>
    <p:sldId id="286" r:id="rId19"/>
    <p:sldId id="295" r:id="rId20"/>
    <p:sldId id="277" r:id="rId21"/>
    <p:sldId id="268" r:id="rId22"/>
    <p:sldId id="267" r:id="rId23"/>
    <p:sldId id="298" r:id="rId24"/>
    <p:sldId id="300" r:id="rId25"/>
    <p:sldId id="294" r:id="rId26"/>
    <p:sldId id="289" r:id="rId27"/>
    <p:sldId id="290" r:id="rId28"/>
    <p:sldId id="288" r:id="rId29"/>
    <p:sldId id="291" r:id="rId30"/>
    <p:sldId id="303" r:id="rId31"/>
    <p:sldId id="292" r:id="rId32"/>
    <p:sldId id="281" r:id="rId33"/>
    <p:sldId id="304" r:id="rId34"/>
    <p:sldId id="275" r:id="rId35"/>
    <p:sldId id="305" r:id="rId36"/>
    <p:sldId id="308" r:id="rId37"/>
    <p:sldId id="306" r:id="rId38"/>
    <p:sldId id="311" r:id="rId39"/>
    <p:sldId id="312" r:id="rId40"/>
    <p:sldId id="273" r:id="rId41"/>
    <p:sldId id="313" r:id="rId42"/>
    <p:sldId id="314" r:id="rId43"/>
    <p:sldId id="309" r:id="rId44"/>
    <p:sldId id="310" r:id="rId45"/>
    <p:sldId id="276" r:id="rId46"/>
    <p:sldId id="301" r:id="rId47"/>
    <p:sldId id="316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0000"/>
    <a:srgbClr val="FF7C80"/>
    <a:srgbClr val="990000"/>
    <a:srgbClr val="DE8400"/>
    <a:srgbClr val="FF99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750" autoAdjust="0"/>
    <p:restoredTop sz="94638" autoAdjust="0"/>
  </p:normalViewPr>
  <p:slideViewPr>
    <p:cSldViewPr>
      <p:cViewPr>
        <p:scale>
          <a:sx n="80" d="100"/>
          <a:sy n="80" d="100"/>
        </p:scale>
        <p:origin x="-1469" y="-14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ЦЭР в промышленности РФ</c:v>
                </c:pt>
              </c:strCache>
            </c:strRef>
          </c:tx>
          <c:dLbls>
            <c:showPercent val="1"/>
          </c:dLbls>
          <c:cat>
            <c:strRef>
              <c:f>Лист1!$A$2:$A$3</c:f>
              <c:strCache>
                <c:ptCount val="2"/>
                <c:pt idx="0">
                  <c:v>ЦЭР</c:v>
                </c:pt>
                <c:pt idx="1">
                  <c:v>Россия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</c:v>
                </c:pt>
                <c:pt idx="1">
                  <c:v>82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промышленности ЦЭР, %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электроэнергетика</c:v>
                </c:pt>
                <c:pt idx="1">
                  <c:v>топливная</c:v>
                </c:pt>
                <c:pt idx="2">
                  <c:v>металлургия</c:v>
                </c:pt>
                <c:pt idx="3">
                  <c:v>машиностроение</c:v>
                </c:pt>
                <c:pt idx="4">
                  <c:v>химико-лесная</c:v>
                </c:pt>
                <c:pt idx="5">
                  <c:v>пр-во стройматериалов</c:v>
                </c:pt>
                <c:pt idx="6">
                  <c:v>легкая</c:v>
                </c:pt>
                <c:pt idx="7">
                  <c:v>пищевая</c:v>
                </c:pt>
                <c:pt idx="8">
                  <c:v>прочие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10</c:v>
                </c:pt>
                <c:pt idx="1">
                  <c:v>2</c:v>
                </c:pt>
                <c:pt idx="2">
                  <c:v>5</c:v>
                </c:pt>
                <c:pt idx="3">
                  <c:v>30</c:v>
                </c:pt>
                <c:pt idx="4">
                  <c:v>13</c:v>
                </c:pt>
                <c:pt idx="5">
                  <c:v>6</c:v>
                </c:pt>
                <c:pt idx="6">
                  <c:v>5</c:v>
                </c:pt>
                <c:pt idx="7">
                  <c:v>22</c:v>
                </c:pt>
                <c:pt idx="8">
                  <c:v>7</c:v>
                </c:pt>
              </c:numCache>
            </c:numRef>
          </c:val>
        </c:ser>
        <c:dLbls>
          <c:showVal val="1"/>
        </c:dLbls>
        <c:gapWidth val="75"/>
        <c:axId val="119280384"/>
        <c:axId val="119281920"/>
      </c:barChart>
      <c:catAx>
        <c:axId val="119280384"/>
        <c:scaling>
          <c:orientation val="minMax"/>
        </c:scaling>
        <c:axPos val="b"/>
        <c:majorTickMark val="none"/>
        <c:tickLblPos val="nextTo"/>
        <c:crossAx val="119281920"/>
        <c:crosses val="autoZero"/>
        <c:auto val="1"/>
        <c:lblAlgn val="ctr"/>
        <c:lblOffset val="100"/>
      </c:catAx>
      <c:valAx>
        <c:axId val="119281920"/>
        <c:scaling>
          <c:orientation val="minMax"/>
        </c:scaling>
        <c:axPos val="l"/>
        <c:numFmt formatCode="General" sourceLinked="1"/>
        <c:majorTickMark val="none"/>
        <c:tickLblPos val="nextTo"/>
        <c:crossAx val="1192803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отраслей промышленности ЦЭР в производстве РФ, %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8"/>
                <c:pt idx="0">
                  <c:v>электроэнергетика</c:v>
                </c:pt>
                <c:pt idx="1">
                  <c:v>топливная</c:v>
                </c:pt>
                <c:pt idx="2">
                  <c:v>металлургия</c:v>
                </c:pt>
                <c:pt idx="3">
                  <c:v>машиностроение</c:v>
                </c:pt>
                <c:pt idx="4">
                  <c:v>химико-лесная</c:v>
                </c:pt>
                <c:pt idx="5">
                  <c:v>пр-во стройматериалов</c:v>
                </c:pt>
                <c:pt idx="6">
                  <c:v>легкая</c:v>
                </c:pt>
                <c:pt idx="7">
                  <c:v>пищевая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19</c:v>
                </c:pt>
                <c:pt idx="1">
                  <c:v>3</c:v>
                </c:pt>
                <c:pt idx="2">
                  <c:v>4</c:v>
                </c:pt>
                <c:pt idx="3">
                  <c:v>26</c:v>
                </c:pt>
                <c:pt idx="4">
                  <c:v>19</c:v>
                </c:pt>
                <c:pt idx="5">
                  <c:v>28</c:v>
                </c:pt>
                <c:pt idx="6">
                  <c:v>45</c:v>
                </c:pt>
                <c:pt idx="7">
                  <c:v>26</c:v>
                </c:pt>
              </c:numCache>
            </c:numRef>
          </c:val>
        </c:ser>
        <c:dLbls>
          <c:showVal val="1"/>
        </c:dLbls>
        <c:gapWidth val="75"/>
        <c:axId val="119313920"/>
        <c:axId val="119315456"/>
      </c:barChart>
      <c:catAx>
        <c:axId val="119313920"/>
        <c:scaling>
          <c:orientation val="minMax"/>
        </c:scaling>
        <c:axPos val="b"/>
        <c:majorTickMark val="none"/>
        <c:tickLblPos val="nextTo"/>
        <c:crossAx val="119315456"/>
        <c:crosses val="autoZero"/>
        <c:auto val="1"/>
        <c:lblAlgn val="ctr"/>
        <c:lblOffset val="100"/>
      </c:catAx>
      <c:valAx>
        <c:axId val="119315456"/>
        <c:scaling>
          <c:orientation val="minMax"/>
        </c:scaling>
        <c:axPos val="l"/>
        <c:numFmt formatCode="General" sourceLinked="1"/>
        <c:majorTickMark val="none"/>
        <c:tickLblPos val="nextTo"/>
        <c:crossAx val="1193139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посевные </a:t>
            </a:r>
            <a:r>
              <a:rPr lang="ru-RU" dirty="0" smtClean="0"/>
              <a:t>площади, в %</a:t>
            </a:r>
            <a:endParaRPr lang="ru-RU" dirty="0"/>
          </a:p>
        </c:rich>
      </c:tx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посевные площади</c:v>
                </c:pt>
              </c:strCache>
            </c:strRef>
          </c:tx>
          <c:dLbls>
            <c:showPercent val="1"/>
          </c:dLbls>
          <c:cat>
            <c:strRef>
              <c:f>Лист1!$A$2:$A$6</c:f>
              <c:strCache>
                <c:ptCount val="5"/>
                <c:pt idx="0">
                  <c:v>зерновые</c:v>
                </c:pt>
                <c:pt idx="1">
                  <c:v>кормовые травы</c:v>
                </c:pt>
                <c:pt idx="2">
                  <c:v>картофель и овощи</c:v>
                </c:pt>
                <c:pt idx="3">
                  <c:v>лен, сахарная свекла</c:v>
                </c:pt>
                <c:pt idx="4">
                  <c:v>другие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</c:v>
                </c:pt>
                <c:pt idx="1">
                  <c:v>30</c:v>
                </c:pt>
                <c:pt idx="2">
                  <c:v>10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</c:legend>
    <c:plotVisOnly val="1"/>
  </c:chart>
  <c:spPr>
    <a:solidFill>
      <a:schemeClr val="accent3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28E435-B2B3-446F-837C-EC5D24D73A6F}" type="doc">
      <dgm:prSet loTypeId="urn:microsoft.com/office/officeart/2005/8/layout/default#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A8CDD28-05B0-4920-8E08-A6A1490F052A}">
      <dgm:prSet phldrT="[Текст]" custT="1"/>
      <dgm:spPr/>
      <dgm:t>
        <a:bodyPr/>
        <a:lstStyle/>
        <a:p>
          <a:r>
            <a:rPr lang="ru-RU" sz="2000" dirty="0" smtClean="0"/>
            <a:t>Теория</a:t>
          </a:r>
          <a:endParaRPr lang="ru-RU" sz="2000" dirty="0"/>
        </a:p>
      </dgm:t>
    </dgm:pt>
    <dgm:pt modelId="{52DE1B7A-32CD-4987-8179-360AAEBF8B1F}" type="parTrans" cxnId="{25BDC6C1-6444-474C-AA36-83C334691CC5}">
      <dgm:prSet/>
      <dgm:spPr/>
      <dgm:t>
        <a:bodyPr/>
        <a:lstStyle/>
        <a:p>
          <a:endParaRPr lang="ru-RU"/>
        </a:p>
      </dgm:t>
    </dgm:pt>
    <dgm:pt modelId="{AACE92B6-8C86-4464-B755-15834556473F}" type="sibTrans" cxnId="{25BDC6C1-6444-474C-AA36-83C334691CC5}">
      <dgm:prSet/>
      <dgm:spPr/>
      <dgm:t>
        <a:bodyPr/>
        <a:lstStyle/>
        <a:p>
          <a:endParaRPr lang="ru-RU"/>
        </a:p>
      </dgm:t>
    </dgm:pt>
    <dgm:pt modelId="{9E7DA733-4752-4713-93DC-657146B2AAD8}">
      <dgm:prSet phldrT="[Текст]" custT="1"/>
      <dgm:spPr/>
      <dgm:t>
        <a:bodyPr/>
        <a:lstStyle/>
        <a:p>
          <a:r>
            <a:rPr lang="ru-RU" sz="2000" dirty="0" smtClean="0"/>
            <a:t>Практикум</a:t>
          </a:r>
          <a:endParaRPr lang="ru-RU" sz="2000" dirty="0"/>
        </a:p>
      </dgm:t>
    </dgm:pt>
    <dgm:pt modelId="{7D3C6526-D14A-4427-9F03-FBA16D04FC7E}" type="parTrans" cxnId="{334272CB-10A9-45AE-8D28-86ED714145F3}">
      <dgm:prSet/>
      <dgm:spPr/>
      <dgm:t>
        <a:bodyPr/>
        <a:lstStyle/>
        <a:p>
          <a:endParaRPr lang="ru-RU"/>
        </a:p>
      </dgm:t>
    </dgm:pt>
    <dgm:pt modelId="{BFA6C993-747E-426D-9072-BF940B5237AB}" type="sibTrans" cxnId="{334272CB-10A9-45AE-8D28-86ED714145F3}">
      <dgm:prSet/>
      <dgm:spPr/>
      <dgm:t>
        <a:bodyPr/>
        <a:lstStyle/>
        <a:p>
          <a:endParaRPr lang="ru-RU"/>
        </a:p>
      </dgm:t>
    </dgm:pt>
    <dgm:pt modelId="{F1793E79-4FF7-4D5D-A3FF-EB23379EDC13}">
      <dgm:prSet phldrT="[Текст]" custT="1"/>
      <dgm:spPr/>
      <dgm:t>
        <a:bodyPr/>
        <a:lstStyle/>
        <a:p>
          <a:r>
            <a:rPr lang="ru-RU" sz="2000" dirty="0" smtClean="0"/>
            <a:t>Вопросы</a:t>
          </a:r>
          <a:r>
            <a:rPr lang="ru-RU" sz="2500" dirty="0" smtClean="0"/>
            <a:t> </a:t>
          </a:r>
          <a:endParaRPr lang="ru-RU" sz="2500" dirty="0"/>
        </a:p>
      </dgm:t>
    </dgm:pt>
    <dgm:pt modelId="{B984C591-1C2C-4D7C-B895-E2AB5CF5DF20}" type="parTrans" cxnId="{AA26DB31-D8D9-479B-A924-C60BDE797E90}">
      <dgm:prSet/>
      <dgm:spPr/>
      <dgm:t>
        <a:bodyPr/>
        <a:lstStyle/>
        <a:p>
          <a:endParaRPr lang="ru-RU"/>
        </a:p>
      </dgm:t>
    </dgm:pt>
    <dgm:pt modelId="{3132718E-DB8F-4CCB-A653-A36631763BBC}" type="sibTrans" cxnId="{AA26DB31-D8D9-479B-A924-C60BDE797E90}">
      <dgm:prSet/>
      <dgm:spPr/>
      <dgm:t>
        <a:bodyPr/>
        <a:lstStyle/>
        <a:p>
          <a:endParaRPr lang="ru-RU"/>
        </a:p>
      </dgm:t>
    </dgm:pt>
    <dgm:pt modelId="{25252257-692E-456B-B769-0A71D5AA0CAE}">
      <dgm:prSet phldrT="[Текст]" custT="1"/>
      <dgm:spPr/>
      <dgm:t>
        <a:bodyPr/>
        <a:lstStyle/>
        <a:p>
          <a:r>
            <a:rPr lang="ru-RU" sz="2000" dirty="0" smtClean="0"/>
            <a:t>Задания </a:t>
          </a:r>
          <a:endParaRPr lang="ru-RU" sz="2000" dirty="0"/>
        </a:p>
      </dgm:t>
    </dgm:pt>
    <dgm:pt modelId="{C82AD0E1-1C98-40AD-B79C-98A4BBAA4003}" type="parTrans" cxnId="{149CB269-16D1-47D1-BD4A-F59BB19FA6DC}">
      <dgm:prSet/>
      <dgm:spPr/>
      <dgm:t>
        <a:bodyPr/>
        <a:lstStyle/>
        <a:p>
          <a:endParaRPr lang="ru-RU"/>
        </a:p>
      </dgm:t>
    </dgm:pt>
    <dgm:pt modelId="{D6DE01CD-B8F7-4BC4-9BFF-8279FBC76A64}" type="sibTrans" cxnId="{149CB269-16D1-47D1-BD4A-F59BB19FA6DC}">
      <dgm:prSet/>
      <dgm:spPr/>
      <dgm:t>
        <a:bodyPr/>
        <a:lstStyle/>
        <a:p>
          <a:endParaRPr lang="ru-RU"/>
        </a:p>
      </dgm:t>
    </dgm:pt>
    <dgm:pt modelId="{F9A6CC25-E093-40DF-A940-D127AED8F144}">
      <dgm:prSet phldrT="[Текст]" custT="1"/>
      <dgm:spPr/>
      <dgm:t>
        <a:bodyPr/>
        <a:lstStyle/>
        <a:p>
          <a:r>
            <a:rPr lang="ru-RU" sz="2000" dirty="0" smtClean="0"/>
            <a:t>Тесты </a:t>
          </a:r>
          <a:endParaRPr lang="ru-RU" sz="2000" dirty="0"/>
        </a:p>
      </dgm:t>
    </dgm:pt>
    <dgm:pt modelId="{1F83119C-D5C8-4B20-A124-19321A54E147}" type="parTrans" cxnId="{995D4B4A-56C5-4B0A-BDD7-B1905A056569}">
      <dgm:prSet/>
      <dgm:spPr/>
      <dgm:t>
        <a:bodyPr/>
        <a:lstStyle/>
        <a:p>
          <a:endParaRPr lang="ru-RU"/>
        </a:p>
      </dgm:t>
    </dgm:pt>
    <dgm:pt modelId="{392F89BC-CACB-467E-AEF7-6AE45A82315E}" type="sibTrans" cxnId="{995D4B4A-56C5-4B0A-BDD7-B1905A056569}">
      <dgm:prSet/>
      <dgm:spPr/>
      <dgm:t>
        <a:bodyPr/>
        <a:lstStyle/>
        <a:p>
          <a:endParaRPr lang="ru-RU"/>
        </a:p>
      </dgm:t>
    </dgm:pt>
    <dgm:pt modelId="{86C07F93-6714-4A13-8460-F434A44D9833}" type="pres">
      <dgm:prSet presAssocID="{F028E435-B2B3-446F-837C-EC5D24D73A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CB4476-00B2-407E-9817-8446D69F3138}" type="pres">
      <dgm:prSet presAssocID="{DA8CDD28-05B0-4920-8E08-A6A1490F052A}" presName="node" presStyleLbl="node1" presStyleIdx="0" presStyleCnt="5" custScaleX="364072" custScaleY="192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2576C-F2E0-4497-A1C6-65CEA4CF2E98}" type="pres">
      <dgm:prSet presAssocID="{AACE92B6-8C86-4464-B755-15834556473F}" presName="sibTrans" presStyleCnt="0"/>
      <dgm:spPr/>
      <dgm:t>
        <a:bodyPr/>
        <a:lstStyle/>
        <a:p>
          <a:endParaRPr lang="ru-RU"/>
        </a:p>
      </dgm:t>
    </dgm:pt>
    <dgm:pt modelId="{CD2BD9A4-769C-4928-8815-8BE8D6276779}" type="pres">
      <dgm:prSet presAssocID="{9E7DA733-4752-4713-93DC-657146B2AAD8}" presName="node" presStyleLbl="node1" presStyleIdx="1" presStyleCnt="5" custScaleX="364072" custScaleY="192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8946B-6AD3-412B-A42F-54DFFC50BAEE}" type="pres">
      <dgm:prSet presAssocID="{BFA6C993-747E-426D-9072-BF940B5237AB}" presName="sibTrans" presStyleCnt="0"/>
      <dgm:spPr/>
      <dgm:t>
        <a:bodyPr/>
        <a:lstStyle/>
        <a:p>
          <a:endParaRPr lang="ru-RU"/>
        </a:p>
      </dgm:t>
    </dgm:pt>
    <dgm:pt modelId="{F5152F4F-0A91-4FB1-BBAE-8DCA436025BB}" type="pres">
      <dgm:prSet presAssocID="{F1793E79-4FF7-4D5D-A3FF-EB23379EDC13}" presName="node" presStyleLbl="node1" presStyleIdx="2" presStyleCnt="5" custScaleX="364072" custScaleY="192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722E68-4B62-475B-8A33-82B45B9614DD}" type="pres">
      <dgm:prSet presAssocID="{3132718E-DB8F-4CCB-A653-A36631763BBC}" presName="sibTrans" presStyleCnt="0"/>
      <dgm:spPr/>
      <dgm:t>
        <a:bodyPr/>
        <a:lstStyle/>
        <a:p>
          <a:endParaRPr lang="ru-RU"/>
        </a:p>
      </dgm:t>
    </dgm:pt>
    <dgm:pt modelId="{4349A58B-8B91-459E-9B54-0D8F75927FB2}" type="pres">
      <dgm:prSet presAssocID="{25252257-692E-456B-B769-0A71D5AA0CAE}" presName="node" presStyleLbl="node1" presStyleIdx="3" presStyleCnt="5" custScaleX="364072" custScaleY="192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5DC3E-C483-47EB-B70B-A402F5C21BAD}" type="pres">
      <dgm:prSet presAssocID="{D6DE01CD-B8F7-4BC4-9BFF-8279FBC76A64}" presName="sibTrans" presStyleCnt="0"/>
      <dgm:spPr/>
      <dgm:t>
        <a:bodyPr/>
        <a:lstStyle/>
        <a:p>
          <a:endParaRPr lang="ru-RU"/>
        </a:p>
      </dgm:t>
    </dgm:pt>
    <dgm:pt modelId="{B122FE11-9CA8-44C3-B1A6-DD7A5E94406B}" type="pres">
      <dgm:prSet presAssocID="{F9A6CC25-E093-40DF-A940-D127AED8F144}" presName="node" presStyleLbl="node1" presStyleIdx="4" presStyleCnt="5" custScaleX="364072" custScaleY="192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5D4B4A-56C5-4B0A-BDD7-B1905A056569}" srcId="{F028E435-B2B3-446F-837C-EC5D24D73A6F}" destId="{F9A6CC25-E093-40DF-A940-D127AED8F144}" srcOrd="4" destOrd="0" parTransId="{1F83119C-D5C8-4B20-A124-19321A54E147}" sibTransId="{392F89BC-CACB-467E-AEF7-6AE45A82315E}"/>
    <dgm:cxn modelId="{3DCF5DA8-C145-42E1-B0B0-F6F93E0AF7DE}" type="presOf" srcId="{9E7DA733-4752-4713-93DC-657146B2AAD8}" destId="{CD2BD9A4-769C-4928-8815-8BE8D6276779}" srcOrd="0" destOrd="0" presId="urn:microsoft.com/office/officeart/2005/8/layout/default#1"/>
    <dgm:cxn modelId="{AA26DB31-D8D9-479B-A924-C60BDE797E90}" srcId="{F028E435-B2B3-446F-837C-EC5D24D73A6F}" destId="{F1793E79-4FF7-4D5D-A3FF-EB23379EDC13}" srcOrd="2" destOrd="0" parTransId="{B984C591-1C2C-4D7C-B895-E2AB5CF5DF20}" sibTransId="{3132718E-DB8F-4CCB-A653-A36631763BBC}"/>
    <dgm:cxn modelId="{149CB269-16D1-47D1-BD4A-F59BB19FA6DC}" srcId="{F028E435-B2B3-446F-837C-EC5D24D73A6F}" destId="{25252257-692E-456B-B769-0A71D5AA0CAE}" srcOrd="3" destOrd="0" parTransId="{C82AD0E1-1C98-40AD-B79C-98A4BBAA4003}" sibTransId="{D6DE01CD-B8F7-4BC4-9BFF-8279FBC76A64}"/>
    <dgm:cxn modelId="{DD3D0398-6D78-496C-9AB9-3EFF3695D121}" type="presOf" srcId="{25252257-692E-456B-B769-0A71D5AA0CAE}" destId="{4349A58B-8B91-459E-9B54-0D8F75927FB2}" srcOrd="0" destOrd="0" presId="urn:microsoft.com/office/officeart/2005/8/layout/default#1"/>
    <dgm:cxn modelId="{A3726EA2-2F1D-4810-86EE-5B0FC0346DA5}" type="presOf" srcId="{F9A6CC25-E093-40DF-A940-D127AED8F144}" destId="{B122FE11-9CA8-44C3-B1A6-DD7A5E94406B}" srcOrd="0" destOrd="0" presId="urn:microsoft.com/office/officeart/2005/8/layout/default#1"/>
    <dgm:cxn modelId="{334272CB-10A9-45AE-8D28-86ED714145F3}" srcId="{F028E435-B2B3-446F-837C-EC5D24D73A6F}" destId="{9E7DA733-4752-4713-93DC-657146B2AAD8}" srcOrd="1" destOrd="0" parTransId="{7D3C6526-D14A-4427-9F03-FBA16D04FC7E}" sibTransId="{BFA6C993-747E-426D-9072-BF940B5237AB}"/>
    <dgm:cxn modelId="{3C695CCC-1249-4DBE-B28E-730244673F8C}" type="presOf" srcId="{F1793E79-4FF7-4D5D-A3FF-EB23379EDC13}" destId="{F5152F4F-0A91-4FB1-BBAE-8DCA436025BB}" srcOrd="0" destOrd="0" presId="urn:microsoft.com/office/officeart/2005/8/layout/default#1"/>
    <dgm:cxn modelId="{A25566B2-1095-4852-80F7-0F1452A268DB}" type="presOf" srcId="{DA8CDD28-05B0-4920-8E08-A6A1490F052A}" destId="{FCCB4476-00B2-407E-9817-8446D69F3138}" srcOrd="0" destOrd="0" presId="urn:microsoft.com/office/officeart/2005/8/layout/default#1"/>
    <dgm:cxn modelId="{25BDC6C1-6444-474C-AA36-83C334691CC5}" srcId="{F028E435-B2B3-446F-837C-EC5D24D73A6F}" destId="{DA8CDD28-05B0-4920-8E08-A6A1490F052A}" srcOrd="0" destOrd="0" parTransId="{52DE1B7A-32CD-4987-8179-360AAEBF8B1F}" sibTransId="{AACE92B6-8C86-4464-B755-15834556473F}"/>
    <dgm:cxn modelId="{A144B861-AAB9-4499-880F-AE266EDE8227}" type="presOf" srcId="{F028E435-B2B3-446F-837C-EC5D24D73A6F}" destId="{86C07F93-6714-4A13-8460-F434A44D9833}" srcOrd="0" destOrd="0" presId="urn:microsoft.com/office/officeart/2005/8/layout/default#1"/>
    <dgm:cxn modelId="{3D5F77F1-102F-4437-9FA9-B4FBCECEB24A}" type="presParOf" srcId="{86C07F93-6714-4A13-8460-F434A44D9833}" destId="{FCCB4476-00B2-407E-9817-8446D69F3138}" srcOrd="0" destOrd="0" presId="urn:microsoft.com/office/officeart/2005/8/layout/default#1"/>
    <dgm:cxn modelId="{0323518F-6368-4B39-AAF9-A71A6A3EE1E5}" type="presParOf" srcId="{86C07F93-6714-4A13-8460-F434A44D9833}" destId="{6052576C-F2E0-4497-A1C6-65CEA4CF2E98}" srcOrd="1" destOrd="0" presId="urn:microsoft.com/office/officeart/2005/8/layout/default#1"/>
    <dgm:cxn modelId="{AA49135E-C482-4F73-98DA-1999B6903E97}" type="presParOf" srcId="{86C07F93-6714-4A13-8460-F434A44D9833}" destId="{CD2BD9A4-769C-4928-8815-8BE8D6276779}" srcOrd="2" destOrd="0" presId="urn:microsoft.com/office/officeart/2005/8/layout/default#1"/>
    <dgm:cxn modelId="{B9AB4909-A534-4DC4-B4B8-DEC4A1DD64F0}" type="presParOf" srcId="{86C07F93-6714-4A13-8460-F434A44D9833}" destId="{4188946B-6AD3-412B-A42F-54DFFC50BAEE}" srcOrd="3" destOrd="0" presId="urn:microsoft.com/office/officeart/2005/8/layout/default#1"/>
    <dgm:cxn modelId="{13559E4F-8B8B-478B-914B-D945D886F25A}" type="presParOf" srcId="{86C07F93-6714-4A13-8460-F434A44D9833}" destId="{F5152F4F-0A91-4FB1-BBAE-8DCA436025BB}" srcOrd="4" destOrd="0" presId="urn:microsoft.com/office/officeart/2005/8/layout/default#1"/>
    <dgm:cxn modelId="{AD626BC6-E28D-4AB1-90E5-064C334BAB1C}" type="presParOf" srcId="{86C07F93-6714-4A13-8460-F434A44D9833}" destId="{60722E68-4B62-475B-8A33-82B45B9614DD}" srcOrd="5" destOrd="0" presId="urn:microsoft.com/office/officeart/2005/8/layout/default#1"/>
    <dgm:cxn modelId="{37121B8C-8C4B-4F75-8BDD-7F6FCF82C2E8}" type="presParOf" srcId="{86C07F93-6714-4A13-8460-F434A44D9833}" destId="{4349A58B-8B91-459E-9B54-0D8F75927FB2}" srcOrd="6" destOrd="0" presId="urn:microsoft.com/office/officeart/2005/8/layout/default#1"/>
    <dgm:cxn modelId="{75B58762-6D63-49EA-992D-B651822B422E}" type="presParOf" srcId="{86C07F93-6714-4A13-8460-F434A44D9833}" destId="{3695DC3E-C483-47EB-B70B-A402F5C21BAD}" srcOrd="7" destOrd="0" presId="urn:microsoft.com/office/officeart/2005/8/layout/default#1"/>
    <dgm:cxn modelId="{94F76D98-F782-4087-A3BE-14E8805D9646}" type="presParOf" srcId="{86C07F93-6714-4A13-8460-F434A44D9833}" destId="{B122FE11-9CA8-44C3-B1A6-DD7A5E94406B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7DFFDC3-EBFB-41B2-801F-979F1DF965B6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</dgm:pt>
    <dgm:pt modelId="{2D45A441-2E82-4055-9EF1-F9224DB857BE}">
      <dgm:prSet phldrT="[Текст]" custT="1"/>
      <dgm:spPr/>
      <dgm:t>
        <a:bodyPr/>
        <a:lstStyle/>
        <a:p>
          <a:pPr algn="l"/>
          <a:r>
            <a:rPr lang="ru-RU" sz="2000" dirty="0" smtClean="0"/>
            <a:t>Какие областные центры района расположены на реке Волга?</a:t>
          </a:r>
          <a:endParaRPr lang="ru-RU" sz="2000" dirty="0"/>
        </a:p>
      </dgm:t>
    </dgm:pt>
    <dgm:pt modelId="{ED78F919-051E-4CB3-9C1E-7AD734544468}" type="parTrans" cxnId="{3E2B9F99-2C95-4938-907A-BA6CD7AD8A84}">
      <dgm:prSet/>
      <dgm:spPr/>
      <dgm:t>
        <a:bodyPr/>
        <a:lstStyle/>
        <a:p>
          <a:endParaRPr lang="ru-RU"/>
        </a:p>
      </dgm:t>
    </dgm:pt>
    <dgm:pt modelId="{42F3FD31-7D33-45C7-8E65-87C665502E1B}" type="sibTrans" cxnId="{3E2B9F99-2C95-4938-907A-BA6CD7AD8A84}">
      <dgm:prSet/>
      <dgm:spPr/>
      <dgm:t>
        <a:bodyPr/>
        <a:lstStyle/>
        <a:p>
          <a:endParaRPr lang="ru-RU"/>
        </a:p>
      </dgm:t>
    </dgm:pt>
    <dgm:pt modelId="{795FD9CB-6F58-4E0F-B36E-AC6DABF29E56}">
      <dgm:prSet phldrT="[Текст]" custT="1"/>
      <dgm:spPr/>
      <dgm:t>
        <a:bodyPr/>
        <a:lstStyle/>
        <a:p>
          <a:pPr algn="l"/>
          <a:r>
            <a:rPr lang="ru-RU" sz="2000" dirty="0" smtClean="0"/>
            <a:t>Какие отрасли машиностроения наиболее развиты в Центральном районе?</a:t>
          </a:r>
          <a:endParaRPr lang="ru-RU" sz="2000" dirty="0"/>
        </a:p>
      </dgm:t>
    </dgm:pt>
    <dgm:pt modelId="{96BD9CE1-868F-4A52-A72A-41D23ADD4BF2}" type="parTrans" cxnId="{2FC321E8-6638-4145-8141-0034EEAC69A5}">
      <dgm:prSet/>
      <dgm:spPr/>
      <dgm:t>
        <a:bodyPr/>
        <a:lstStyle/>
        <a:p>
          <a:endParaRPr lang="ru-RU"/>
        </a:p>
      </dgm:t>
    </dgm:pt>
    <dgm:pt modelId="{DC4024DD-2BC4-48FC-AA68-37706580FB2B}" type="sibTrans" cxnId="{2FC321E8-6638-4145-8141-0034EEAC69A5}">
      <dgm:prSet/>
      <dgm:spPr/>
      <dgm:t>
        <a:bodyPr/>
        <a:lstStyle/>
        <a:p>
          <a:endParaRPr lang="ru-RU"/>
        </a:p>
      </dgm:t>
    </dgm:pt>
    <dgm:pt modelId="{E02B39B1-712B-43DB-A568-F65ED4F64FD3}">
      <dgm:prSet phldrT="[Текст]" custT="1"/>
      <dgm:spPr/>
      <dgm:t>
        <a:bodyPr/>
        <a:lstStyle/>
        <a:p>
          <a:pPr algn="l"/>
          <a:r>
            <a:rPr lang="ru-RU" sz="2000" dirty="0" smtClean="0"/>
            <a:t>Охарактеризуйте национальный состав Центрального района</a:t>
          </a:r>
          <a:endParaRPr lang="ru-RU" sz="2000" dirty="0"/>
        </a:p>
      </dgm:t>
    </dgm:pt>
    <dgm:pt modelId="{96CA1CEF-6B9D-417B-87CD-EA07AC4FA55F}" type="parTrans" cxnId="{7C67D668-A0C1-4A9B-B4EB-E485B366B9A3}">
      <dgm:prSet/>
      <dgm:spPr/>
      <dgm:t>
        <a:bodyPr/>
        <a:lstStyle/>
        <a:p>
          <a:endParaRPr lang="ru-RU"/>
        </a:p>
      </dgm:t>
    </dgm:pt>
    <dgm:pt modelId="{E4EB6983-07F0-4461-89AE-98AD5B3A2B35}" type="sibTrans" cxnId="{7C67D668-A0C1-4A9B-B4EB-E485B366B9A3}">
      <dgm:prSet/>
      <dgm:spPr/>
      <dgm:t>
        <a:bodyPr/>
        <a:lstStyle/>
        <a:p>
          <a:endParaRPr lang="ru-RU"/>
        </a:p>
      </dgm:t>
    </dgm:pt>
    <dgm:pt modelId="{68C0F33F-4078-42D1-92D0-13A9F89CC210}">
      <dgm:prSet custT="1"/>
      <dgm:spPr/>
      <dgm:t>
        <a:bodyPr/>
        <a:lstStyle/>
        <a:p>
          <a:pPr algn="l"/>
          <a:r>
            <a:rPr lang="ru-RU" sz="2000" smtClean="0"/>
            <a:t>Определите субъект: первое место по численности населения в РФ и одно из последних мест по площади в РФ</a:t>
          </a:r>
          <a:endParaRPr lang="ru-RU" sz="2000" dirty="0"/>
        </a:p>
      </dgm:t>
    </dgm:pt>
    <dgm:pt modelId="{8DD6C92B-92D2-4952-A138-59372313DE40}" type="parTrans" cxnId="{73DC86DB-BC79-46B6-8D72-B35E2C586663}">
      <dgm:prSet/>
      <dgm:spPr/>
      <dgm:t>
        <a:bodyPr/>
        <a:lstStyle/>
        <a:p>
          <a:endParaRPr lang="ru-RU"/>
        </a:p>
      </dgm:t>
    </dgm:pt>
    <dgm:pt modelId="{1DBB5214-B374-4E42-A008-90F393F1A286}" type="sibTrans" cxnId="{73DC86DB-BC79-46B6-8D72-B35E2C586663}">
      <dgm:prSet/>
      <dgm:spPr/>
      <dgm:t>
        <a:bodyPr/>
        <a:lstStyle/>
        <a:p>
          <a:endParaRPr lang="ru-RU"/>
        </a:p>
      </dgm:t>
    </dgm:pt>
    <dgm:pt modelId="{460A93A5-7F8C-4BC3-833A-286E7E7E45C9}">
      <dgm:prSet custT="1"/>
      <dgm:spPr/>
      <dgm:t>
        <a:bodyPr/>
        <a:lstStyle/>
        <a:p>
          <a:pPr algn="l"/>
          <a:r>
            <a:rPr lang="ru-RU" sz="2000" smtClean="0"/>
            <a:t>Удельный вес Центрального района по этой отрасли промышленности в промышленном производстве России составляет почти 45%. </a:t>
          </a:r>
          <a:endParaRPr lang="ru-RU" sz="2000" dirty="0"/>
        </a:p>
      </dgm:t>
    </dgm:pt>
    <dgm:pt modelId="{170D6C6C-D629-4C31-9BB2-A96E0A829FD0}" type="parTrans" cxnId="{719AA58A-3076-4C27-8C43-9437D7D5EADE}">
      <dgm:prSet/>
      <dgm:spPr/>
      <dgm:t>
        <a:bodyPr/>
        <a:lstStyle/>
        <a:p>
          <a:endParaRPr lang="ru-RU"/>
        </a:p>
      </dgm:t>
    </dgm:pt>
    <dgm:pt modelId="{B9377B6C-BF06-4610-A709-442AC1FF932A}" type="sibTrans" cxnId="{719AA58A-3076-4C27-8C43-9437D7D5EADE}">
      <dgm:prSet/>
      <dgm:spPr/>
      <dgm:t>
        <a:bodyPr/>
        <a:lstStyle/>
        <a:p>
          <a:endParaRPr lang="ru-RU"/>
        </a:p>
      </dgm:t>
    </dgm:pt>
    <dgm:pt modelId="{69BD4974-802D-42D0-8E25-E545AF6CEC65}" type="pres">
      <dgm:prSet presAssocID="{F7DFFDC3-EBFB-41B2-801F-979F1DF965B6}" presName="linear" presStyleCnt="0">
        <dgm:presLayoutVars>
          <dgm:animLvl val="lvl"/>
          <dgm:resizeHandles val="exact"/>
        </dgm:presLayoutVars>
      </dgm:prSet>
      <dgm:spPr/>
    </dgm:pt>
    <dgm:pt modelId="{A80E01B8-4918-4F8D-BDBB-C1CAFD66600C}" type="pres">
      <dgm:prSet presAssocID="{2D45A441-2E82-4055-9EF1-F9224DB857BE}" presName="parentText" presStyleLbl="node1" presStyleIdx="0" presStyleCnt="5" custScaleY="703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5B3776-D915-4297-903C-01EFA37AED2D}" type="pres">
      <dgm:prSet presAssocID="{42F3FD31-7D33-45C7-8E65-87C665502E1B}" presName="spacer" presStyleCnt="0"/>
      <dgm:spPr/>
    </dgm:pt>
    <dgm:pt modelId="{1F1B9F08-8DC9-47A8-B028-DD5413B3AC57}" type="pres">
      <dgm:prSet presAssocID="{68C0F33F-4078-42D1-92D0-13A9F89CC210}" presName="parentText" presStyleLbl="node1" presStyleIdx="1" presStyleCnt="5" custScaleY="703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A7298-7EA0-4A5B-A01C-9B8648488973}" type="pres">
      <dgm:prSet presAssocID="{1DBB5214-B374-4E42-A008-90F393F1A286}" presName="spacer" presStyleCnt="0"/>
      <dgm:spPr/>
    </dgm:pt>
    <dgm:pt modelId="{7E13E11D-9CF8-4448-A701-D296040DEC99}" type="pres">
      <dgm:prSet presAssocID="{460A93A5-7F8C-4BC3-833A-286E7E7E45C9}" presName="parentText" presStyleLbl="node1" presStyleIdx="2" presStyleCnt="5" custScaleY="703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88FDDB-F13B-4C18-A487-D1F6770F4473}" type="pres">
      <dgm:prSet presAssocID="{B9377B6C-BF06-4610-A709-442AC1FF932A}" presName="spacer" presStyleCnt="0"/>
      <dgm:spPr/>
    </dgm:pt>
    <dgm:pt modelId="{9418CB39-9CB8-4CE7-BE39-B47DAFE19074}" type="pres">
      <dgm:prSet presAssocID="{795FD9CB-6F58-4E0F-B36E-AC6DABF29E56}" presName="parentText" presStyleLbl="node1" presStyleIdx="3" presStyleCnt="5" custScaleY="703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301A1B-CE7B-4903-B498-9EA2FB53A944}" type="pres">
      <dgm:prSet presAssocID="{DC4024DD-2BC4-48FC-AA68-37706580FB2B}" presName="spacer" presStyleCnt="0"/>
      <dgm:spPr/>
    </dgm:pt>
    <dgm:pt modelId="{16230712-B08D-475C-8E0C-12D8EA6686BE}" type="pres">
      <dgm:prSet presAssocID="{E02B39B1-712B-43DB-A568-F65ED4F64FD3}" presName="parentText" presStyleLbl="node1" presStyleIdx="4" presStyleCnt="5" custScaleY="703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2B9F99-2C95-4938-907A-BA6CD7AD8A84}" srcId="{F7DFFDC3-EBFB-41B2-801F-979F1DF965B6}" destId="{2D45A441-2E82-4055-9EF1-F9224DB857BE}" srcOrd="0" destOrd="0" parTransId="{ED78F919-051E-4CB3-9C1E-7AD734544468}" sibTransId="{42F3FD31-7D33-45C7-8E65-87C665502E1B}"/>
    <dgm:cxn modelId="{94860253-E343-49B6-9362-F0CD38605E45}" type="presOf" srcId="{F7DFFDC3-EBFB-41B2-801F-979F1DF965B6}" destId="{69BD4974-802D-42D0-8E25-E545AF6CEC65}" srcOrd="0" destOrd="0" presId="urn:microsoft.com/office/officeart/2005/8/layout/vList2"/>
    <dgm:cxn modelId="{73DC86DB-BC79-46B6-8D72-B35E2C586663}" srcId="{F7DFFDC3-EBFB-41B2-801F-979F1DF965B6}" destId="{68C0F33F-4078-42D1-92D0-13A9F89CC210}" srcOrd="1" destOrd="0" parTransId="{8DD6C92B-92D2-4952-A138-59372313DE40}" sibTransId="{1DBB5214-B374-4E42-A008-90F393F1A286}"/>
    <dgm:cxn modelId="{3F1D4194-A1C1-4799-AFE5-AA37A0208A79}" type="presOf" srcId="{460A93A5-7F8C-4BC3-833A-286E7E7E45C9}" destId="{7E13E11D-9CF8-4448-A701-D296040DEC99}" srcOrd="0" destOrd="0" presId="urn:microsoft.com/office/officeart/2005/8/layout/vList2"/>
    <dgm:cxn modelId="{F6CB8F37-033C-4B09-A4DE-CE3289256574}" type="presOf" srcId="{795FD9CB-6F58-4E0F-B36E-AC6DABF29E56}" destId="{9418CB39-9CB8-4CE7-BE39-B47DAFE19074}" srcOrd="0" destOrd="0" presId="urn:microsoft.com/office/officeart/2005/8/layout/vList2"/>
    <dgm:cxn modelId="{7C67D668-A0C1-4A9B-B4EB-E485B366B9A3}" srcId="{F7DFFDC3-EBFB-41B2-801F-979F1DF965B6}" destId="{E02B39B1-712B-43DB-A568-F65ED4F64FD3}" srcOrd="4" destOrd="0" parTransId="{96CA1CEF-6B9D-417B-87CD-EA07AC4FA55F}" sibTransId="{E4EB6983-07F0-4461-89AE-98AD5B3A2B35}"/>
    <dgm:cxn modelId="{719AA58A-3076-4C27-8C43-9437D7D5EADE}" srcId="{F7DFFDC3-EBFB-41B2-801F-979F1DF965B6}" destId="{460A93A5-7F8C-4BC3-833A-286E7E7E45C9}" srcOrd="2" destOrd="0" parTransId="{170D6C6C-D629-4C31-9BB2-A96E0A829FD0}" sibTransId="{B9377B6C-BF06-4610-A709-442AC1FF932A}"/>
    <dgm:cxn modelId="{5B82286B-5F38-45FE-8A15-FAA121E33A10}" type="presOf" srcId="{E02B39B1-712B-43DB-A568-F65ED4F64FD3}" destId="{16230712-B08D-475C-8E0C-12D8EA6686BE}" srcOrd="0" destOrd="0" presId="urn:microsoft.com/office/officeart/2005/8/layout/vList2"/>
    <dgm:cxn modelId="{D87BF3D8-9ADE-4C9D-8060-4FCC1F8419DB}" type="presOf" srcId="{2D45A441-2E82-4055-9EF1-F9224DB857BE}" destId="{A80E01B8-4918-4F8D-BDBB-C1CAFD66600C}" srcOrd="0" destOrd="0" presId="urn:microsoft.com/office/officeart/2005/8/layout/vList2"/>
    <dgm:cxn modelId="{2FC321E8-6638-4145-8141-0034EEAC69A5}" srcId="{F7DFFDC3-EBFB-41B2-801F-979F1DF965B6}" destId="{795FD9CB-6F58-4E0F-B36E-AC6DABF29E56}" srcOrd="3" destOrd="0" parTransId="{96BD9CE1-868F-4A52-A72A-41D23ADD4BF2}" sibTransId="{DC4024DD-2BC4-48FC-AA68-37706580FB2B}"/>
    <dgm:cxn modelId="{07547523-696D-44F7-B765-5E31CB07CBBB}" type="presOf" srcId="{68C0F33F-4078-42D1-92D0-13A9F89CC210}" destId="{1F1B9F08-8DC9-47A8-B028-DD5413B3AC57}" srcOrd="0" destOrd="0" presId="urn:microsoft.com/office/officeart/2005/8/layout/vList2"/>
    <dgm:cxn modelId="{AAE7094D-A782-4229-B4AD-7E69B0B559DD}" type="presParOf" srcId="{69BD4974-802D-42D0-8E25-E545AF6CEC65}" destId="{A80E01B8-4918-4F8D-BDBB-C1CAFD66600C}" srcOrd="0" destOrd="0" presId="urn:microsoft.com/office/officeart/2005/8/layout/vList2"/>
    <dgm:cxn modelId="{C46B06B3-2235-45A3-821F-A2A942332DA2}" type="presParOf" srcId="{69BD4974-802D-42D0-8E25-E545AF6CEC65}" destId="{1B5B3776-D915-4297-903C-01EFA37AED2D}" srcOrd="1" destOrd="0" presId="urn:microsoft.com/office/officeart/2005/8/layout/vList2"/>
    <dgm:cxn modelId="{1C67F98D-FD3E-45A4-BF6B-CEF85EDB917D}" type="presParOf" srcId="{69BD4974-802D-42D0-8E25-E545AF6CEC65}" destId="{1F1B9F08-8DC9-47A8-B028-DD5413B3AC57}" srcOrd="2" destOrd="0" presId="urn:microsoft.com/office/officeart/2005/8/layout/vList2"/>
    <dgm:cxn modelId="{BEB59953-FBBA-47C6-8760-B396AF2982CB}" type="presParOf" srcId="{69BD4974-802D-42D0-8E25-E545AF6CEC65}" destId="{A6BA7298-7EA0-4A5B-A01C-9B8648488973}" srcOrd="3" destOrd="0" presId="urn:microsoft.com/office/officeart/2005/8/layout/vList2"/>
    <dgm:cxn modelId="{AB08BCAB-CDE2-4B97-A9B9-FF72075F7FC6}" type="presParOf" srcId="{69BD4974-802D-42D0-8E25-E545AF6CEC65}" destId="{7E13E11D-9CF8-4448-A701-D296040DEC99}" srcOrd="4" destOrd="0" presId="urn:microsoft.com/office/officeart/2005/8/layout/vList2"/>
    <dgm:cxn modelId="{020483AD-EDE1-4C6F-A228-E4850831F3ED}" type="presParOf" srcId="{69BD4974-802D-42D0-8E25-E545AF6CEC65}" destId="{3F88FDDB-F13B-4C18-A487-D1F6770F4473}" srcOrd="5" destOrd="0" presId="urn:microsoft.com/office/officeart/2005/8/layout/vList2"/>
    <dgm:cxn modelId="{3ECEACFF-294C-4A44-BF19-F174221453D4}" type="presParOf" srcId="{69BD4974-802D-42D0-8E25-E545AF6CEC65}" destId="{9418CB39-9CB8-4CE7-BE39-B47DAFE19074}" srcOrd="6" destOrd="0" presId="urn:microsoft.com/office/officeart/2005/8/layout/vList2"/>
    <dgm:cxn modelId="{B671A998-580A-43C9-A036-DDBBDF518B61}" type="presParOf" srcId="{69BD4974-802D-42D0-8E25-E545AF6CEC65}" destId="{01301A1B-CE7B-4903-B498-9EA2FB53A944}" srcOrd="7" destOrd="0" presId="urn:microsoft.com/office/officeart/2005/8/layout/vList2"/>
    <dgm:cxn modelId="{023047D8-8813-4EA5-949A-BF70748AF489}" type="presParOf" srcId="{69BD4974-802D-42D0-8E25-E545AF6CEC65}" destId="{16230712-B08D-475C-8E0C-12D8EA6686B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47F41F-53C6-49E1-8D73-8786B51B0E42}" type="doc">
      <dgm:prSet loTypeId="urn:microsoft.com/office/officeart/2005/8/layout/chevron2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F51F15F-2168-4C4A-888F-F1D5F58D08F6}">
      <dgm:prSet custT="1"/>
      <dgm:spPr/>
      <dgm:t>
        <a:bodyPr/>
        <a:lstStyle/>
        <a:p>
          <a:pPr rtl="0"/>
          <a:r>
            <a:rPr lang="ru-RU" sz="2400" dirty="0" smtClean="0"/>
            <a:t>1</a:t>
          </a:r>
          <a:endParaRPr lang="ru-RU" sz="2400" dirty="0"/>
        </a:p>
      </dgm:t>
    </dgm:pt>
    <dgm:pt modelId="{4E5D2E6B-92EF-4E41-AD2D-376DAE38F7EB}" type="parTrans" cxnId="{B0F446A9-59C0-4810-82F0-77D6918757A7}">
      <dgm:prSet/>
      <dgm:spPr/>
      <dgm:t>
        <a:bodyPr/>
        <a:lstStyle/>
        <a:p>
          <a:endParaRPr lang="ru-RU"/>
        </a:p>
      </dgm:t>
    </dgm:pt>
    <dgm:pt modelId="{BD8CB4BC-705D-4746-9858-1401FC6F984C}" type="sibTrans" cxnId="{B0F446A9-59C0-4810-82F0-77D6918757A7}">
      <dgm:prSet/>
      <dgm:spPr/>
      <dgm:t>
        <a:bodyPr/>
        <a:lstStyle/>
        <a:p>
          <a:endParaRPr lang="ru-RU"/>
        </a:p>
      </dgm:t>
    </dgm:pt>
    <dgm:pt modelId="{3D01E708-57A2-4A5F-A03D-F4728B8784FB}">
      <dgm:prSet custT="1"/>
      <dgm:spPr/>
      <dgm:t>
        <a:bodyPr/>
        <a:lstStyle/>
        <a:p>
          <a:pPr rtl="0"/>
          <a:r>
            <a:rPr lang="ru-RU" sz="2400" dirty="0" smtClean="0"/>
            <a:t>2</a:t>
          </a:r>
          <a:endParaRPr lang="ru-RU" sz="2400" dirty="0"/>
        </a:p>
      </dgm:t>
    </dgm:pt>
    <dgm:pt modelId="{E6D684A2-A6F0-422D-AE42-38CC28118906}" type="parTrans" cxnId="{52F47CCB-495B-429C-B836-A911BA39C5CD}">
      <dgm:prSet/>
      <dgm:spPr/>
      <dgm:t>
        <a:bodyPr/>
        <a:lstStyle/>
        <a:p>
          <a:endParaRPr lang="ru-RU"/>
        </a:p>
      </dgm:t>
    </dgm:pt>
    <dgm:pt modelId="{AD1BAAE7-1CD3-4844-96D5-80A5717ABFEF}" type="sibTrans" cxnId="{52F47CCB-495B-429C-B836-A911BA39C5CD}">
      <dgm:prSet/>
      <dgm:spPr/>
      <dgm:t>
        <a:bodyPr/>
        <a:lstStyle/>
        <a:p>
          <a:endParaRPr lang="ru-RU"/>
        </a:p>
      </dgm:t>
    </dgm:pt>
    <dgm:pt modelId="{650BBAB6-56E0-49B2-9FAE-50516CBBF74F}">
      <dgm:prSet custT="1"/>
      <dgm:spPr/>
      <dgm:t>
        <a:bodyPr/>
        <a:lstStyle/>
        <a:p>
          <a:pPr rtl="0"/>
          <a:r>
            <a:rPr lang="ru-RU" sz="2400" dirty="0" smtClean="0"/>
            <a:t>3</a:t>
          </a:r>
        </a:p>
      </dgm:t>
    </dgm:pt>
    <dgm:pt modelId="{EEADFAC3-6CB8-45E2-B92B-7D80949F340E}" type="parTrans" cxnId="{57E5CEDC-1B22-401F-839D-C92AE5B7C6FC}">
      <dgm:prSet/>
      <dgm:spPr/>
      <dgm:t>
        <a:bodyPr/>
        <a:lstStyle/>
        <a:p>
          <a:endParaRPr lang="ru-RU"/>
        </a:p>
      </dgm:t>
    </dgm:pt>
    <dgm:pt modelId="{F15EB404-2974-430A-AAE0-6D622409A5A1}" type="sibTrans" cxnId="{57E5CEDC-1B22-401F-839D-C92AE5B7C6FC}">
      <dgm:prSet/>
      <dgm:spPr/>
      <dgm:t>
        <a:bodyPr/>
        <a:lstStyle/>
        <a:p>
          <a:endParaRPr lang="ru-RU"/>
        </a:p>
      </dgm:t>
    </dgm:pt>
    <dgm:pt modelId="{B8A2C919-8476-441A-B43E-3C53F4D95BE3}">
      <dgm:prSet custT="1"/>
      <dgm:spPr/>
      <dgm:t>
        <a:bodyPr/>
        <a:lstStyle/>
        <a:p>
          <a:pPr rtl="0"/>
          <a:r>
            <a:rPr lang="ru-RU" sz="2400" dirty="0" smtClean="0"/>
            <a:t>4</a:t>
          </a:r>
        </a:p>
      </dgm:t>
    </dgm:pt>
    <dgm:pt modelId="{BBAEE082-F5F6-4D2D-8ED8-81CA5BE269DF}" type="parTrans" cxnId="{09DD63CF-95EB-46E7-8B9B-86F2A7C16525}">
      <dgm:prSet/>
      <dgm:spPr/>
      <dgm:t>
        <a:bodyPr/>
        <a:lstStyle/>
        <a:p>
          <a:endParaRPr lang="ru-RU"/>
        </a:p>
      </dgm:t>
    </dgm:pt>
    <dgm:pt modelId="{29F28F23-49CA-444D-BD7F-27DB28648A9E}" type="sibTrans" cxnId="{09DD63CF-95EB-46E7-8B9B-86F2A7C16525}">
      <dgm:prSet/>
      <dgm:spPr/>
      <dgm:t>
        <a:bodyPr/>
        <a:lstStyle/>
        <a:p>
          <a:endParaRPr lang="ru-RU"/>
        </a:p>
      </dgm:t>
    </dgm:pt>
    <dgm:pt modelId="{06E24D58-E40F-480D-8E9A-A0F1CF861030}">
      <dgm:prSet custT="1"/>
      <dgm:spPr/>
      <dgm:t>
        <a:bodyPr/>
        <a:lstStyle/>
        <a:p>
          <a:pPr rtl="0"/>
          <a:r>
            <a:rPr lang="ru-RU" sz="2400" dirty="0" smtClean="0"/>
            <a:t>5</a:t>
          </a:r>
          <a:endParaRPr lang="ru-RU" sz="2400" dirty="0"/>
        </a:p>
      </dgm:t>
    </dgm:pt>
    <dgm:pt modelId="{DD9C9345-144C-4524-81E4-1A44F0456735}" type="parTrans" cxnId="{1FC9C6F0-AEE4-45A7-BC0C-250B270C9AC1}">
      <dgm:prSet/>
      <dgm:spPr/>
      <dgm:t>
        <a:bodyPr/>
        <a:lstStyle/>
        <a:p>
          <a:endParaRPr lang="ru-RU"/>
        </a:p>
      </dgm:t>
    </dgm:pt>
    <dgm:pt modelId="{764B0D3C-C9A0-4EBF-BA3B-1477D77B7ACA}" type="sibTrans" cxnId="{1FC9C6F0-AEE4-45A7-BC0C-250B270C9AC1}">
      <dgm:prSet/>
      <dgm:spPr/>
      <dgm:t>
        <a:bodyPr/>
        <a:lstStyle/>
        <a:p>
          <a:endParaRPr lang="ru-RU"/>
        </a:p>
      </dgm:t>
    </dgm:pt>
    <dgm:pt modelId="{E1BE393C-9C37-4FF9-99A2-9D49C3C15B62}">
      <dgm:prSet custT="1"/>
      <dgm:spPr/>
      <dgm:t>
        <a:bodyPr/>
        <a:lstStyle/>
        <a:p>
          <a:pPr rtl="0"/>
          <a:r>
            <a:rPr lang="ru-RU" sz="2400" dirty="0" smtClean="0"/>
            <a:t>6</a:t>
          </a:r>
          <a:endParaRPr lang="ru-RU" sz="2400" dirty="0"/>
        </a:p>
      </dgm:t>
    </dgm:pt>
    <dgm:pt modelId="{A9C48683-FDA0-40A7-AB3A-A76DFD1DF467}" type="parTrans" cxnId="{10C66ADB-E36B-421E-B731-4BD3CD2820C7}">
      <dgm:prSet/>
      <dgm:spPr/>
      <dgm:t>
        <a:bodyPr/>
        <a:lstStyle/>
        <a:p>
          <a:endParaRPr lang="ru-RU"/>
        </a:p>
      </dgm:t>
    </dgm:pt>
    <dgm:pt modelId="{FEDFD9D6-247B-4337-8E21-22E16776266F}" type="sibTrans" cxnId="{10C66ADB-E36B-421E-B731-4BD3CD2820C7}">
      <dgm:prSet/>
      <dgm:spPr/>
      <dgm:t>
        <a:bodyPr/>
        <a:lstStyle/>
        <a:p>
          <a:endParaRPr lang="ru-RU"/>
        </a:p>
      </dgm:t>
    </dgm:pt>
    <dgm:pt modelId="{74F8257C-F055-4AB3-83D5-A3B03BCD96CA}">
      <dgm:prSet custT="1"/>
      <dgm:spPr/>
      <dgm:t>
        <a:bodyPr/>
        <a:lstStyle/>
        <a:p>
          <a:pPr rtl="0"/>
          <a:r>
            <a:rPr lang="ru-RU" sz="2400" dirty="0" smtClean="0"/>
            <a:t>7</a:t>
          </a:r>
          <a:endParaRPr lang="ru-RU" sz="2400" dirty="0"/>
        </a:p>
      </dgm:t>
    </dgm:pt>
    <dgm:pt modelId="{9DA60AF1-FE2C-4DC6-B065-9DA0740D9E9D}" type="parTrans" cxnId="{3D94294F-745D-441D-85F4-156315AFEB4B}">
      <dgm:prSet/>
      <dgm:spPr/>
      <dgm:t>
        <a:bodyPr/>
        <a:lstStyle/>
        <a:p>
          <a:endParaRPr lang="ru-RU"/>
        </a:p>
      </dgm:t>
    </dgm:pt>
    <dgm:pt modelId="{F01A52DA-119D-4017-85C0-B3B729B6C8BE}" type="sibTrans" cxnId="{3D94294F-745D-441D-85F4-156315AFEB4B}">
      <dgm:prSet/>
      <dgm:spPr/>
      <dgm:t>
        <a:bodyPr/>
        <a:lstStyle/>
        <a:p>
          <a:endParaRPr lang="ru-RU"/>
        </a:p>
      </dgm:t>
    </dgm:pt>
    <dgm:pt modelId="{4598F62E-1FB3-4904-89F0-86AC87E2C9F4}">
      <dgm:prSet custT="1"/>
      <dgm:spPr/>
      <dgm:t>
        <a:bodyPr/>
        <a:lstStyle/>
        <a:p>
          <a:r>
            <a:rPr lang="ru-RU" sz="3200" dirty="0" smtClean="0"/>
            <a:t>Состав  территории</a:t>
          </a:r>
          <a:endParaRPr lang="ru-RU" sz="3200" dirty="0"/>
        </a:p>
      </dgm:t>
    </dgm:pt>
    <dgm:pt modelId="{EF60C24E-9D9B-45C7-BB07-AC3F2D6CC06C}" type="parTrans" cxnId="{39153D23-2491-4C12-83C4-F9A119B9F79E}">
      <dgm:prSet/>
      <dgm:spPr/>
      <dgm:t>
        <a:bodyPr/>
        <a:lstStyle/>
        <a:p>
          <a:endParaRPr lang="ru-RU"/>
        </a:p>
      </dgm:t>
    </dgm:pt>
    <dgm:pt modelId="{C5911E85-0B7E-46C4-AD09-A2EFB8080E26}" type="sibTrans" cxnId="{39153D23-2491-4C12-83C4-F9A119B9F79E}">
      <dgm:prSet/>
      <dgm:spPr/>
      <dgm:t>
        <a:bodyPr/>
        <a:lstStyle/>
        <a:p>
          <a:endParaRPr lang="ru-RU"/>
        </a:p>
      </dgm:t>
    </dgm:pt>
    <dgm:pt modelId="{0B0B2C5D-0BDE-4ADB-B37F-69563592CF01}">
      <dgm:prSet custT="1"/>
      <dgm:spPr/>
      <dgm:t>
        <a:bodyPr/>
        <a:lstStyle/>
        <a:p>
          <a:r>
            <a:rPr lang="ru-RU" sz="3200" dirty="0" smtClean="0"/>
            <a:t>ЭГП  района</a:t>
          </a:r>
          <a:endParaRPr lang="ru-RU" sz="3200" dirty="0"/>
        </a:p>
      </dgm:t>
    </dgm:pt>
    <dgm:pt modelId="{724ADF91-36DD-4CB7-A756-744A84AE0699}" type="parTrans" cxnId="{72D3F99B-9724-4C73-92C8-998B71533F16}">
      <dgm:prSet/>
      <dgm:spPr/>
      <dgm:t>
        <a:bodyPr/>
        <a:lstStyle/>
        <a:p>
          <a:endParaRPr lang="ru-RU"/>
        </a:p>
      </dgm:t>
    </dgm:pt>
    <dgm:pt modelId="{38412BA7-477C-4DCC-B52D-F5D27EF95ECF}" type="sibTrans" cxnId="{72D3F99B-9724-4C73-92C8-998B71533F16}">
      <dgm:prSet/>
      <dgm:spPr/>
      <dgm:t>
        <a:bodyPr/>
        <a:lstStyle/>
        <a:p>
          <a:endParaRPr lang="ru-RU"/>
        </a:p>
      </dgm:t>
    </dgm:pt>
    <dgm:pt modelId="{25198151-75C5-44E2-8925-B7CDE9258A18}">
      <dgm:prSet custT="1"/>
      <dgm:spPr/>
      <dgm:t>
        <a:bodyPr/>
        <a:lstStyle/>
        <a:p>
          <a:r>
            <a:rPr lang="ru-RU" sz="3200" dirty="0" smtClean="0"/>
            <a:t>Природные  условия  и  ресурсы</a:t>
          </a:r>
          <a:endParaRPr lang="ru-RU" sz="3200" dirty="0"/>
        </a:p>
      </dgm:t>
    </dgm:pt>
    <dgm:pt modelId="{E07613E2-5709-44F5-8709-24172612020B}" type="parTrans" cxnId="{2196BB51-3DF7-4790-837C-01FB75EF0FC6}">
      <dgm:prSet/>
      <dgm:spPr/>
      <dgm:t>
        <a:bodyPr/>
        <a:lstStyle/>
        <a:p>
          <a:endParaRPr lang="ru-RU"/>
        </a:p>
      </dgm:t>
    </dgm:pt>
    <dgm:pt modelId="{22BE8FC0-A0DD-484C-A303-0BA97287BEFB}" type="sibTrans" cxnId="{2196BB51-3DF7-4790-837C-01FB75EF0FC6}">
      <dgm:prSet/>
      <dgm:spPr/>
      <dgm:t>
        <a:bodyPr/>
        <a:lstStyle/>
        <a:p>
          <a:endParaRPr lang="ru-RU"/>
        </a:p>
      </dgm:t>
    </dgm:pt>
    <dgm:pt modelId="{FBC67A8E-CF58-44E2-B4FC-C22456D3F4C2}">
      <dgm:prSet custT="1"/>
      <dgm:spPr/>
      <dgm:t>
        <a:bodyPr/>
        <a:lstStyle/>
        <a:p>
          <a:r>
            <a:rPr lang="ru-RU" sz="3200" dirty="0" smtClean="0"/>
            <a:t>Характеристика  населения</a:t>
          </a:r>
          <a:endParaRPr lang="ru-RU" sz="3200" dirty="0"/>
        </a:p>
      </dgm:t>
    </dgm:pt>
    <dgm:pt modelId="{B4129CCE-1491-45B4-9029-965464D83BF5}" type="parTrans" cxnId="{7C920C8B-EDE6-4631-A4C8-63BA829FCD7E}">
      <dgm:prSet/>
      <dgm:spPr/>
      <dgm:t>
        <a:bodyPr/>
        <a:lstStyle/>
        <a:p>
          <a:endParaRPr lang="ru-RU"/>
        </a:p>
      </dgm:t>
    </dgm:pt>
    <dgm:pt modelId="{4B7D42BD-8E21-4312-9540-CC3D2F70BD00}" type="sibTrans" cxnId="{7C920C8B-EDE6-4631-A4C8-63BA829FCD7E}">
      <dgm:prSet/>
      <dgm:spPr/>
      <dgm:t>
        <a:bodyPr/>
        <a:lstStyle/>
        <a:p>
          <a:endParaRPr lang="ru-RU"/>
        </a:p>
      </dgm:t>
    </dgm:pt>
    <dgm:pt modelId="{45DFD85B-447B-4AA8-BA34-7022414AE8B9}">
      <dgm:prSet custT="1"/>
      <dgm:spPr/>
      <dgm:t>
        <a:bodyPr/>
        <a:lstStyle/>
        <a:p>
          <a:r>
            <a:rPr lang="ru-RU" sz="3200" dirty="0" smtClean="0"/>
            <a:t>Экономика и хозяйство</a:t>
          </a:r>
          <a:endParaRPr lang="ru-RU" sz="3200" dirty="0"/>
        </a:p>
      </dgm:t>
    </dgm:pt>
    <dgm:pt modelId="{86A5F07A-EB40-426D-96A6-FDB10A50BFD3}" type="parTrans" cxnId="{39F84BD2-F859-497E-ADEF-DC46B7EC6535}">
      <dgm:prSet/>
      <dgm:spPr/>
      <dgm:t>
        <a:bodyPr/>
        <a:lstStyle/>
        <a:p>
          <a:endParaRPr lang="ru-RU"/>
        </a:p>
      </dgm:t>
    </dgm:pt>
    <dgm:pt modelId="{A0BF5762-16E0-4990-8C42-3520113987AB}" type="sibTrans" cxnId="{39F84BD2-F859-497E-ADEF-DC46B7EC6535}">
      <dgm:prSet/>
      <dgm:spPr/>
      <dgm:t>
        <a:bodyPr/>
        <a:lstStyle/>
        <a:p>
          <a:endParaRPr lang="ru-RU"/>
        </a:p>
      </dgm:t>
    </dgm:pt>
    <dgm:pt modelId="{23E263D6-0E26-498B-B1E5-1627DC3571D7}">
      <dgm:prSet custT="1"/>
      <dgm:spPr/>
      <dgm:t>
        <a:bodyPr/>
        <a:lstStyle/>
        <a:p>
          <a:r>
            <a:rPr lang="ru-RU" sz="3200" dirty="0" smtClean="0"/>
            <a:t>Транспорт</a:t>
          </a:r>
          <a:endParaRPr lang="ru-RU" sz="3200" dirty="0"/>
        </a:p>
      </dgm:t>
    </dgm:pt>
    <dgm:pt modelId="{4D46F93E-48B1-4480-84E9-20093C0C59C9}" type="parTrans" cxnId="{A7DBF9CE-76A2-4B8A-A188-FFEE7172B5DF}">
      <dgm:prSet/>
      <dgm:spPr/>
      <dgm:t>
        <a:bodyPr/>
        <a:lstStyle/>
        <a:p>
          <a:endParaRPr lang="ru-RU"/>
        </a:p>
      </dgm:t>
    </dgm:pt>
    <dgm:pt modelId="{35C56712-DCEE-4FC1-B3E3-3AE6B39A3801}" type="sibTrans" cxnId="{A7DBF9CE-76A2-4B8A-A188-FFEE7172B5DF}">
      <dgm:prSet/>
      <dgm:spPr/>
      <dgm:t>
        <a:bodyPr/>
        <a:lstStyle/>
        <a:p>
          <a:endParaRPr lang="ru-RU"/>
        </a:p>
      </dgm:t>
    </dgm:pt>
    <dgm:pt modelId="{BCE29D0E-7860-4E03-9C02-74D49C1EBD21}">
      <dgm:prSet custT="1"/>
      <dgm:spPr/>
      <dgm:t>
        <a:bodyPr/>
        <a:lstStyle/>
        <a:p>
          <a:r>
            <a:rPr lang="ru-RU" sz="3200" dirty="0" smtClean="0"/>
            <a:t>Проблемы  и  перспективы  развития </a:t>
          </a:r>
          <a:endParaRPr lang="ru-RU" sz="3200" dirty="0"/>
        </a:p>
      </dgm:t>
    </dgm:pt>
    <dgm:pt modelId="{AB7DC2F9-92A8-4BA2-888A-2DBC86A3AC14}" type="parTrans" cxnId="{91097ECE-8877-4D59-AD96-87CA21241574}">
      <dgm:prSet/>
      <dgm:spPr/>
      <dgm:t>
        <a:bodyPr/>
        <a:lstStyle/>
        <a:p>
          <a:endParaRPr lang="ru-RU"/>
        </a:p>
      </dgm:t>
    </dgm:pt>
    <dgm:pt modelId="{E916AEB4-F068-4775-8D21-3D70283CCCB8}" type="sibTrans" cxnId="{91097ECE-8877-4D59-AD96-87CA21241574}">
      <dgm:prSet/>
      <dgm:spPr/>
      <dgm:t>
        <a:bodyPr/>
        <a:lstStyle/>
        <a:p>
          <a:endParaRPr lang="ru-RU"/>
        </a:p>
      </dgm:t>
    </dgm:pt>
    <dgm:pt modelId="{3ED5880B-E03F-4420-BCC4-CCD0C4E99E89}" type="pres">
      <dgm:prSet presAssocID="{6447F41F-53C6-49E1-8D73-8786B51B0E4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5D292D-50D7-4236-BC56-9BF9ED2A1899}" type="pres">
      <dgm:prSet presAssocID="{FF51F15F-2168-4C4A-888F-F1D5F58D08F6}" presName="composite" presStyleCnt="0"/>
      <dgm:spPr/>
    </dgm:pt>
    <dgm:pt modelId="{5E26455C-532E-4902-93EB-2F0B38BA27B5}" type="pres">
      <dgm:prSet presAssocID="{FF51F15F-2168-4C4A-888F-F1D5F58D08F6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5BF95-740A-4EF7-BDD8-D7FA0B4A5CE7}" type="pres">
      <dgm:prSet presAssocID="{FF51F15F-2168-4C4A-888F-F1D5F58D08F6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4F8A60-D10E-4C0D-8E45-A5AB98C917EA}" type="pres">
      <dgm:prSet presAssocID="{BD8CB4BC-705D-4746-9858-1401FC6F984C}" presName="sp" presStyleCnt="0"/>
      <dgm:spPr/>
    </dgm:pt>
    <dgm:pt modelId="{199FB43E-96EF-40FA-9F48-3A463AE1DB41}" type="pres">
      <dgm:prSet presAssocID="{3D01E708-57A2-4A5F-A03D-F4728B8784FB}" presName="composite" presStyleCnt="0"/>
      <dgm:spPr/>
    </dgm:pt>
    <dgm:pt modelId="{53F4294D-7C13-45AB-A843-239871D7ACF7}" type="pres">
      <dgm:prSet presAssocID="{3D01E708-57A2-4A5F-A03D-F4728B8784FB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0A8FEF-737D-42E0-BB00-FD69E33AC12E}" type="pres">
      <dgm:prSet presAssocID="{3D01E708-57A2-4A5F-A03D-F4728B8784FB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0ADA27-2B51-47D7-9E02-3C57C71143B5}" type="pres">
      <dgm:prSet presAssocID="{AD1BAAE7-1CD3-4844-96D5-80A5717ABFEF}" presName="sp" presStyleCnt="0"/>
      <dgm:spPr/>
    </dgm:pt>
    <dgm:pt modelId="{A8F5A867-7596-4B8F-853E-3C3EBFC38348}" type="pres">
      <dgm:prSet presAssocID="{650BBAB6-56E0-49B2-9FAE-50516CBBF74F}" presName="composite" presStyleCnt="0"/>
      <dgm:spPr/>
    </dgm:pt>
    <dgm:pt modelId="{D44D3CC2-A2D3-4D4F-917D-0A4D05F09D37}" type="pres">
      <dgm:prSet presAssocID="{650BBAB6-56E0-49B2-9FAE-50516CBBF74F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55A3B2-5328-4AF5-8573-9AB77093069D}" type="pres">
      <dgm:prSet presAssocID="{650BBAB6-56E0-49B2-9FAE-50516CBBF74F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8D726-E580-4AA9-AC80-0D11EA9540BD}" type="pres">
      <dgm:prSet presAssocID="{F15EB404-2974-430A-AAE0-6D622409A5A1}" presName="sp" presStyleCnt="0"/>
      <dgm:spPr/>
    </dgm:pt>
    <dgm:pt modelId="{D6188C40-7B29-4856-9412-C60FF3B9F477}" type="pres">
      <dgm:prSet presAssocID="{B8A2C919-8476-441A-B43E-3C53F4D95BE3}" presName="composite" presStyleCnt="0"/>
      <dgm:spPr/>
    </dgm:pt>
    <dgm:pt modelId="{5B10795E-5A7C-40F5-839A-D7EA46B392C9}" type="pres">
      <dgm:prSet presAssocID="{B8A2C919-8476-441A-B43E-3C53F4D95BE3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7748EF-2CB0-46BF-863C-7008E46EFB1C}" type="pres">
      <dgm:prSet presAssocID="{B8A2C919-8476-441A-B43E-3C53F4D95BE3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D93182-6EC7-4713-AFED-BE7926809984}" type="pres">
      <dgm:prSet presAssocID="{29F28F23-49CA-444D-BD7F-27DB28648A9E}" presName="sp" presStyleCnt="0"/>
      <dgm:spPr/>
    </dgm:pt>
    <dgm:pt modelId="{46BEE84A-4ADB-4729-8AA6-DBD33CC15BC5}" type="pres">
      <dgm:prSet presAssocID="{06E24D58-E40F-480D-8E9A-A0F1CF861030}" presName="composite" presStyleCnt="0"/>
      <dgm:spPr/>
    </dgm:pt>
    <dgm:pt modelId="{0C8C4687-6738-4A33-A60E-E5351BCE5A34}" type="pres">
      <dgm:prSet presAssocID="{06E24D58-E40F-480D-8E9A-A0F1CF861030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D52236-E2CE-41CE-AAEE-D3BA5061B668}" type="pres">
      <dgm:prSet presAssocID="{06E24D58-E40F-480D-8E9A-A0F1CF861030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7194D2-B2CB-4B40-B0A8-F21DD17363E9}" type="pres">
      <dgm:prSet presAssocID="{764B0D3C-C9A0-4EBF-BA3B-1477D77B7ACA}" presName="sp" presStyleCnt="0"/>
      <dgm:spPr/>
    </dgm:pt>
    <dgm:pt modelId="{44C57445-7E34-43D0-95F7-4357A76062DF}" type="pres">
      <dgm:prSet presAssocID="{E1BE393C-9C37-4FF9-99A2-9D49C3C15B62}" presName="composite" presStyleCnt="0"/>
      <dgm:spPr/>
    </dgm:pt>
    <dgm:pt modelId="{610810A6-BAEE-4B4D-AD47-788270689081}" type="pres">
      <dgm:prSet presAssocID="{E1BE393C-9C37-4FF9-99A2-9D49C3C15B62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784EFB-9374-45FF-A06B-81517E4B67D3}" type="pres">
      <dgm:prSet presAssocID="{E1BE393C-9C37-4FF9-99A2-9D49C3C15B62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EC469A-FE2F-41B8-8948-6F13C631991B}" type="pres">
      <dgm:prSet presAssocID="{FEDFD9D6-247B-4337-8E21-22E16776266F}" presName="sp" presStyleCnt="0"/>
      <dgm:spPr/>
    </dgm:pt>
    <dgm:pt modelId="{E17B36DC-4EBA-4115-977A-209724A28A3E}" type="pres">
      <dgm:prSet presAssocID="{74F8257C-F055-4AB3-83D5-A3B03BCD96CA}" presName="composite" presStyleCnt="0"/>
      <dgm:spPr/>
    </dgm:pt>
    <dgm:pt modelId="{1FC27058-D366-465E-ADF6-FE53EAA5C3BB}" type="pres">
      <dgm:prSet presAssocID="{74F8257C-F055-4AB3-83D5-A3B03BCD96CA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2F8A08-E9DE-4C0E-9684-D415E1C9B787}" type="pres">
      <dgm:prSet presAssocID="{74F8257C-F055-4AB3-83D5-A3B03BCD96CA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C8412E-07B7-4988-96C4-6293CC4141AD}" type="presOf" srcId="{4598F62E-1FB3-4904-89F0-86AC87E2C9F4}" destId="{18E5BF95-740A-4EF7-BDD8-D7FA0B4A5CE7}" srcOrd="0" destOrd="0" presId="urn:microsoft.com/office/officeart/2005/8/layout/chevron2"/>
    <dgm:cxn modelId="{C1E65CB8-03AD-4625-86CB-01E3E5A40C2D}" type="presOf" srcId="{45DFD85B-447B-4AA8-BA34-7022414AE8B9}" destId="{DFD52236-E2CE-41CE-AAEE-D3BA5061B668}" srcOrd="0" destOrd="0" presId="urn:microsoft.com/office/officeart/2005/8/layout/chevron2"/>
    <dgm:cxn modelId="{0335B826-E96F-4E3D-9230-330D2C267D0B}" type="presOf" srcId="{E1BE393C-9C37-4FF9-99A2-9D49C3C15B62}" destId="{610810A6-BAEE-4B4D-AD47-788270689081}" srcOrd="0" destOrd="0" presId="urn:microsoft.com/office/officeart/2005/8/layout/chevron2"/>
    <dgm:cxn modelId="{39F84BD2-F859-497E-ADEF-DC46B7EC6535}" srcId="{06E24D58-E40F-480D-8E9A-A0F1CF861030}" destId="{45DFD85B-447B-4AA8-BA34-7022414AE8B9}" srcOrd="0" destOrd="0" parTransId="{86A5F07A-EB40-426D-96A6-FDB10A50BFD3}" sibTransId="{A0BF5762-16E0-4990-8C42-3520113987AB}"/>
    <dgm:cxn modelId="{72D3F99B-9724-4C73-92C8-998B71533F16}" srcId="{3D01E708-57A2-4A5F-A03D-F4728B8784FB}" destId="{0B0B2C5D-0BDE-4ADB-B37F-69563592CF01}" srcOrd="0" destOrd="0" parTransId="{724ADF91-36DD-4CB7-A756-744A84AE0699}" sibTransId="{38412BA7-477C-4DCC-B52D-F5D27EF95ECF}"/>
    <dgm:cxn modelId="{B0F446A9-59C0-4810-82F0-77D6918757A7}" srcId="{6447F41F-53C6-49E1-8D73-8786B51B0E42}" destId="{FF51F15F-2168-4C4A-888F-F1D5F58D08F6}" srcOrd="0" destOrd="0" parTransId="{4E5D2E6B-92EF-4E41-AD2D-376DAE38F7EB}" sibTransId="{BD8CB4BC-705D-4746-9858-1401FC6F984C}"/>
    <dgm:cxn modelId="{91097ECE-8877-4D59-AD96-87CA21241574}" srcId="{74F8257C-F055-4AB3-83D5-A3B03BCD96CA}" destId="{BCE29D0E-7860-4E03-9C02-74D49C1EBD21}" srcOrd="0" destOrd="0" parTransId="{AB7DC2F9-92A8-4BA2-888A-2DBC86A3AC14}" sibTransId="{E916AEB4-F068-4775-8D21-3D70283CCCB8}"/>
    <dgm:cxn modelId="{2196BB51-3DF7-4790-837C-01FB75EF0FC6}" srcId="{650BBAB6-56E0-49B2-9FAE-50516CBBF74F}" destId="{25198151-75C5-44E2-8925-B7CDE9258A18}" srcOrd="0" destOrd="0" parTransId="{E07613E2-5709-44F5-8709-24172612020B}" sibTransId="{22BE8FC0-A0DD-484C-A303-0BA97287BEFB}"/>
    <dgm:cxn modelId="{1FC9C6F0-AEE4-45A7-BC0C-250B270C9AC1}" srcId="{6447F41F-53C6-49E1-8D73-8786B51B0E42}" destId="{06E24D58-E40F-480D-8E9A-A0F1CF861030}" srcOrd="4" destOrd="0" parTransId="{DD9C9345-144C-4524-81E4-1A44F0456735}" sibTransId="{764B0D3C-C9A0-4EBF-BA3B-1477D77B7ACA}"/>
    <dgm:cxn modelId="{CC6CD1FA-4F65-4D36-95E7-31BA00EE41E1}" type="presOf" srcId="{0B0B2C5D-0BDE-4ADB-B37F-69563592CF01}" destId="{280A8FEF-737D-42E0-BB00-FD69E33AC12E}" srcOrd="0" destOrd="0" presId="urn:microsoft.com/office/officeart/2005/8/layout/chevron2"/>
    <dgm:cxn modelId="{F79B5E04-ACFD-4456-8780-4DD473971B4A}" type="presOf" srcId="{25198151-75C5-44E2-8925-B7CDE9258A18}" destId="{1155A3B2-5328-4AF5-8573-9AB77093069D}" srcOrd="0" destOrd="0" presId="urn:microsoft.com/office/officeart/2005/8/layout/chevron2"/>
    <dgm:cxn modelId="{7B86DC89-E1AF-4938-9C0A-28A639831FD3}" type="presOf" srcId="{650BBAB6-56E0-49B2-9FAE-50516CBBF74F}" destId="{D44D3CC2-A2D3-4D4F-917D-0A4D05F09D37}" srcOrd="0" destOrd="0" presId="urn:microsoft.com/office/officeart/2005/8/layout/chevron2"/>
    <dgm:cxn modelId="{52F47CCB-495B-429C-B836-A911BA39C5CD}" srcId="{6447F41F-53C6-49E1-8D73-8786B51B0E42}" destId="{3D01E708-57A2-4A5F-A03D-F4728B8784FB}" srcOrd="1" destOrd="0" parTransId="{E6D684A2-A6F0-422D-AE42-38CC28118906}" sibTransId="{AD1BAAE7-1CD3-4844-96D5-80A5717ABFEF}"/>
    <dgm:cxn modelId="{5B589426-282E-4BC2-904A-93C3DF9A936B}" type="presOf" srcId="{74F8257C-F055-4AB3-83D5-A3B03BCD96CA}" destId="{1FC27058-D366-465E-ADF6-FE53EAA5C3BB}" srcOrd="0" destOrd="0" presId="urn:microsoft.com/office/officeart/2005/8/layout/chevron2"/>
    <dgm:cxn modelId="{39153D23-2491-4C12-83C4-F9A119B9F79E}" srcId="{FF51F15F-2168-4C4A-888F-F1D5F58D08F6}" destId="{4598F62E-1FB3-4904-89F0-86AC87E2C9F4}" srcOrd="0" destOrd="0" parTransId="{EF60C24E-9D9B-45C7-BB07-AC3F2D6CC06C}" sibTransId="{C5911E85-0B7E-46C4-AD09-A2EFB8080E26}"/>
    <dgm:cxn modelId="{FA8211F0-D782-4A44-B24A-EE4C37CAD02D}" type="presOf" srcId="{3D01E708-57A2-4A5F-A03D-F4728B8784FB}" destId="{53F4294D-7C13-45AB-A843-239871D7ACF7}" srcOrd="0" destOrd="0" presId="urn:microsoft.com/office/officeart/2005/8/layout/chevron2"/>
    <dgm:cxn modelId="{10C66ADB-E36B-421E-B731-4BD3CD2820C7}" srcId="{6447F41F-53C6-49E1-8D73-8786B51B0E42}" destId="{E1BE393C-9C37-4FF9-99A2-9D49C3C15B62}" srcOrd="5" destOrd="0" parTransId="{A9C48683-FDA0-40A7-AB3A-A76DFD1DF467}" sibTransId="{FEDFD9D6-247B-4337-8E21-22E16776266F}"/>
    <dgm:cxn modelId="{A5D8FA92-8FA3-4824-98EE-53D645EC16D9}" type="presOf" srcId="{6447F41F-53C6-49E1-8D73-8786B51B0E42}" destId="{3ED5880B-E03F-4420-BCC4-CCD0C4E99E89}" srcOrd="0" destOrd="0" presId="urn:microsoft.com/office/officeart/2005/8/layout/chevron2"/>
    <dgm:cxn modelId="{BC6EC9C0-0D4C-4B32-B8B6-398BED3EF7C4}" type="presOf" srcId="{FBC67A8E-CF58-44E2-B4FC-C22456D3F4C2}" destId="{537748EF-2CB0-46BF-863C-7008E46EFB1C}" srcOrd="0" destOrd="0" presId="urn:microsoft.com/office/officeart/2005/8/layout/chevron2"/>
    <dgm:cxn modelId="{A7DBF9CE-76A2-4B8A-A188-FFEE7172B5DF}" srcId="{E1BE393C-9C37-4FF9-99A2-9D49C3C15B62}" destId="{23E263D6-0E26-498B-B1E5-1627DC3571D7}" srcOrd="0" destOrd="0" parTransId="{4D46F93E-48B1-4480-84E9-20093C0C59C9}" sibTransId="{35C56712-DCEE-4FC1-B3E3-3AE6B39A3801}"/>
    <dgm:cxn modelId="{7B5C0B4C-DBA7-4871-8139-6FA369A444E3}" type="presOf" srcId="{B8A2C919-8476-441A-B43E-3C53F4D95BE3}" destId="{5B10795E-5A7C-40F5-839A-D7EA46B392C9}" srcOrd="0" destOrd="0" presId="urn:microsoft.com/office/officeart/2005/8/layout/chevron2"/>
    <dgm:cxn modelId="{09DD63CF-95EB-46E7-8B9B-86F2A7C16525}" srcId="{6447F41F-53C6-49E1-8D73-8786B51B0E42}" destId="{B8A2C919-8476-441A-B43E-3C53F4D95BE3}" srcOrd="3" destOrd="0" parTransId="{BBAEE082-F5F6-4D2D-8ED8-81CA5BE269DF}" sibTransId="{29F28F23-49CA-444D-BD7F-27DB28648A9E}"/>
    <dgm:cxn modelId="{D7E36A4A-E07B-47FA-B425-339BDBD21C13}" type="presOf" srcId="{06E24D58-E40F-480D-8E9A-A0F1CF861030}" destId="{0C8C4687-6738-4A33-A60E-E5351BCE5A34}" srcOrd="0" destOrd="0" presId="urn:microsoft.com/office/officeart/2005/8/layout/chevron2"/>
    <dgm:cxn modelId="{57E5CEDC-1B22-401F-839D-C92AE5B7C6FC}" srcId="{6447F41F-53C6-49E1-8D73-8786B51B0E42}" destId="{650BBAB6-56E0-49B2-9FAE-50516CBBF74F}" srcOrd="2" destOrd="0" parTransId="{EEADFAC3-6CB8-45E2-B92B-7D80949F340E}" sibTransId="{F15EB404-2974-430A-AAE0-6D622409A5A1}"/>
    <dgm:cxn modelId="{71C592D6-54FE-4B74-A3C5-61180CA59C76}" type="presOf" srcId="{FF51F15F-2168-4C4A-888F-F1D5F58D08F6}" destId="{5E26455C-532E-4902-93EB-2F0B38BA27B5}" srcOrd="0" destOrd="0" presId="urn:microsoft.com/office/officeart/2005/8/layout/chevron2"/>
    <dgm:cxn modelId="{41FE4E68-3AAA-42F5-A85A-D0A4F7451CED}" type="presOf" srcId="{BCE29D0E-7860-4E03-9C02-74D49C1EBD21}" destId="{DC2F8A08-E9DE-4C0E-9684-D415E1C9B787}" srcOrd="0" destOrd="0" presId="urn:microsoft.com/office/officeart/2005/8/layout/chevron2"/>
    <dgm:cxn modelId="{3D94294F-745D-441D-85F4-156315AFEB4B}" srcId="{6447F41F-53C6-49E1-8D73-8786B51B0E42}" destId="{74F8257C-F055-4AB3-83D5-A3B03BCD96CA}" srcOrd="6" destOrd="0" parTransId="{9DA60AF1-FE2C-4DC6-B065-9DA0740D9E9D}" sibTransId="{F01A52DA-119D-4017-85C0-B3B729B6C8BE}"/>
    <dgm:cxn modelId="{7C920C8B-EDE6-4631-A4C8-63BA829FCD7E}" srcId="{B8A2C919-8476-441A-B43E-3C53F4D95BE3}" destId="{FBC67A8E-CF58-44E2-B4FC-C22456D3F4C2}" srcOrd="0" destOrd="0" parTransId="{B4129CCE-1491-45B4-9029-965464D83BF5}" sibTransId="{4B7D42BD-8E21-4312-9540-CC3D2F70BD00}"/>
    <dgm:cxn modelId="{2AC4968E-BD08-4588-800C-6B27C2FDEAD0}" type="presOf" srcId="{23E263D6-0E26-498B-B1E5-1627DC3571D7}" destId="{17784EFB-9374-45FF-A06B-81517E4B67D3}" srcOrd="0" destOrd="0" presId="urn:microsoft.com/office/officeart/2005/8/layout/chevron2"/>
    <dgm:cxn modelId="{3A7558FF-D6BF-4989-8DBF-55C6D85C443B}" type="presParOf" srcId="{3ED5880B-E03F-4420-BCC4-CCD0C4E99E89}" destId="{4F5D292D-50D7-4236-BC56-9BF9ED2A1899}" srcOrd="0" destOrd="0" presId="urn:microsoft.com/office/officeart/2005/8/layout/chevron2"/>
    <dgm:cxn modelId="{B20B2613-1E4E-4060-BFE2-E4DB4E56A8A0}" type="presParOf" srcId="{4F5D292D-50D7-4236-BC56-9BF9ED2A1899}" destId="{5E26455C-532E-4902-93EB-2F0B38BA27B5}" srcOrd="0" destOrd="0" presId="urn:microsoft.com/office/officeart/2005/8/layout/chevron2"/>
    <dgm:cxn modelId="{B3D915C3-2BBC-4D3A-9360-2567F8D0E168}" type="presParOf" srcId="{4F5D292D-50D7-4236-BC56-9BF9ED2A1899}" destId="{18E5BF95-740A-4EF7-BDD8-D7FA0B4A5CE7}" srcOrd="1" destOrd="0" presId="urn:microsoft.com/office/officeart/2005/8/layout/chevron2"/>
    <dgm:cxn modelId="{0DB1BAA1-18BB-49BB-9098-4489D242E095}" type="presParOf" srcId="{3ED5880B-E03F-4420-BCC4-CCD0C4E99E89}" destId="{C94F8A60-D10E-4C0D-8E45-A5AB98C917EA}" srcOrd="1" destOrd="0" presId="urn:microsoft.com/office/officeart/2005/8/layout/chevron2"/>
    <dgm:cxn modelId="{B62DF51C-CD45-45E4-B4E5-B8425B46EC64}" type="presParOf" srcId="{3ED5880B-E03F-4420-BCC4-CCD0C4E99E89}" destId="{199FB43E-96EF-40FA-9F48-3A463AE1DB41}" srcOrd="2" destOrd="0" presId="urn:microsoft.com/office/officeart/2005/8/layout/chevron2"/>
    <dgm:cxn modelId="{73CA5640-FE29-46AC-A2DB-990E1A268696}" type="presParOf" srcId="{199FB43E-96EF-40FA-9F48-3A463AE1DB41}" destId="{53F4294D-7C13-45AB-A843-239871D7ACF7}" srcOrd="0" destOrd="0" presId="urn:microsoft.com/office/officeart/2005/8/layout/chevron2"/>
    <dgm:cxn modelId="{5911B13A-F32A-46E5-B570-2AFC80A73A58}" type="presParOf" srcId="{199FB43E-96EF-40FA-9F48-3A463AE1DB41}" destId="{280A8FEF-737D-42E0-BB00-FD69E33AC12E}" srcOrd="1" destOrd="0" presId="urn:microsoft.com/office/officeart/2005/8/layout/chevron2"/>
    <dgm:cxn modelId="{1CE62A68-B2B0-4625-96A1-B18D46720676}" type="presParOf" srcId="{3ED5880B-E03F-4420-BCC4-CCD0C4E99E89}" destId="{720ADA27-2B51-47D7-9E02-3C57C71143B5}" srcOrd="3" destOrd="0" presId="urn:microsoft.com/office/officeart/2005/8/layout/chevron2"/>
    <dgm:cxn modelId="{A34D9C44-CBA3-46EA-87F5-B72860C42AD7}" type="presParOf" srcId="{3ED5880B-E03F-4420-BCC4-CCD0C4E99E89}" destId="{A8F5A867-7596-4B8F-853E-3C3EBFC38348}" srcOrd="4" destOrd="0" presId="urn:microsoft.com/office/officeart/2005/8/layout/chevron2"/>
    <dgm:cxn modelId="{5FD977A5-71B0-4AD3-AAD5-64F5B01D0898}" type="presParOf" srcId="{A8F5A867-7596-4B8F-853E-3C3EBFC38348}" destId="{D44D3CC2-A2D3-4D4F-917D-0A4D05F09D37}" srcOrd="0" destOrd="0" presId="urn:microsoft.com/office/officeart/2005/8/layout/chevron2"/>
    <dgm:cxn modelId="{6233E73B-0448-4566-A001-60538BA8BED0}" type="presParOf" srcId="{A8F5A867-7596-4B8F-853E-3C3EBFC38348}" destId="{1155A3B2-5328-4AF5-8573-9AB77093069D}" srcOrd="1" destOrd="0" presId="urn:microsoft.com/office/officeart/2005/8/layout/chevron2"/>
    <dgm:cxn modelId="{C8940824-678B-4487-8EE6-D8A3CAF9EAD0}" type="presParOf" srcId="{3ED5880B-E03F-4420-BCC4-CCD0C4E99E89}" destId="{10B8D726-E580-4AA9-AC80-0D11EA9540BD}" srcOrd="5" destOrd="0" presId="urn:microsoft.com/office/officeart/2005/8/layout/chevron2"/>
    <dgm:cxn modelId="{86BDF0CD-3E3E-432F-8021-80693247F4CF}" type="presParOf" srcId="{3ED5880B-E03F-4420-BCC4-CCD0C4E99E89}" destId="{D6188C40-7B29-4856-9412-C60FF3B9F477}" srcOrd="6" destOrd="0" presId="urn:microsoft.com/office/officeart/2005/8/layout/chevron2"/>
    <dgm:cxn modelId="{16CA3FDB-DA3E-4E0E-8D57-0A71835B3489}" type="presParOf" srcId="{D6188C40-7B29-4856-9412-C60FF3B9F477}" destId="{5B10795E-5A7C-40F5-839A-D7EA46B392C9}" srcOrd="0" destOrd="0" presId="urn:microsoft.com/office/officeart/2005/8/layout/chevron2"/>
    <dgm:cxn modelId="{7299F363-4FF6-4FF4-BBD1-D4FBCF3A8213}" type="presParOf" srcId="{D6188C40-7B29-4856-9412-C60FF3B9F477}" destId="{537748EF-2CB0-46BF-863C-7008E46EFB1C}" srcOrd="1" destOrd="0" presId="urn:microsoft.com/office/officeart/2005/8/layout/chevron2"/>
    <dgm:cxn modelId="{9FAC86F9-7F9D-46C1-9FBA-1DBF263F4626}" type="presParOf" srcId="{3ED5880B-E03F-4420-BCC4-CCD0C4E99E89}" destId="{29D93182-6EC7-4713-AFED-BE7926809984}" srcOrd="7" destOrd="0" presId="urn:microsoft.com/office/officeart/2005/8/layout/chevron2"/>
    <dgm:cxn modelId="{C0752A8C-04FC-4918-A3DB-E123C8DCA5E4}" type="presParOf" srcId="{3ED5880B-E03F-4420-BCC4-CCD0C4E99E89}" destId="{46BEE84A-4ADB-4729-8AA6-DBD33CC15BC5}" srcOrd="8" destOrd="0" presId="urn:microsoft.com/office/officeart/2005/8/layout/chevron2"/>
    <dgm:cxn modelId="{BB28DD3D-14B9-4299-ADE1-E45C454CC6B7}" type="presParOf" srcId="{46BEE84A-4ADB-4729-8AA6-DBD33CC15BC5}" destId="{0C8C4687-6738-4A33-A60E-E5351BCE5A34}" srcOrd="0" destOrd="0" presId="urn:microsoft.com/office/officeart/2005/8/layout/chevron2"/>
    <dgm:cxn modelId="{5A9CC7D6-E956-4542-840E-E568469C8131}" type="presParOf" srcId="{46BEE84A-4ADB-4729-8AA6-DBD33CC15BC5}" destId="{DFD52236-E2CE-41CE-AAEE-D3BA5061B668}" srcOrd="1" destOrd="0" presId="urn:microsoft.com/office/officeart/2005/8/layout/chevron2"/>
    <dgm:cxn modelId="{A7030A0A-84CD-4486-BCCF-609AC597E863}" type="presParOf" srcId="{3ED5880B-E03F-4420-BCC4-CCD0C4E99E89}" destId="{417194D2-B2CB-4B40-B0A8-F21DD17363E9}" srcOrd="9" destOrd="0" presId="urn:microsoft.com/office/officeart/2005/8/layout/chevron2"/>
    <dgm:cxn modelId="{F8164F16-2957-46A0-905B-DA12B91EE601}" type="presParOf" srcId="{3ED5880B-E03F-4420-BCC4-CCD0C4E99E89}" destId="{44C57445-7E34-43D0-95F7-4357A76062DF}" srcOrd="10" destOrd="0" presId="urn:microsoft.com/office/officeart/2005/8/layout/chevron2"/>
    <dgm:cxn modelId="{8345A62C-F703-40D6-952B-EB977DD1632A}" type="presParOf" srcId="{44C57445-7E34-43D0-95F7-4357A76062DF}" destId="{610810A6-BAEE-4B4D-AD47-788270689081}" srcOrd="0" destOrd="0" presId="urn:microsoft.com/office/officeart/2005/8/layout/chevron2"/>
    <dgm:cxn modelId="{C293D1AE-4173-4CB9-B59B-2CA4654197DF}" type="presParOf" srcId="{44C57445-7E34-43D0-95F7-4357A76062DF}" destId="{17784EFB-9374-45FF-A06B-81517E4B67D3}" srcOrd="1" destOrd="0" presId="urn:microsoft.com/office/officeart/2005/8/layout/chevron2"/>
    <dgm:cxn modelId="{6458736E-7322-4843-8C6D-4D099C2BDE38}" type="presParOf" srcId="{3ED5880B-E03F-4420-BCC4-CCD0C4E99E89}" destId="{F0EC469A-FE2F-41B8-8948-6F13C631991B}" srcOrd="11" destOrd="0" presId="urn:microsoft.com/office/officeart/2005/8/layout/chevron2"/>
    <dgm:cxn modelId="{13BA749C-9B80-465B-B5B1-97AF321E17C5}" type="presParOf" srcId="{3ED5880B-E03F-4420-BCC4-CCD0C4E99E89}" destId="{E17B36DC-4EBA-4115-977A-209724A28A3E}" srcOrd="12" destOrd="0" presId="urn:microsoft.com/office/officeart/2005/8/layout/chevron2"/>
    <dgm:cxn modelId="{8872D524-FAC0-43B1-92EC-0C7C97D50A51}" type="presParOf" srcId="{E17B36DC-4EBA-4115-977A-209724A28A3E}" destId="{1FC27058-D366-465E-ADF6-FE53EAA5C3BB}" srcOrd="0" destOrd="0" presId="urn:microsoft.com/office/officeart/2005/8/layout/chevron2"/>
    <dgm:cxn modelId="{8F19F5A9-A916-4115-B841-005A121C5095}" type="presParOf" srcId="{E17B36DC-4EBA-4115-977A-209724A28A3E}" destId="{DC2F8A08-E9DE-4C0E-9684-D415E1C9B78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F0072D-831C-4D6D-B2F3-1FA0A0979651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2842F5A-4E4C-4358-B5EC-317467CA584A}">
      <dgm:prSet phldrT="[Текст]"/>
      <dgm:spPr/>
      <dgm:t>
        <a:bodyPr/>
        <a:lstStyle/>
        <a:p>
          <a:r>
            <a:rPr lang="ru-RU" dirty="0" smtClean="0"/>
            <a:t>Территория – 0,5 млн. км</a:t>
          </a:r>
          <a:r>
            <a:rPr lang="ru-RU" dirty="0" smtClean="0">
              <a:latin typeface="Calibri"/>
              <a:cs typeface="Calibri"/>
            </a:rPr>
            <a:t>²</a:t>
          </a:r>
          <a:endParaRPr lang="ru-RU" dirty="0"/>
        </a:p>
      </dgm:t>
    </dgm:pt>
    <dgm:pt modelId="{1524D4BA-67AA-42CF-9CC0-1E57DF75C8F5}" type="parTrans" cxnId="{466DABF7-91A8-4BFE-8A4E-775810FC2587}">
      <dgm:prSet/>
      <dgm:spPr/>
      <dgm:t>
        <a:bodyPr/>
        <a:lstStyle/>
        <a:p>
          <a:endParaRPr lang="ru-RU"/>
        </a:p>
      </dgm:t>
    </dgm:pt>
    <dgm:pt modelId="{A5F68F49-B853-43C9-8238-F6D89830AE36}" type="sibTrans" cxnId="{466DABF7-91A8-4BFE-8A4E-775810FC2587}">
      <dgm:prSet/>
      <dgm:spPr/>
      <dgm:t>
        <a:bodyPr/>
        <a:lstStyle/>
        <a:p>
          <a:endParaRPr lang="ru-RU"/>
        </a:p>
      </dgm:t>
    </dgm:pt>
    <dgm:pt modelId="{78107C19-29A9-43D0-BEC4-CA4C11ED330C}">
      <dgm:prSet phldrT="[Текст]"/>
      <dgm:spPr/>
      <dgm:t>
        <a:bodyPr/>
        <a:lstStyle/>
        <a:p>
          <a:r>
            <a:rPr lang="ru-RU" smtClean="0"/>
            <a:t>13 субъектов федерации</a:t>
          </a:r>
          <a:endParaRPr lang="ru-RU" dirty="0"/>
        </a:p>
      </dgm:t>
    </dgm:pt>
    <dgm:pt modelId="{EEE2D1FB-DBF2-4DC5-885A-1A06947F4F8C}" type="parTrans" cxnId="{80D0C8C3-716F-4819-B02F-75BC854B391A}">
      <dgm:prSet/>
      <dgm:spPr/>
      <dgm:t>
        <a:bodyPr/>
        <a:lstStyle/>
        <a:p>
          <a:endParaRPr lang="ru-RU"/>
        </a:p>
      </dgm:t>
    </dgm:pt>
    <dgm:pt modelId="{C5E8F641-E9C6-41FB-A650-4C027DF21137}" type="sibTrans" cxnId="{80D0C8C3-716F-4819-B02F-75BC854B391A}">
      <dgm:prSet/>
      <dgm:spPr/>
      <dgm:t>
        <a:bodyPr/>
        <a:lstStyle/>
        <a:p>
          <a:endParaRPr lang="ru-RU"/>
        </a:p>
      </dgm:t>
    </dgm:pt>
    <dgm:pt modelId="{9573D89C-D52E-47D6-83E5-E679537F7E8E}">
      <dgm:prSet phldrT="[Текст]"/>
      <dgm:spPr/>
      <dgm:t>
        <a:bodyPr/>
        <a:lstStyle/>
        <a:p>
          <a:r>
            <a:rPr lang="ru-RU" dirty="0" smtClean="0"/>
            <a:t>Население – 30,5 млн. чел.</a:t>
          </a:r>
          <a:endParaRPr lang="ru-RU" dirty="0"/>
        </a:p>
      </dgm:t>
    </dgm:pt>
    <dgm:pt modelId="{45074EB6-1F11-4FD0-A1F5-DB9A2B8FBAE4}" type="parTrans" cxnId="{F4D5FA97-B43C-4EC7-8E77-8DE7954CC64B}">
      <dgm:prSet/>
      <dgm:spPr/>
      <dgm:t>
        <a:bodyPr/>
        <a:lstStyle/>
        <a:p>
          <a:endParaRPr lang="ru-RU"/>
        </a:p>
      </dgm:t>
    </dgm:pt>
    <dgm:pt modelId="{34EA17F2-FF06-49EA-B55F-C2A064D1F4AD}" type="sibTrans" cxnId="{F4D5FA97-B43C-4EC7-8E77-8DE7954CC64B}">
      <dgm:prSet/>
      <dgm:spPr/>
      <dgm:t>
        <a:bodyPr/>
        <a:lstStyle/>
        <a:p>
          <a:endParaRPr lang="ru-RU"/>
        </a:p>
      </dgm:t>
    </dgm:pt>
    <dgm:pt modelId="{C6DF3BFB-B464-49C6-BB6A-14AAEF538FA1}" type="pres">
      <dgm:prSet presAssocID="{BBF0072D-831C-4D6D-B2F3-1FA0A09796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B89DD4-418B-45F8-BE11-8B05B9459434}" type="pres">
      <dgm:prSet presAssocID="{82842F5A-4E4C-4358-B5EC-317467CA584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88807-D723-4E76-85C1-860AE8562139}" type="pres">
      <dgm:prSet presAssocID="{A5F68F49-B853-43C9-8238-F6D89830AE36}" presName="spacer" presStyleCnt="0"/>
      <dgm:spPr/>
    </dgm:pt>
    <dgm:pt modelId="{64580367-573E-43A8-BE37-B193D58DEAD9}" type="pres">
      <dgm:prSet presAssocID="{78107C19-29A9-43D0-BEC4-CA4C11ED330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2DD16-AEEF-4BFC-8044-4A6DE4493495}" type="pres">
      <dgm:prSet presAssocID="{C5E8F641-E9C6-41FB-A650-4C027DF21137}" presName="spacer" presStyleCnt="0"/>
      <dgm:spPr/>
    </dgm:pt>
    <dgm:pt modelId="{87C12E3C-7D74-4D74-A3A3-252764A93F84}" type="pres">
      <dgm:prSet presAssocID="{9573D89C-D52E-47D6-83E5-E679537F7E8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DF1D06-CDA7-41B6-97AA-F7F8D2F50C45}" type="presOf" srcId="{78107C19-29A9-43D0-BEC4-CA4C11ED330C}" destId="{64580367-573E-43A8-BE37-B193D58DEAD9}" srcOrd="0" destOrd="0" presId="urn:microsoft.com/office/officeart/2005/8/layout/vList2"/>
    <dgm:cxn modelId="{80D0C8C3-716F-4819-B02F-75BC854B391A}" srcId="{BBF0072D-831C-4D6D-B2F3-1FA0A0979651}" destId="{78107C19-29A9-43D0-BEC4-CA4C11ED330C}" srcOrd="1" destOrd="0" parTransId="{EEE2D1FB-DBF2-4DC5-885A-1A06947F4F8C}" sibTransId="{C5E8F641-E9C6-41FB-A650-4C027DF21137}"/>
    <dgm:cxn modelId="{B4F1A0E1-6404-436A-A171-16D52D08708C}" type="presOf" srcId="{BBF0072D-831C-4D6D-B2F3-1FA0A0979651}" destId="{C6DF3BFB-B464-49C6-BB6A-14AAEF538FA1}" srcOrd="0" destOrd="0" presId="urn:microsoft.com/office/officeart/2005/8/layout/vList2"/>
    <dgm:cxn modelId="{DF1AAF53-8868-47A0-9830-95D19E83FF11}" type="presOf" srcId="{82842F5A-4E4C-4358-B5EC-317467CA584A}" destId="{B1B89DD4-418B-45F8-BE11-8B05B9459434}" srcOrd="0" destOrd="0" presId="urn:microsoft.com/office/officeart/2005/8/layout/vList2"/>
    <dgm:cxn modelId="{466DABF7-91A8-4BFE-8A4E-775810FC2587}" srcId="{BBF0072D-831C-4D6D-B2F3-1FA0A0979651}" destId="{82842F5A-4E4C-4358-B5EC-317467CA584A}" srcOrd="0" destOrd="0" parTransId="{1524D4BA-67AA-42CF-9CC0-1E57DF75C8F5}" sibTransId="{A5F68F49-B853-43C9-8238-F6D89830AE36}"/>
    <dgm:cxn modelId="{3BE5E953-230C-4DE8-BE70-799DB40903CD}" type="presOf" srcId="{9573D89C-D52E-47D6-83E5-E679537F7E8E}" destId="{87C12E3C-7D74-4D74-A3A3-252764A93F84}" srcOrd="0" destOrd="0" presId="urn:microsoft.com/office/officeart/2005/8/layout/vList2"/>
    <dgm:cxn modelId="{F4D5FA97-B43C-4EC7-8E77-8DE7954CC64B}" srcId="{BBF0072D-831C-4D6D-B2F3-1FA0A0979651}" destId="{9573D89C-D52E-47D6-83E5-E679537F7E8E}" srcOrd="2" destOrd="0" parTransId="{45074EB6-1F11-4FD0-A1F5-DB9A2B8FBAE4}" sibTransId="{34EA17F2-FF06-49EA-B55F-C2A064D1F4AD}"/>
    <dgm:cxn modelId="{86FBCEF1-21F1-4D99-8E5D-8D84DFF383A5}" type="presParOf" srcId="{C6DF3BFB-B464-49C6-BB6A-14AAEF538FA1}" destId="{B1B89DD4-418B-45F8-BE11-8B05B9459434}" srcOrd="0" destOrd="0" presId="urn:microsoft.com/office/officeart/2005/8/layout/vList2"/>
    <dgm:cxn modelId="{0961D8ED-860A-4377-914C-9B726FF4D62F}" type="presParOf" srcId="{C6DF3BFB-B464-49C6-BB6A-14AAEF538FA1}" destId="{5FD88807-D723-4E76-85C1-860AE8562139}" srcOrd="1" destOrd="0" presId="urn:microsoft.com/office/officeart/2005/8/layout/vList2"/>
    <dgm:cxn modelId="{9F659B3E-AFF4-4806-9DD4-D3F9C0AE42FE}" type="presParOf" srcId="{C6DF3BFB-B464-49C6-BB6A-14AAEF538FA1}" destId="{64580367-573E-43A8-BE37-B193D58DEAD9}" srcOrd="2" destOrd="0" presId="urn:microsoft.com/office/officeart/2005/8/layout/vList2"/>
    <dgm:cxn modelId="{934CDB46-017C-4899-98FD-B8BFD6E529E6}" type="presParOf" srcId="{C6DF3BFB-B464-49C6-BB6A-14AAEF538FA1}" destId="{D7F2DD16-AEEF-4BFC-8044-4A6DE4493495}" srcOrd="3" destOrd="0" presId="urn:microsoft.com/office/officeart/2005/8/layout/vList2"/>
    <dgm:cxn modelId="{813923A2-84F2-409B-8FDC-A266F335C3B1}" type="presParOf" srcId="{C6DF3BFB-B464-49C6-BB6A-14AAEF538FA1}" destId="{87C12E3C-7D74-4D74-A3A3-252764A93F8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B15000-D9FB-43EC-A6B2-A69C2385C1E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8638279-6A5D-44E0-8881-CEC667678AFA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 центре Русской равнины</a:t>
          </a:r>
          <a:endParaRPr lang="ru-RU" dirty="0">
            <a:solidFill>
              <a:schemeClr val="tx1"/>
            </a:solidFill>
          </a:endParaRPr>
        </a:p>
      </dgm:t>
    </dgm:pt>
    <dgm:pt modelId="{EC44BA10-D2E5-4075-882C-83528143371B}" type="parTrans" cxnId="{789A6C41-D477-4334-BAB2-F6C60D317993}">
      <dgm:prSet/>
      <dgm:spPr/>
      <dgm:t>
        <a:bodyPr/>
        <a:lstStyle/>
        <a:p>
          <a:endParaRPr lang="ru-RU"/>
        </a:p>
      </dgm:t>
    </dgm:pt>
    <dgm:pt modelId="{8BEBA855-1608-492E-B3A2-B98336CDA746}" type="sibTrans" cxnId="{789A6C41-D477-4334-BAB2-F6C60D317993}">
      <dgm:prSet/>
      <dgm:spPr/>
      <dgm:t>
        <a:bodyPr/>
        <a:lstStyle/>
        <a:p>
          <a:endParaRPr lang="ru-RU"/>
        </a:p>
      </dgm:t>
    </dgm:pt>
    <dgm:pt modelId="{CB50FCE5-4EBC-4A18-A784-3E6D131EA22D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Пересечение транспортных путей</a:t>
          </a:r>
          <a:endParaRPr lang="ru-RU" dirty="0">
            <a:solidFill>
              <a:schemeClr val="tx1"/>
            </a:solidFill>
          </a:endParaRPr>
        </a:p>
      </dgm:t>
    </dgm:pt>
    <dgm:pt modelId="{3167E1C6-2FF9-4C0B-B171-C2473BA17C1D}" type="parTrans" cxnId="{066F8F02-B079-4D70-BD6E-0ED93F8253E6}">
      <dgm:prSet/>
      <dgm:spPr/>
      <dgm:t>
        <a:bodyPr/>
        <a:lstStyle/>
        <a:p>
          <a:endParaRPr lang="ru-RU"/>
        </a:p>
      </dgm:t>
    </dgm:pt>
    <dgm:pt modelId="{AFF15600-C430-4A70-B45F-A10160794B5C}" type="sibTrans" cxnId="{066F8F02-B079-4D70-BD6E-0ED93F8253E6}">
      <dgm:prSet/>
      <dgm:spPr/>
      <dgm:t>
        <a:bodyPr/>
        <a:lstStyle/>
        <a:p>
          <a:endParaRPr lang="ru-RU"/>
        </a:p>
      </dgm:t>
    </dgm:pt>
    <dgm:pt modelId="{8025BE12-30FF-459F-8199-27A9409ADEEF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Древнее ядро Русского государства</a:t>
          </a:r>
          <a:endParaRPr lang="ru-RU" dirty="0">
            <a:solidFill>
              <a:schemeClr val="tx1"/>
            </a:solidFill>
          </a:endParaRPr>
        </a:p>
      </dgm:t>
    </dgm:pt>
    <dgm:pt modelId="{EF936900-6AC8-4566-938C-8A08AFC747DB}" type="parTrans" cxnId="{76045B61-EDD7-4AE3-ACA8-7E980DE25B8A}">
      <dgm:prSet/>
      <dgm:spPr/>
      <dgm:t>
        <a:bodyPr/>
        <a:lstStyle/>
        <a:p>
          <a:endParaRPr lang="ru-RU"/>
        </a:p>
      </dgm:t>
    </dgm:pt>
    <dgm:pt modelId="{1401210E-6223-43A3-9C8E-496ED3DE01BC}" type="sibTrans" cxnId="{76045B61-EDD7-4AE3-ACA8-7E980DE25B8A}">
      <dgm:prSet/>
      <dgm:spPr/>
      <dgm:t>
        <a:bodyPr/>
        <a:lstStyle/>
        <a:p>
          <a:endParaRPr lang="ru-RU"/>
        </a:p>
      </dgm:t>
    </dgm:pt>
    <dgm:pt modelId="{10AEAF17-E0B3-4225-8DC4-B0C71FE7CFFC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Граничит с 5 экономическими районами РФ</a:t>
          </a:r>
          <a:endParaRPr lang="ru-RU" dirty="0">
            <a:solidFill>
              <a:schemeClr val="tx1"/>
            </a:solidFill>
          </a:endParaRPr>
        </a:p>
      </dgm:t>
    </dgm:pt>
    <dgm:pt modelId="{E842550E-D510-45D5-9BD0-DC13637D7578}" type="parTrans" cxnId="{7057EF60-9037-4C71-A9DD-B1778CEE7775}">
      <dgm:prSet/>
      <dgm:spPr/>
      <dgm:t>
        <a:bodyPr/>
        <a:lstStyle/>
        <a:p>
          <a:endParaRPr lang="ru-RU"/>
        </a:p>
      </dgm:t>
    </dgm:pt>
    <dgm:pt modelId="{1DCA31F9-5B89-487F-BB64-AAF2110D01FE}" type="sibTrans" cxnId="{7057EF60-9037-4C71-A9DD-B1778CEE7775}">
      <dgm:prSet/>
      <dgm:spPr/>
      <dgm:t>
        <a:bodyPr/>
        <a:lstStyle/>
        <a:p>
          <a:endParaRPr lang="ru-RU"/>
        </a:p>
      </dgm:t>
    </dgm:pt>
    <dgm:pt modelId="{10E28DBB-21CC-4C1F-BF20-F5FDC5A6D0BF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Основные рынки сбыта и финансовые потоки</a:t>
          </a:r>
          <a:endParaRPr lang="ru-RU" dirty="0">
            <a:solidFill>
              <a:schemeClr val="tx1"/>
            </a:solidFill>
          </a:endParaRPr>
        </a:p>
      </dgm:t>
    </dgm:pt>
    <dgm:pt modelId="{FA589178-6DDE-4507-A5BB-D8269EA4B108}" type="parTrans" cxnId="{34A3D421-4BB9-4E2A-BBB2-7BE967ACAAEF}">
      <dgm:prSet/>
      <dgm:spPr/>
      <dgm:t>
        <a:bodyPr/>
        <a:lstStyle/>
        <a:p>
          <a:endParaRPr lang="ru-RU"/>
        </a:p>
      </dgm:t>
    </dgm:pt>
    <dgm:pt modelId="{881CFEC7-F530-4D70-A9A7-2E069D5166BC}" type="sibTrans" cxnId="{34A3D421-4BB9-4E2A-BBB2-7BE967ACAAEF}">
      <dgm:prSet/>
      <dgm:spPr/>
      <dgm:t>
        <a:bodyPr/>
        <a:lstStyle/>
        <a:p>
          <a:endParaRPr lang="ru-RU"/>
        </a:p>
      </dgm:t>
    </dgm:pt>
    <dgm:pt modelId="{C998EB00-094D-4080-AB68-1034007346D9}">
      <dgm:prSet phldrT="[Текст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Граничит с Белоруссией и Украиной</a:t>
          </a:r>
          <a:endParaRPr lang="ru-RU" dirty="0">
            <a:solidFill>
              <a:schemeClr val="tx1"/>
            </a:solidFill>
          </a:endParaRPr>
        </a:p>
      </dgm:t>
    </dgm:pt>
    <dgm:pt modelId="{2449D962-1218-48BA-AD9A-A6412DEAEA01}" type="parTrans" cxnId="{B33E6480-B5D6-4F9C-8026-8E6ACD129EAD}">
      <dgm:prSet/>
      <dgm:spPr/>
      <dgm:t>
        <a:bodyPr/>
        <a:lstStyle/>
        <a:p>
          <a:endParaRPr lang="ru-RU"/>
        </a:p>
      </dgm:t>
    </dgm:pt>
    <dgm:pt modelId="{4A980FA2-0F9B-41A3-863F-DDB7007713B3}" type="sibTrans" cxnId="{B33E6480-B5D6-4F9C-8026-8E6ACD129EAD}">
      <dgm:prSet/>
      <dgm:spPr/>
      <dgm:t>
        <a:bodyPr/>
        <a:lstStyle/>
        <a:p>
          <a:endParaRPr lang="ru-RU"/>
        </a:p>
      </dgm:t>
    </dgm:pt>
    <dgm:pt modelId="{DFF4D06A-D4B0-44DF-8EA8-A5E8221770FC}" type="pres">
      <dgm:prSet presAssocID="{E4B15000-D9FB-43EC-A6B2-A69C2385C1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3F351C-6B2E-4B7E-BE07-956DC8ACB9B6}" type="pres">
      <dgm:prSet presAssocID="{48638279-6A5D-44E0-8881-CEC667678AFA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1A8F6-6152-47CD-AE9E-0ED0F1E50605}" type="pres">
      <dgm:prSet presAssocID="{8BEBA855-1608-492E-B3A2-B98336CDA746}" presName="spacer" presStyleCnt="0"/>
      <dgm:spPr/>
      <dgm:t>
        <a:bodyPr/>
        <a:lstStyle/>
        <a:p>
          <a:endParaRPr lang="ru-RU"/>
        </a:p>
      </dgm:t>
    </dgm:pt>
    <dgm:pt modelId="{3DFCDEB4-3FC9-4ADE-A2D7-9D29F08F79DF}" type="pres">
      <dgm:prSet presAssocID="{CB50FCE5-4EBC-4A18-A784-3E6D131EA22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7EEE62-59F8-48BF-A677-BA6D6678BB15}" type="pres">
      <dgm:prSet presAssocID="{AFF15600-C430-4A70-B45F-A10160794B5C}" presName="spacer" presStyleCnt="0"/>
      <dgm:spPr/>
      <dgm:t>
        <a:bodyPr/>
        <a:lstStyle/>
        <a:p>
          <a:endParaRPr lang="ru-RU"/>
        </a:p>
      </dgm:t>
    </dgm:pt>
    <dgm:pt modelId="{C7E23840-9423-42C4-A264-8A7F601B6103}" type="pres">
      <dgm:prSet presAssocID="{8025BE12-30FF-459F-8199-27A9409ADEEF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FA4EF-7E49-4651-969C-AE2E6D35127E}" type="pres">
      <dgm:prSet presAssocID="{1401210E-6223-43A3-9C8E-496ED3DE01BC}" presName="spacer" presStyleCnt="0"/>
      <dgm:spPr/>
      <dgm:t>
        <a:bodyPr/>
        <a:lstStyle/>
        <a:p>
          <a:endParaRPr lang="ru-RU"/>
        </a:p>
      </dgm:t>
    </dgm:pt>
    <dgm:pt modelId="{813B0E60-27D6-44F0-B26F-9BC25863D890}" type="pres">
      <dgm:prSet presAssocID="{10E28DBB-21CC-4C1F-BF20-F5FDC5A6D0BF}" presName="parentText" presStyleLbl="node1" presStyleIdx="3" presStyleCnt="6" custLinFactNeighborX="-749" custLinFactNeighborY="23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E6E0F0-7C17-44AD-B44F-CD36AF11F53C}" type="pres">
      <dgm:prSet presAssocID="{881CFEC7-F530-4D70-A9A7-2E069D5166BC}" presName="spacer" presStyleCnt="0"/>
      <dgm:spPr/>
      <dgm:t>
        <a:bodyPr/>
        <a:lstStyle/>
        <a:p>
          <a:endParaRPr lang="ru-RU"/>
        </a:p>
      </dgm:t>
    </dgm:pt>
    <dgm:pt modelId="{D523F80D-DB54-408C-AF9D-5BA8697E1A0E}" type="pres">
      <dgm:prSet presAssocID="{10AEAF17-E0B3-4225-8DC4-B0C71FE7CFFC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068567-1D76-4D4B-9A1A-1FAC2AC501A3}" type="pres">
      <dgm:prSet presAssocID="{1DCA31F9-5B89-487F-BB64-AAF2110D01FE}" presName="spacer" presStyleCnt="0"/>
      <dgm:spPr/>
      <dgm:t>
        <a:bodyPr/>
        <a:lstStyle/>
        <a:p>
          <a:endParaRPr lang="ru-RU"/>
        </a:p>
      </dgm:t>
    </dgm:pt>
    <dgm:pt modelId="{9C46B3FF-61B7-43FC-BAC0-3648ECFCB55F}" type="pres">
      <dgm:prSet presAssocID="{C998EB00-094D-4080-AB68-1034007346D9}" presName="parentText" presStyleLbl="node1" presStyleIdx="5" presStyleCnt="6" custLinFactNeighborX="126" custLinFactNeighborY="-82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3E6480-B5D6-4F9C-8026-8E6ACD129EAD}" srcId="{E4B15000-D9FB-43EC-A6B2-A69C2385C1E8}" destId="{C998EB00-094D-4080-AB68-1034007346D9}" srcOrd="5" destOrd="0" parTransId="{2449D962-1218-48BA-AD9A-A6412DEAEA01}" sibTransId="{4A980FA2-0F9B-41A3-863F-DDB7007713B3}"/>
    <dgm:cxn modelId="{789A6C41-D477-4334-BAB2-F6C60D317993}" srcId="{E4B15000-D9FB-43EC-A6B2-A69C2385C1E8}" destId="{48638279-6A5D-44E0-8881-CEC667678AFA}" srcOrd="0" destOrd="0" parTransId="{EC44BA10-D2E5-4075-882C-83528143371B}" sibTransId="{8BEBA855-1608-492E-B3A2-B98336CDA746}"/>
    <dgm:cxn modelId="{84B1EE43-E9BF-42E3-952B-2753F4E1422F}" type="presOf" srcId="{8025BE12-30FF-459F-8199-27A9409ADEEF}" destId="{C7E23840-9423-42C4-A264-8A7F601B6103}" srcOrd="0" destOrd="0" presId="urn:microsoft.com/office/officeart/2005/8/layout/vList2"/>
    <dgm:cxn modelId="{76045B61-EDD7-4AE3-ACA8-7E980DE25B8A}" srcId="{E4B15000-D9FB-43EC-A6B2-A69C2385C1E8}" destId="{8025BE12-30FF-459F-8199-27A9409ADEEF}" srcOrd="2" destOrd="0" parTransId="{EF936900-6AC8-4566-938C-8A08AFC747DB}" sibTransId="{1401210E-6223-43A3-9C8E-496ED3DE01BC}"/>
    <dgm:cxn modelId="{066F8F02-B079-4D70-BD6E-0ED93F8253E6}" srcId="{E4B15000-D9FB-43EC-A6B2-A69C2385C1E8}" destId="{CB50FCE5-4EBC-4A18-A784-3E6D131EA22D}" srcOrd="1" destOrd="0" parTransId="{3167E1C6-2FF9-4C0B-B171-C2473BA17C1D}" sibTransId="{AFF15600-C430-4A70-B45F-A10160794B5C}"/>
    <dgm:cxn modelId="{619E9322-2913-4309-B4D0-8EF1494E15FF}" type="presOf" srcId="{48638279-6A5D-44E0-8881-CEC667678AFA}" destId="{703F351C-6B2E-4B7E-BE07-956DC8ACB9B6}" srcOrd="0" destOrd="0" presId="urn:microsoft.com/office/officeart/2005/8/layout/vList2"/>
    <dgm:cxn modelId="{16F1E5D9-42A5-4C7D-AD6B-677BC4658610}" type="presOf" srcId="{10AEAF17-E0B3-4225-8DC4-B0C71FE7CFFC}" destId="{D523F80D-DB54-408C-AF9D-5BA8697E1A0E}" srcOrd="0" destOrd="0" presId="urn:microsoft.com/office/officeart/2005/8/layout/vList2"/>
    <dgm:cxn modelId="{E69874CD-2262-41BA-8BF8-20C702BF0F6C}" type="presOf" srcId="{10E28DBB-21CC-4C1F-BF20-F5FDC5A6D0BF}" destId="{813B0E60-27D6-44F0-B26F-9BC25863D890}" srcOrd="0" destOrd="0" presId="urn:microsoft.com/office/officeart/2005/8/layout/vList2"/>
    <dgm:cxn modelId="{F3F2553D-D237-4E8B-AB3A-AEB329405C3A}" type="presOf" srcId="{C998EB00-094D-4080-AB68-1034007346D9}" destId="{9C46B3FF-61B7-43FC-BAC0-3648ECFCB55F}" srcOrd="0" destOrd="0" presId="urn:microsoft.com/office/officeart/2005/8/layout/vList2"/>
    <dgm:cxn modelId="{CE216DB5-2784-4880-AA5A-0EB8CE147FF0}" type="presOf" srcId="{E4B15000-D9FB-43EC-A6B2-A69C2385C1E8}" destId="{DFF4D06A-D4B0-44DF-8EA8-A5E8221770FC}" srcOrd="0" destOrd="0" presId="urn:microsoft.com/office/officeart/2005/8/layout/vList2"/>
    <dgm:cxn modelId="{7057EF60-9037-4C71-A9DD-B1778CEE7775}" srcId="{E4B15000-D9FB-43EC-A6B2-A69C2385C1E8}" destId="{10AEAF17-E0B3-4225-8DC4-B0C71FE7CFFC}" srcOrd="4" destOrd="0" parTransId="{E842550E-D510-45D5-9BD0-DC13637D7578}" sibTransId="{1DCA31F9-5B89-487F-BB64-AAF2110D01FE}"/>
    <dgm:cxn modelId="{34A3D421-4BB9-4E2A-BBB2-7BE967ACAAEF}" srcId="{E4B15000-D9FB-43EC-A6B2-A69C2385C1E8}" destId="{10E28DBB-21CC-4C1F-BF20-F5FDC5A6D0BF}" srcOrd="3" destOrd="0" parTransId="{FA589178-6DDE-4507-A5BB-D8269EA4B108}" sibTransId="{881CFEC7-F530-4D70-A9A7-2E069D5166BC}"/>
    <dgm:cxn modelId="{A3157600-43F8-4D8B-B950-70F1FA6F5DB1}" type="presOf" srcId="{CB50FCE5-4EBC-4A18-A784-3E6D131EA22D}" destId="{3DFCDEB4-3FC9-4ADE-A2D7-9D29F08F79DF}" srcOrd="0" destOrd="0" presId="urn:microsoft.com/office/officeart/2005/8/layout/vList2"/>
    <dgm:cxn modelId="{B0B66844-5EA8-4FBE-BB5F-D3C15C83E0C8}" type="presParOf" srcId="{DFF4D06A-D4B0-44DF-8EA8-A5E8221770FC}" destId="{703F351C-6B2E-4B7E-BE07-956DC8ACB9B6}" srcOrd="0" destOrd="0" presId="urn:microsoft.com/office/officeart/2005/8/layout/vList2"/>
    <dgm:cxn modelId="{D69AD8FC-D213-407A-A361-382F137EA1EC}" type="presParOf" srcId="{DFF4D06A-D4B0-44DF-8EA8-A5E8221770FC}" destId="{6A21A8F6-6152-47CD-AE9E-0ED0F1E50605}" srcOrd="1" destOrd="0" presId="urn:microsoft.com/office/officeart/2005/8/layout/vList2"/>
    <dgm:cxn modelId="{95EB36CA-C344-40E8-AAE6-7710CE6383BB}" type="presParOf" srcId="{DFF4D06A-D4B0-44DF-8EA8-A5E8221770FC}" destId="{3DFCDEB4-3FC9-4ADE-A2D7-9D29F08F79DF}" srcOrd="2" destOrd="0" presId="urn:microsoft.com/office/officeart/2005/8/layout/vList2"/>
    <dgm:cxn modelId="{3DC44950-C07D-41B9-A3AB-48E07086FA05}" type="presParOf" srcId="{DFF4D06A-D4B0-44DF-8EA8-A5E8221770FC}" destId="{297EEE62-59F8-48BF-A677-BA6D6678BB15}" srcOrd="3" destOrd="0" presId="urn:microsoft.com/office/officeart/2005/8/layout/vList2"/>
    <dgm:cxn modelId="{F57D96C2-B5A4-4AEF-B8E6-3A77F6B6FDCB}" type="presParOf" srcId="{DFF4D06A-D4B0-44DF-8EA8-A5E8221770FC}" destId="{C7E23840-9423-42C4-A264-8A7F601B6103}" srcOrd="4" destOrd="0" presId="urn:microsoft.com/office/officeart/2005/8/layout/vList2"/>
    <dgm:cxn modelId="{0B437AE9-7D97-4C8C-BF01-FECB4ECC4097}" type="presParOf" srcId="{DFF4D06A-D4B0-44DF-8EA8-A5E8221770FC}" destId="{B71FA4EF-7E49-4651-969C-AE2E6D35127E}" srcOrd="5" destOrd="0" presId="urn:microsoft.com/office/officeart/2005/8/layout/vList2"/>
    <dgm:cxn modelId="{49059495-4674-4AF3-B15F-295D8E9C7491}" type="presParOf" srcId="{DFF4D06A-D4B0-44DF-8EA8-A5E8221770FC}" destId="{813B0E60-27D6-44F0-B26F-9BC25863D890}" srcOrd="6" destOrd="0" presId="urn:microsoft.com/office/officeart/2005/8/layout/vList2"/>
    <dgm:cxn modelId="{9BD92A3A-E9BA-423F-845E-C2A5216A686C}" type="presParOf" srcId="{DFF4D06A-D4B0-44DF-8EA8-A5E8221770FC}" destId="{16E6E0F0-7C17-44AD-B44F-CD36AF11F53C}" srcOrd="7" destOrd="0" presId="urn:microsoft.com/office/officeart/2005/8/layout/vList2"/>
    <dgm:cxn modelId="{B53D2AA3-0B49-4E08-9E37-C19FD9AC9299}" type="presParOf" srcId="{DFF4D06A-D4B0-44DF-8EA8-A5E8221770FC}" destId="{D523F80D-DB54-408C-AF9D-5BA8697E1A0E}" srcOrd="8" destOrd="0" presId="urn:microsoft.com/office/officeart/2005/8/layout/vList2"/>
    <dgm:cxn modelId="{5C6E7FA3-D299-4D0F-A173-FCE049106FA8}" type="presParOf" srcId="{DFF4D06A-D4B0-44DF-8EA8-A5E8221770FC}" destId="{0F068567-1D76-4D4B-9A1A-1FAC2AC501A3}" srcOrd="9" destOrd="0" presId="urn:microsoft.com/office/officeart/2005/8/layout/vList2"/>
    <dgm:cxn modelId="{5F1CDC6E-533A-4166-801B-30062D42BDA6}" type="presParOf" srcId="{DFF4D06A-D4B0-44DF-8EA8-A5E8221770FC}" destId="{9C46B3FF-61B7-43FC-BAC0-3648ECFCB55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CD6CEE-78F6-4A9B-AD7F-EA3388170993}" type="doc">
      <dgm:prSet loTypeId="urn:microsoft.com/office/officeart/2005/8/layout/default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8CF735F6-3B93-4FB8-97AA-0647C141E5E0}">
      <dgm:prSet phldrT="[Текст]" custT="1"/>
      <dgm:spPr/>
      <dgm:t>
        <a:bodyPr/>
        <a:lstStyle/>
        <a:p>
          <a:r>
            <a:rPr lang="ru-RU" sz="2000" dirty="0" smtClean="0"/>
            <a:t>А</a:t>
          </a:r>
          <a:r>
            <a:rPr lang="ru-RU" sz="2000" i="0" dirty="0" smtClean="0"/>
            <a:t>. Брянская, Рязанская, Ярославская</a:t>
          </a:r>
        </a:p>
      </dgm:t>
    </dgm:pt>
    <dgm:pt modelId="{68597ADA-514D-4E46-B8E7-F8D4DE68A221}" type="parTrans" cxnId="{FEECDA44-972C-43EE-8318-489C8E4B26F2}">
      <dgm:prSet/>
      <dgm:spPr/>
      <dgm:t>
        <a:bodyPr/>
        <a:lstStyle/>
        <a:p>
          <a:endParaRPr lang="ru-RU" sz="2000"/>
        </a:p>
      </dgm:t>
    </dgm:pt>
    <dgm:pt modelId="{94BA3F67-EA6E-413E-8163-63CC09D80FA1}" type="sibTrans" cxnId="{FEECDA44-972C-43EE-8318-489C8E4B26F2}">
      <dgm:prSet/>
      <dgm:spPr/>
      <dgm:t>
        <a:bodyPr/>
        <a:lstStyle/>
        <a:p>
          <a:endParaRPr lang="ru-RU" sz="2000"/>
        </a:p>
      </dgm:t>
    </dgm:pt>
    <dgm:pt modelId="{182D18CF-4641-4EC7-AD51-A25AE2F8DD0F}">
      <dgm:prSet phldrT="[Текст]" custT="1"/>
      <dgm:spPr/>
      <dgm:t>
        <a:bodyPr/>
        <a:lstStyle/>
        <a:p>
          <a:r>
            <a:rPr lang="ru-RU" sz="2000" dirty="0" smtClean="0"/>
            <a:t>В. Тамбовская, Омская, Московская</a:t>
          </a:r>
          <a:endParaRPr lang="ru-RU" sz="2000" dirty="0"/>
        </a:p>
      </dgm:t>
    </dgm:pt>
    <dgm:pt modelId="{7EC4D71F-473E-47BA-8A4F-E2B3772745E5}" type="parTrans" cxnId="{3769C57E-A1F4-4D22-9C7D-7BA5ECABAC6A}">
      <dgm:prSet/>
      <dgm:spPr/>
      <dgm:t>
        <a:bodyPr/>
        <a:lstStyle/>
        <a:p>
          <a:endParaRPr lang="ru-RU" sz="2000"/>
        </a:p>
      </dgm:t>
    </dgm:pt>
    <dgm:pt modelId="{1B32F7C7-CB17-4A40-ACDA-B4E0CDFBD47A}" type="sibTrans" cxnId="{3769C57E-A1F4-4D22-9C7D-7BA5ECABAC6A}">
      <dgm:prSet/>
      <dgm:spPr/>
      <dgm:t>
        <a:bodyPr/>
        <a:lstStyle/>
        <a:p>
          <a:endParaRPr lang="ru-RU" sz="2000"/>
        </a:p>
      </dgm:t>
    </dgm:pt>
    <dgm:pt modelId="{8B75C92F-DC2D-4E28-A020-22D236CC1A6A}">
      <dgm:prSet phldrT="[Текст]" custT="1"/>
      <dgm:spPr/>
      <dgm:t>
        <a:bodyPr/>
        <a:lstStyle/>
        <a:p>
          <a:r>
            <a:rPr lang="ru-RU" sz="2000" dirty="0" smtClean="0"/>
            <a:t>Г. Мурманская, Ленинградская, Костромская</a:t>
          </a:r>
          <a:endParaRPr lang="ru-RU" sz="2000" dirty="0"/>
        </a:p>
      </dgm:t>
    </dgm:pt>
    <dgm:pt modelId="{6B3DDE6C-08DD-468A-84C2-6FDC1AB24CB6}" type="parTrans" cxnId="{0115CA65-529F-44C1-9A3C-70C3BD9391FB}">
      <dgm:prSet/>
      <dgm:spPr/>
      <dgm:t>
        <a:bodyPr/>
        <a:lstStyle/>
        <a:p>
          <a:endParaRPr lang="ru-RU" sz="2000"/>
        </a:p>
      </dgm:t>
    </dgm:pt>
    <dgm:pt modelId="{FB792A0E-1FB7-47F6-B024-105D73D9FB7E}" type="sibTrans" cxnId="{0115CA65-529F-44C1-9A3C-70C3BD9391FB}">
      <dgm:prSet/>
      <dgm:spPr/>
      <dgm:t>
        <a:bodyPr/>
        <a:lstStyle/>
        <a:p>
          <a:endParaRPr lang="ru-RU" sz="2000"/>
        </a:p>
      </dgm:t>
    </dgm:pt>
    <dgm:pt modelId="{401630ED-567A-4560-9501-697DF3741196}">
      <dgm:prSet custT="1"/>
      <dgm:spPr/>
      <dgm:t>
        <a:bodyPr/>
        <a:lstStyle/>
        <a:p>
          <a:r>
            <a:rPr lang="ru-RU" sz="2000" dirty="0" smtClean="0"/>
            <a:t>Б. Тверская, Тульская, Белгородская</a:t>
          </a:r>
          <a:endParaRPr lang="ru-RU" sz="2000" dirty="0"/>
        </a:p>
      </dgm:t>
    </dgm:pt>
    <dgm:pt modelId="{0FDD4C99-1FA5-4CC2-BADE-0CA93A3E9025}" type="sibTrans" cxnId="{2004683D-275F-4F81-A9BD-A46A62A96A8D}">
      <dgm:prSet/>
      <dgm:spPr/>
      <dgm:t>
        <a:bodyPr/>
        <a:lstStyle/>
        <a:p>
          <a:endParaRPr lang="ru-RU" sz="2000"/>
        </a:p>
      </dgm:t>
    </dgm:pt>
    <dgm:pt modelId="{0A68784B-5A90-4A1F-90A2-C69772D746AF}" type="parTrans" cxnId="{2004683D-275F-4F81-A9BD-A46A62A96A8D}">
      <dgm:prSet/>
      <dgm:spPr/>
      <dgm:t>
        <a:bodyPr/>
        <a:lstStyle/>
        <a:p>
          <a:endParaRPr lang="ru-RU" sz="2000"/>
        </a:p>
      </dgm:t>
    </dgm:pt>
    <dgm:pt modelId="{38A019F2-9492-4B4C-9EC3-6EADE288421F}" type="pres">
      <dgm:prSet presAssocID="{5BCD6CEE-78F6-4A9B-AD7F-EA33881709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530477-1581-46AF-A7F6-2C994604A01D}" type="pres">
      <dgm:prSet presAssocID="{8CF735F6-3B93-4FB8-97AA-0647C141E5E0}" presName="node" presStyleLbl="node1" presStyleIdx="0" presStyleCnt="4" custScaleX="203701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DC46D-4CBB-40DF-AF69-7064AFFB9572}" type="pres">
      <dgm:prSet presAssocID="{94BA3F67-EA6E-413E-8163-63CC09D80FA1}" presName="sibTrans" presStyleCnt="0"/>
      <dgm:spPr/>
      <dgm:t>
        <a:bodyPr/>
        <a:lstStyle/>
        <a:p>
          <a:endParaRPr lang="ru-RU"/>
        </a:p>
      </dgm:t>
    </dgm:pt>
    <dgm:pt modelId="{4FD22622-CAC8-43FF-A739-55530ACCA7CD}" type="pres">
      <dgm:prSet presAssocID="{401630ED-567A-4560-9501-697DF3741196}" presName="node" presStyleLbl="node1" presStyleIdx="1" presStyleCnt="4" custScaleX="203701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05CE1-3191-4B39-A6B9-49B514D6C706}" type="pres">
      <dgm:prSet presAssocID="{0FDD4C99-1FA5-4CC2-BADE-0CA93A3E9025}" presName="sibTrans" presStyleCnt="0"/>
      <dgm:spPr/>
      <dgm:t>
        <a:bodyPr/>
        <a:lstStyle/>
        <a:p>
          <a:endParaRPr lang="ru-RU"/>
        </a:p>
      </dgm:t>
    </dgm:pt>
    <dgm:pt modelId="{7CC5D9AC-54FE-438B-8AFB-825FCE990B31}" type="pres">
      <dgm:prSet presAssocID="{182D18CF-4641-4EC7-AD51-A25AE2F8DD0F}" presName="node" presStyleLbl="node1" presStyleIdx="2" presStyleCnt="4" custScaleX="203701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B3EB63-F97A-4E71-BAF8-8A26DF5EE567}" type="pres">
      <dgm:prSet presAssocID="{1B32F7C7-CB17-4A40-ACDA-B4E0CDFBD47A}" presName="sibTrans" presStyleCnt="0"/>
      <dgm:spPr/>
      <dgm:t>
        <a:bodyPr/>
        <a:lstStyle/>
        <a:p>
          <a:endParaRPr lang="ru-RU"/>
        </a:p>
      </dgm:t>
    </dgm:pt>
    <dgm:pt modelId="{019934D8-E661-472C-A6E3-2787ADF57EA9}" type="pres">
      <dgm:prSet presAssocID="{8B75C92F-DC2D-4E28-A020-22D236CC1A6A}" presName="node" presStyleLbl="node1" presStyleIdx="3" presStyleCnt="4" custScaleX="203701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B4FE04-E26D-4A26-98F2-5B8FB8000E49}" type="presOf" srcId="{8CF735F6-3B93-4FB8-97AA-0647C141E5E0}" destId="{1A530477-1581-46AF-A7F6-2C994604A01D}" srcOrd="0" destOrd="0" presId="urn:microsoft.com/office/officeart/2005/8/layout/default"/>
    <dgm:cxn modelId="{0115CA65-529F-44C1-9A3C-70C3BD9391FB}" srcId="{5BCD6CEE-78F6-4A9B-AD7F-EA3388170993}" destId="{8B75C92F-DC2D-4E28-A020-22D236CC1A6A}" srcOrd="3" destOrd="0" parTransId="{6B3DDE6C-08DD-468A-84C2-6FDC1AB24CB6}" sibTransId="{FB792A0E-1FB7-47F6-B024-105D73D9FB7E}"/>
    <dgm:cxn modelId="{391F89ED-C4C0-4AD9-87E2-CEABFC98479B}" type="presOf" srcId="{5BCD6CEE-78F6-4A9B-AD7F-EA3388170993}" destId="{38A019F2-9492-4B4C-9EC3-6EADE288421F}" srcOrd="0" destOrd="0" presId="urn:microsoft.com/office/officeart/2005/8/layout/default"/>
    <dgm:cxn modelId="{E47C3086-6DFC-4EE8-8001-793DAC408501}" type="presOf" srcId="{401630ED-567A-4560-9501-697DF3741196}" destId="{4FD22622-CAC8-43FF-A739-55530ACCA7CD}" srcOrd="0" destOrd="0" presId="urn:microsoft.com/office/officeart/2005/8/layout/default"/>
    <dgm:cxn modelId="{2004683D-275F-4F81-A9BD-A46A62A96A8D}" srcId="{5BCD6CEE-78F6-4A9B-AD7F-EA3388170993}" destId="{401630ED-567A-4560-9501-697DF3741196}" srcOrd="1" destOrd="0" parTransId="{0A68784B-5A90-4A1F-90A2-C69772D746AF}" sibTransId="{0FDD4C99-1FA5-4CC2-BADE-0CA93A3E9025}"/>
    <dgm:cxn modelId="{E0A3FAA8-F5DF-4F0E-8C0B-F3C3C206224D}" type="presOf" srcId="{182D18CF-4641-4EC7-AD51-A25AE2F8DD0F}" destId="{7CC5D9AC-54FE-438B-8AFB-825FCE990B31}" srcOrd="0" destOrd="0" presId="urn:microsoft.com/office/officeart/2005/8/layout/default"/>
    <dgm:cxn modelId="{C183A001-5730-4366-B09A-7D04098A91E0}" type="presOf" srcId="{8B75C92F-DC2D-4E28-A020-22D236CC1A6A}" destId="{019934D8-E661-472C-A6E3-2787ADF57EA9}" srcOrd="0" destOrd="0" presId="urn:microsoft.com/office/officeart/2005/8/layout/default"/>
    <dgm:cxn modelId="{3769C57E-A1F4-4D22-9C7D-7BA5ECABAC6A}" srcId="{5BCD6CEE-78F6-4A9B-AD7F-EA3388170993}" destId="{182D18CF-4641-4EC7-AD51-A25AE2F8DD0F}" srcOrd="2" destOrd="0" parTransId="{7EC4D71F-473E-47BA-8A4F-E2B3772745E5}" sibTransId="{1B32F7C7-CB17-4A40-ACDA-B4E0CDFBD47A}"/>
    <dgm:cxn modelId="{FEECDA44-972C-43EE-8318-489C8E4B26F2}" srcId="{5BCD6CEE-78F6-4A9B-AD7F-EA3388170993}" destId="{8CF735F6-3B93-4FB8-97AA-0647C141E5E0}" srcOrd="0" destOrd="0" parTransId="{68597ADA-514D-4E46-B8E7-F8D4DE68A221}" sibTransId="{94BA3F67-EA6E-413E-8163-63CC09D80FA1}"/>
    <dgm:cxn modelId="{03F0B91A-5A54-469D-85D7-2B5333F6F257}" type="presParOf" srcId="{38A019F2-9492-4B4C-9EC3-6EADE288421F}" destId="{1A530477-1581-46AF-A7F6-2C994604A01D}" srcOrd="0" destOrd="0" presId="urn:microsoft.com/office/officeart/2005/8/layout/default"/>
    <dgm:cxn modelId="{B872CAD5-4ED3-45CE-9105-B6A812F99FE3}" type="presParOf" srcId="{38A019F2-9492-4B4C-9EC3-6EADE288421F}" destId="{F3FDC46D-4CBB-40DF-AF69-7064AFFB9572}" srcOrd="1" destOrd="0" presId="urn:microsoft.com/office/officeart/2005/8/layout/default"/>
    <dgm:cxn modelId="{947721FB-276C-442F-89D0-2C3825A7355D}" type="presParOf" srcId="{38A019F2-9492-4B4C-9EC3-6EADE288421F}" destId="{4FD22622-CAC8-43FF-A739-55530ACCA7CD}" srcOrd="2" destOrd="0" presId="urn:microsoft.com/office/officeart/2005/8/layout/default"/>
    <dgm:cxn modelId="{12F924F9-ECA2-4220-BA93-2F27142A7760}" type="presParOf" srcId="{38A019F2-9492-4B4C-9EC3-6EADE288421F}" destId="{04105CE1-3191-4B39-A6B9-49B514D6C706}" srcOrd="3" destOrd="0" presId="urn:microsoft.com/office/officeart/2005/8/layout/default"/>
    <dgm:cxn modelId="{F44C185F-43F0-4D8F-84B5-67AC545314A7}" type="presParOf" srcId="{38A019F2-9492-4B4C-9EC3-6EADE288421F}" destId="{7CC5D9AC-54FE-438B-8AFB-825FCE990B31}" srcOrd="4" destOrd="0" presId="urn:microsoft.com/office/officeart/2005/8/layout/default"/>
    <dgm:cxn modelId="{B3D9E134-93D8-4C06-A562-E59EA1DF9808}" type="presParOf" srcId="{38A019F2-9492-4B4C-9EC3-6EADE288421F}" destId="{AFB3EB63-F97A-4E71-BAF8-8A26DF5EE567}" srcOrd="5" destOrd="0" presId="urn:microsoft.com/office/officeart/2005/8/layout/default"/>
    <dgm:cxn modelId="{20354175-DE89-4058-AA90-98101136364B}" type="presParOf" srcId="{38A019F2-9492-4B4C-9EC3-6EADE288421F}" destId="{019934D8-E661-472C-A6E3-2787ADF57EA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CD6CEE-78F6-4A9B-AD7F-EA3388170993}" type="doc">
      <dgm:prSet loTypeId="urn:microsoft.com/office/officeart/2005/8/layout/default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8CF735F6-3B93-4FB8-97AA-0647C141E5E0}">
      <dgm:prSet phldrT="[Текст]" custT="1"/>
      <dgm:spPr/>
      <dgm:t>
        <a:bodyPr/>
        <a:lstStyle/>
        <a:p>
          <a:r>
            <a:rPr lang="ru-RU" sz="2000" dirty="0" smtClean="0"/>
            <a:t>А. Не выходит к государственной границе</a:t>
          </a:r>
        </a:p>
      </dgm:t>
    </dgm:pt>
    <dgm:pt modelId="{68597ADA-514D-4E46-B8E7-F8D4DE68A221}" type="parTrans" cxnId="{FEECDA44-972C-43EE-8318-489C8E4B26F2}">
      <dgm:prSet/>
      <dgm:spPr/>
      <dgm:t>
        <a:bodyPr/>
        <a:lstStyle/>
        <a:p>
          <a:endParaRPr lang="ru-RU" sz="2000"/>
        </a:p>
      </dgm:t>
    </dgm:pt>
    <dgm:pt modelId="{94BA3F67-EA6E-413E-8163-63CC09D80FA1}" type="sibTrans" cxnId="{FEECDA44-972C-43EE-8318-489C8E4B26F2}">
      <dgm:prSet/>
      <dgm:spPr/>
      <dgm:t>
        <a:bodyPr/>
        <a:lstStyle/>
        <a:p>
          <a:endParaRPr lang="ru-RU" sz="2000"/>
        </a:p>
      </dgm:t>
    </dgm:pt>
    <dgm:pt modelId="{FEA3F8A0-71A8-47BC-AEF4-025F731775DE}">
      <dgm:prSet phldrT="[Текст]" custT="1"/>
      <dgm:spPr/>
      <dgm:t>
        <a:bodyPr/>
        <a:lstStyle/>
        <a:p>
          <a:r>
            <a:rPr lang="ru-RU" sz="2000" dirty="0" smtClean="0"/>
            <a:t>Г. Имеет выход к морю</a:t>
          </a:r>
          <a:endParaRPr lang="ru-RU" sz="2000" dirty="0"/>
        </a:p>
      </dgm:t>
    </dgm:pt>
    <dgm:pt modelId="{DE3D7CC5-E713-421C-A096-0DDB349F244F}" type="sibTrans" cxnId="{45D8B24E-F242-4972-AB1B-1830FE09C426}">
      <dgm:prSet/>
      <dgm:spPr/>
      <dgm:t>
        <a:bodyPr/>
        <a:lstStyle/>
        <a:p>
          <a:endParaRPr lang="ru-RU" sz="2000"/>
        </a:p>
      </dgm:t>
    </dgm:pt>
    <dgm:pt modelId="{9518DE56-1AD5-415C-A13B-71F5C2CE1683}" type="parTrans" cxnId="{45D8B24E-F242-4972-AB1B-1830FE09C426}">
      <dgm:prSet/>
      <dgm:spPr/>
      <dgm:t>
        <a:bodyPr/>
        <a:lstStyle/>
        <a:p>
          <a:endParaRPr lang="ru-RU" sz="2000"/>
        </a:p>
      </dgm:t>
    </dgm:pt>
    <dgm:pt modelId="{F59228D7-7BD5-4BE3-8644-1EFA41D57CBA}">
      <dgm:prSet phldrT="[Текст]" custT="1"/>
      <dgm:spPr/>
      <dgm:t>
        <a:bodyPr/>
        <a:lstStyle/>
        <a:p>
          <a:r>
            <a:rPr lang="ru-RU" sz="2000" dirty="0" smtClean="0"/>
            <a:t>В. </a:t>
          </a:r>
          <a:r>
            <a:rPr lang="ru-RU" sz="2000" i="0" dirty="0" smtClean="0"/>
            <a:t>Расположен на стыке транспортных путей</a:t>
          </a:r>
          <a:endParaRPr lang="ru-RU" sz="2000" i="0" dirty="0"/>
        </a:p>
      </dgm:t>
    </dgm:pt>
    <dgm:pt modelId="{2F3C7610-5408-4905-BBDD-3B007E27D058}" type="sibTrans" cxnId="{7E39DA32-08BE-4E73-B67C-91D41E8AAB66}">
      <dgm:prSet/>
      <dgm:spPr/>
      <dgm:t>
        <a:bodyPr/>
        <a:lstStyle/>
        <a:p>
          <a:endParaRPr lang="ru-RU" sz="2000"/>
        </a:p>
      </dgm:t>
    </dgm:pt>
    <dgm:pt modelId="{6CFE3410-3610-4711-9316-A6096FF53BBC}" type="parTrans" cxnId="{7E39DA32-08BE-4E73-B67C-91D41E8AAB66}">
      <dgm:prSet/>
      <dgm:spPr/>
      <dgm:t>
        <a:bodyPr/>
        <a:lstStyle/>
        <a:p>
          <a:endParaRPr lang="ru-RU" sz="2000"/>
        </a:p>
      </dgm:t>
    </dgm:pt>
    <dgm:pt modelId="{A3D87F82-70BE-4BD6-9D40-C53B21046B13}">
      <dgm:prSet custT="1"/>
      <dgm:spPr/>
      <dgm:t>
        <a:bodyPr/>
        <a:lstStyle/>
        <a:p>
          <a:r>
            <a:rPr lang="ru-RU" sz="2000" dirty="0" smtClean="0"/>
            <a:t>Б.  Богат минеральными ресурсами</a:t>
          </a:r>
          <a:endParaRPr lang="ru-RU" sz="2000" dirty="0"/>
        </a:p>
      </dgm:t>
    </dgm:pt>
    <dgm:pt modelId="{312418B5-EDF3-4228-97E7-FFA35D2C2C34}" type="sibTrans" cxnId="{691EF12F-E9B1-45DF-8D5A-F8A092BC5FFD}">
      <dgm:prSet/>
      <dgm:spPr/>
      <dgm:t>
        <a:bodyPr/>
        <a:lstStyle/>
        <a:p>
          <a:endParaRPr lang="ru-RU" sz="2000"/>
        </a:p>
      </dgm:t>
    </dgm:pt>
    <dgm:pt modelId="{E1B8C1EF-0123-48A8-BE7D-AC68DEFA12B7}" type="parTrans" cxnId="{691EF12F-E9B1-45DF-8D5A-F8A092BC5FFD}">
      <dgm:prSet/>
      <dgm:spPr/>
      <dgm:t>
        <a:bodyPr/>
        <a:lstStyle/>
        <a:p>
          <a:endParaRPr lang="ru-RU" sz="2000"/>
        </a:p>
      </dgm:t>
    </dgm:pt>
    <dgm:pt modelId="{38A019F2-9492-4B4C-9EC3-6EADE288421F}" type="pres">
      <dgm:prSet presAssocID="{5BCD6CEE-78F6-4A9B-AD7F-EA33881709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530477-1581-46AF-A7F6-2C994604A01D}" type="pres">
      <dgm:prSet presAssocID="{8CF735F6-3B93-4FB8-97AA-0647C141E5E0}" presName="node" presStyleLbl="node1" presStyleIdx="0" presStyleCnt="4" custScaleX="245877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DC46D-4CBB-40DF-AF69-7064AFFB9572}" type="pres">
      <dgm:prSet presAssocID="{94BA3F67-EA6E-413E-8163-63CC09D80FA1}" presName="sibTrans" presStyleCnt="0"/>
      <dgm:spPr/>
      <dgm:t>
        <a:bodyPr/>
        <a:lstStyle/>
        <a:p>
          <a:endParaRPr lang="ru-RU"/>
        </a:p>
      </dgm:t>
    </dgm:pt>
    <dgm:pt modelId="{44147D30-B7C9-44BC-A8E9-4C1C471A47A6}" type="pres">
      <dgm:prSet presAssocID="{A3D87F82-70BE-4BD6-9D40-C53B21046B13}" presName="node" presStyleLbl="node1" presStyleIdx="1" presStyleCnt="4" custScaleX="245877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BF143-9FAA-4AD7-BFBC-7E059D29D68E}" type="pres">
      <dgm:prSet presAssocID="{312418B5-EDF3-4228-97E7-FFA35D2C2C34}" presName="sibTrans" presStyleCnt="0"/>
      <dgm:spPr/>
      <dgm:t>
        <a:bodyPr/>
        <a:lstStyle/>
        <a:p>
          <a:endParaRPr lang="ru-RU"/>
        </a:p>
      </dgm:t>
    </dgm:pt>
    <dgm:pt modelId="{0AF3EDED-4652-4FFF-BD3F-AAE878CD423A}" type="pres">
      <dgm:prSet presAssocID="{F59228D7-7BD5-4BE3-8644-1EFA41D57CBA}" presName="node" presStyleLbl="node1" presStyleIdx="2" presStyleCnt="4" custScaleX="245877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28C3D7-9F3A-4854-B8D5-75FC2CD99663}" type="pres">
      <dgm:prSet presAssocID="{2F3C7610-5408-4905-BBDD-3B007E27D058}" presName="sibTrans" presStyleCnt="0"/>
      <dgm:spPr/>
      <dgm:t>
        <a:bodyPr/>
        <a:lstStyle/>
        <a:p>
          <a:endParaRPr lang="ru-RU"/>
        </a:p>
      </dgm:t>
    </dgm:pt>
    <dgm:pt modelId="{61C56B5F-7790-40FF-9A59-2ABB216AB1DB}" type="pres">
      <dgm:prSet presAssocID="{FEA3F8A0-71A8-47BC-AEF4-025F731775DE}" presName="node" presStyleLbl="node1" presStyleIdx="3" presStyleCnt="4" custScaleX="245877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317311-6A7D-4BAC-8823-F6CCFA5D6A64}" type="presOf" srcId="{5BCD6CEE-78F6-4A9B-AD7F-EA3388170993}" destId="{38A019F2-9492-4B4C-9EC3-6EADE288421F}" srcOrd="0" destOrd="0" presId="urn:microsoft.com/office/officeart/2005/8/layout/default"/>
    <dgm:cxn modelId="{45D8B24E-F242-4972-AB1B-1830FE09C426}" srcId="{5BCD6CEE-78F6-4A9B-AD7F-EA3388170993}" destId="{FEA3F8A0-71A8-47BC-AEF4-025F731775DE}" srcOrd="3" destOrd="0" parTransId="{9518DE56-1AD5-415C-A13B-71F5C2CE1683}" sibTransId="{DE3D7CC5-E713-421C-A096-0DDB349F244F}"/>
    <dgm:cxn modelId="{691EF12F-E9B1-45DF-8D5A-F8A092BC5FFD}" srcId="{5BCD6CEE-78F6-4A9B-AD7F-EA3388170993}" destId="{A3D87F82-70BE-4BD6-9D40-C53B21046B13}" srcOrd="1" destOrd="0" parTransId="{E1B8C1EF-0123-48A8-BE7D-AC68DEFA12B7}" sibTransId="{312418B5-EDF3-4228-97E7-FFA35D2C2C34}"/>
    <dgm:cxn modelId="{86B08925-5459-4943-8AD8-62A1A433E30A}" type="presOf" srcId="{F59228D7-7BD5-4BE3-8644-1EFA41D57CBA}" destId="{0AF3EDED-4652-4FFF-BD3F-AAE878CD423A}" srcOrd="0" destOrd="0" presId="urn:microsoft.com/office/officeart/2005/8/layout/default"/>
    <dgm:cxn modelId="{E7ADFCFD-CA54-47DD-BAF4-5AE723ABDBD1}" type="presOf" srcId="{A3D87F82-70BE-4BD6-9D40-C53B21046B13}" destId="{44147D30-B7C9-44BC-A8E9-4C1C471A47A6}" srcOrd="0" destOrd="0" presId="urn:microsoft.com/office/officeart/2005/8/layout/default"/>
    <dgm:cxn modelId="{B7D3F874-013A-4EB6-9923-C06557A3358F}" type="presOf" srcId="{8CF735F6-3B93-4FB8-97AA-0647C141E5E0}" destId="{1A530477-1581-46AF-A7F6-2C994604A01D}" srcOrd="0" destOrd="0" presId="urn:microsoft.com/office/officeart/2005/8/layout/default"/>
    <dgm:cxn modelId="{7E39DA32-08BE-4E73-B67C-91D41E8AAB66}" srcId="{5BCD6CEE-78F6-4A9B-AD7F-EA3388170993}" destId="{F59228D7-7BD5-4BE3-8644-1EFA41D57CBA}" srcOrd="2" destOrd="0" parTransId="{6CFE3410-3610-4711-9316-A6096FF53BBC}" sibTransId="{2F3C7610-5408-4905-BBDD-3B007E27D058}"/>
    <dgm:cxn modelId="{C11F0539-B0D5-4961-8FA8-C4BE1DB4884D}" type="presOf" srcId="{FEA3F8A0-71A8-47BC-AEF4-025F731775DE}" destId="{61C56B5F-7790-40FF-9A59-2ABB216AB1DB}" srcOrd="0" destOrd="0" presId="urn:microsoft.com/office/officeart/2005/8/layout/default"/>
    <dgm:cxn modelId="{FEECDA44-972C-43EE-8318-489C8E4B26F2}" srcId="{5BCD6CEE-78F6-4A9B-AD7F-EA3388170993}" destId="{8CF735F6-3B93-4FB8-97AA-0647C141E5E0}" srcOrd="0" destOrd="0" parTransId="{68597ADA-514D-4E46-B8E7-F8D4DE68A221}" sibTransId="{94BA3F67-EA6E-413E-8163-63CC09D80FA1}"/>
    <dgm:cxn modelId="{35ADCDF4-7D11-4254-819F-ECBCC355D178}" type="presParOf" srcId="{38A019F2-9492-4B4C-9EC3-6EADE288421F}" destId="{1A530477-1581-46AF-A7F6-2C994604A01D}" srcOrd="0" destOrd="0" presId="urn:microsoft.com/office/officeart/2005/8/layout/default"/>
    <dgm:cxn modelId="{A182BFED-99D8-4A3A-92BB-F9A23A28E04A}" type="presParOf" srcId="{38A019F2-9492-4B4C-9EC3-6EADE288421F}" destId="{F3FDC46D-4CBB-40DF-AF69-7064AFFB9572}" srcOrd="1" destOrd="0" presId="urn:microsoft.com/office/officeart/2005/8/layout/default"/>
    <dgm:cxn modelId="{42FF99F6-CA82-4C76-9B5B-AA76FD842F0B}" type="presParOf" srcId="{38A019F2-9492-4B4C-9EC3-6EADE288421F}" destId="{44147D30-B7C9-44BC-A8E9-4C1C471A47A6}" srcOrd="2" destOrd="0" presId="urn:microsoft.com/office/officeart/2005/8/layout/default"/>
    <dgm:cxn modelId="{C226FB30-115D-4442-A08B-DAE9B36D2344}" type="presParOf" srcId="{38A019F2-9492-4B4C-9EC3-6EADE288421F}" destId="{FC3BF143-9FAA-4AD7-BFBC-7E059D29D68E}" srcOrd="3" destOrd="0" presId="urn:microsoft.com/office/officeart/2005/8/layout/default"/>
    <dgm:cxn modelId="{EEC17E48-884A-418D-8BD1-BF8AD12AC313}" type="presParOf" srcId="{38A019F2-9492-4B4C-9EC3-6EADE288421F}" destId="{0AF3EDED-4652-4FFF-BD3F-AAE878CD423A}" srcOrd="4" destOrd="0" presId="urn:microsoft.com/office/officeart/2005/8/layout/default"/>
    <dgm:cxn modelId="{08C7569E-CBA3-41AF-857B-7670D2836FB3}" type="presParOf" srcId="{38A019F2-9492-4B4C-9EC3-6EADE288421F}" destId="{CD28C3D7-9F3A-4854-B8D5-75FC2CD99663}" srcOrd="5" destOrd="0" presId="urn:microsoft.com/office/officeart/2005/8/layout/default"/>
    <dgm:cxn modelId="{EB3332A3-9F8A-46FC-A3E0-044BACB348D8}" type="presParOf" srcId="{38A019F2-9492-4B4C-9EC3-6EADE288421F}" destId="{61C56B5F-7790-40FF-9A59-2ABB216AB1D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CD6CEE-78F6-4A9B-AD7F-EA3388170993}" type="doc">
      <dgm:prSet loTypeId="urn:microsoft.com/office/officeart/2005/8/layout/default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8CF735F6-3B93-4FB8-97AA-0647C141E5E0}">
      <dgm:prSet phldrT="[Текст]" custT="1"/>
      <dgm:spPr/>
      <dgm:t>
        <a:bodyPr/>
        <a:lstStyle/>
        <a:p>
          <a:r>
            <a:rPr lang="ru-RU" sz="2000" dirty="0" smtClean="0"/>
            <a:t>А</a:t>
          </a:r>
          <a:r>
            <a:rPr lang="ru-RU" sz="2000" i="0" dirty="0" smtClean="0"/>
            <a:t>. </a:t>
          </a:r>
          <a:r>
            <a:rPr lang="ru-RU" sz="2000" dirty="0" smtClean="0"/>
            <a:t>Москва и Тверь</a:t>
          </a:r>
        </a:p>
      </dgm:t>
    </dgm:pt>
    <dgm:pt modelId="{68597ADA-514D-4E46-B8E7-F8D4DE68A221}" type="parTrans" cxnId="{FEECDA44-972C-43EE-8318-489C8E4B26F2}">
      <dgm:prSet/>
      <dgm:spPr/>
      <dgm:t>
        <a:bodyPr/>
        <a:lstStyle/>
        <a:p>
          <a:endParaRPr lang="ru-RU" sz="2000"/>
        </a:p>
      </dgm:t>
    </dgm:pt>
    <dgm:pt modelId="{94BA3F67-EA6E-413E-8163-63CC09D80FA1}" type="sibTrans" cxnId="{FEECDA44-972C-43EE-8318-489C8E4B26F2}">
      <dgm:prSet/>
      <dgm:spPr/>
      <dgm:t>
        <a:bodyPr/>
        <a:lstStyle/>
        <a:p>
          <a:endParaRPr lang="ru-RU" sz="2000"/>
        </a:p>
      </dgm:t>
    </dgm:pt>
    <dgm:pt modelId="{182D18CF-4641-4EC7-AD51-A25AE2F8DD0F}">
      <dgm:prSet phldrT="[Текст]" custT="1"/>
      <dgm:spPr/>
      <dgm:t>
        <a:bodyPr/>
        <a:lstStyle/>
        <a:p>
          <a:r>
            <a:rPr lang="ru-RU" sz="2000" dirty="0" smtClean="0"/>
            <a:t>В. Ярославль и Рязань</a:t>
          </a:r>
          <a:endParaRPr lang="ru-RU" sz="2000" dirty="0"/>
        </a:p>
      </dgm:t>
    </dgm:pt>
    <dgm:pt modelId="{7EC4D71F-473E-47BA-8A4F-E2B3772745E5}" type="parTrans" cxnId="{3769C57E-A1F4-4D22-9C7D-7BA5ECABAC6A}">
      <dgm:prSet/>
      <dgm:spPr/>
      <dgm:t>
        <a:bodyPr/>
        <a:lstStyle/>
        <a:p>
          <a:endParaRPr lang="ru-RU" sz="2000"/>
        </a:p>
      </dgm:t>
    </dgm:pt>
    <dgm:pt modelId="{1B32F7C7-CB17-4A40-ACDA-B4E0CDFBD47A}" type="sibTrans" cxnId="{3769C57E-A1F4-4D22-9C7D-7BA5ECABAC6A}">
      <dgm:prSet/>
      <dgm:spPr/>
      <dgm:t>
        <a:bodyPr/>
        <a:lstStyle/>
        <a:p>
          <a:endParaRPr lang="ru-RU" sz="2000"/>
        </a:p>
      </dgm:t>
    </dgm:pt>
    <dgm:pt modelId="{8B75C92F-DC2D-4E28-A020-22D236CC1A6A}">
      <dgm:prSet phldrT="[Текст]" custT="1"/>
      <dgm:spPr/>
      <dgm:t>
        <a:bodyPr/>
        <a:lstStyle/>
        <a:p>
          <a:r>
            <a:rPr lang="ru-RU" sz="2000" dirty="0" smtClean="0"/>
            <a:t>Г. Муром и Ростов</a:t>
          </a:r>
          <a:endParaRPr lang="ru-RU" sz="2000" dirty="0"/>
        </a:p>
      </dgm:t>
    </dgm:pt>
    <dgm:pt modelId="{6B3DDE6C-08DD-468A-84C2-6FDC1AB24CB6}" type="parTrans" cxnId="{0115CA65-529F-44C1-9A3C-70C3BD9391FB}">
      <dgm:prSet/>
      <dgm:spPr/>
      <dgm:t>
        <a:bodyPr/>
        <a:lstStyle/>
        <a:p>
          <a:endParaRPr lang="ru-RU" sz="2000"/>
        </a:p>
      </dgm:t>
    </dgm:pt>
    <dgm:pt modelId="{FB792A0E-1FB7-47F6-B024-105D73D9FB7E}" type="sibTrans" cxnId="{0115CA65-529F-44C1-9A3C-70C3BD9391FB}">
      <dgm:prSet/>
      <dgm:spPr/>
      <dgm:t>
        <a:bodyPr/>
        <a:lstStyle/>
        <a:p>
          <a:endParaRPr lang="ru-RU" sz="2000"/>
        </a:p>
      </dgm:t>
    </dgm:pt>
    <dgm:pt modelId="{401630ED-567A-4560-9501-697DF3741196}">
      <dgm:prSet custT="1"/>
      <dgm:spPr/>
      <dgm:t>
        <a:bodyPr/>
        <a:lstStyle/>
        <a:p>
          <a:r>
            <a:rPr lang="ru-RU" sz="2000" dirty="0" smtClean="0"/>
            <a:t>Б. Суздаль и Владимир</a:t>
          </a:r>
          <a:endParaRPr lang="ru-RU" sz="2000" dirty="0"/>
        </a:p>
      </dgm:t>
    </dgm:pt>
    <dgm:pt modelId="{0FDD4C99-1FA5-4CC2-BADE-0CA93A3E9025}" type="sibTrans" cxnId="{2004683D-275F-4F81-A9BD-A46A62A96A8D}">
      <dgm:prSet/>
      <dgm:spPr/>
      <dgm:t>
        <a:bodyPr/>
        <a:lstStyle/>
        <a:p>
          <a:endParaRPr lang="ru-RU" sz="2000"/>
        </a:p>
      </dgm:t>
    </dgm:pt>
    <dgm:pt modelId="{0A68784B-5A90-4A1F-90A2-C69772D746AF}" type="parTrans" cxnId="{2004683D-275F-4F81-A9BD-A46A62A96A8D}">
      <dgm:prSet/>
      <dgm:spPr/>
      <dgm:t>
        <a:bodyPr/>
        <a:lstStyle/>
        <a:p>
          <a:endParaRPr lang="ru-RU" sz="2000"/>
        </a:p>
      </dgm:t>
    </dgm:pt>
    <dgm:pt modelId="{38A019F2-9492-4B4C-9EC3-6EADE288421F}" type="pres">
      <dgm:prSet presAssocID="{5BCD6CEE-78F6-4A9B-AD7F-EA33881709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530477-1581-46AF-A7F6-2C994604A01D}" type="pres">
      <dgm:prSet presAssocID="{8CF735F6-3B93-4FB8-97AA-0647C141E5E0}" presName="node" presStyleLbl="node1" presStyleIdx="0" presStyleCnt="4" custScaleX="257760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DC46D-4CBB-40DF-AF69-7064AFFB9572}" type="pres">
      <dgm:prSet presAssocID="{94BA3F67-EA6E-413E-8163-63CC09D80FA1}" presName="sibTrans" presStyleCnt="0"/>
      <dgm:spPr/>
      <dgm:t>
        <a:bodyPr/>
        <a:lstStyle/>
        <a:p>
          <a:endParaRPr lang="ru-RU"/>
        </a:p>
      </dgm:t>
    </dgm:pt>
    <dgm:pt modelId="{4FD22622-CAC8-43FF-A739-55530ACCA7CD}" type="pres">
      <dgm:prSet presAssocID="{401630ED-567A-4560-9501-697DF3741196}" presName="node" presStyleLbl="node1" presStyleIdx="1" presStyleCnt="4" custScaleX="257760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05CE1-3191-4B39-A6B9-49B514D6C706}" type="pres">
      <dgm:prSet presAssocID="{0FDD4C99-1FA5-4CC2-BADE-0CA93A3E9025}" presName="sibTrans" presStyleCnt="0"/>
      <dgm:spPr/>
      <dgm:t>
        <a:bodyPr/>
        <a:lstStyle/>
        <a:p>
          <a:endParaRPr lang="ru-RU"/>
        </a:p>
      </dgm:t>
    </dgm:pt>
    <dgm:pt modelId="{7CC5D9AC-54FE-438B-8AFB-825FCE990B31}" type="pres">
      <dgm:prSet presAssocID="{182D18CF-4641-4EC7-AD51-A25AE2F8DD0F}" presName="node" presStyleLbl="node1" presStyleIdx="2" presStyleCnt="4" custScaleX="257760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B3EB63-F97A-4E71-BAF8-8A26DF5EE567}" type="pres">
      <dgm:prSet presAssocID="{1B32F7C7-CB17-4A40-ACDA-B4E0CDFBD47A}" presName="sibTrans" presStyleCnt="0"/>
      <dgm:spPr/>
      <dgm:t>
        <a:bodyPr/>
        <a:lstStyle/>
        <a:p>
          <a:endParaRPr lang="ru-RU"/>
        </a:p>
      </dgm:t>
    </dgm:pt>
    <dgm:pt modelId="{019934D8-E661-472C-A6E3-2787ADF57EA9}" type="pres">
      <dgm:prSet presAssocID="{8B75C92F-DC2D-4E28-A020-22D236CC1A6A}" presName="node" presStyleLbl="node1" presStyleIdx="3" presStyleCnt="4" custScaleX="257760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15CA65-529F-44C1-9A3C-70C3BD9391FB}" srcId="{5BCD6CEE-78F6-4A9B-AD7F-EA3388170993}" destId="{8B75C92F-DC2D-4E28-A020-22D236CC1A6A}" srcOrd="3" destOrd="0" parTransId="{6B3DDE6C-08DD-468A-84C2-6FDC1AB24CB6}" sibTransId="{FB792A0E-1FB7-47F6-B024-105D73D9FB7E}"/>
    <dgm:cxn modelId="{1EEEBD4C-DA7C-488F-87D7-ABA245390B2D}" type="presOf" srcId="{8B75C92F-DC2D-4E28-A020-22D236CC1A6A}" destId="{019934D8-E661-472C-A6E3-2787ADF57EA9}" srcOrd="0" destOrd="0" presId="urn:microsoft.com/office/officeart/2005/8/layout/default"/>
    <dgm:cxn modelId="{2004683D-275F-4F81-A9BD-A46A62A96A8D}" srcId="{5BCD6CEE-78F6-4A9B-AD7F-EA3388170993}" destId="{401630ED-567A-4560-9501-697DF3741196}" srcOrd="1" destOrd="0" parTransId="{0A68784B-5A90-4A1F-90A2-C69772D746AF}" sibTransId="{0FDD4C99-1FA5-4CC2-BADE-0CA93A3E9025}"/>
    <dgm:cxn modelId="{9FAAB5B1-A134-49A0-8B6D-17478B588010}" type="presOf" srcId="{5BCD6CEE-78F6-4A9B-AD7F-EA3388170993}" destId="{38A019F2-9492-4B4C-9EC3-6EADE288421F}" srcOrd="0" destOrd="0" presId="urn:microsoft.com/office/officeart/2005/8/layout/default"/>
    <dgm:cxn modelId="{C0A9DC62-CA79-4238-A43C-2CB44288FC5C}" type="presOf" srcId="{8CF735F6-3B93-4FB8-97AA-0647C141E5E0}" destId="{1A530477-1581-46AF-A7F6-2C994604A01D}" srcOrd="0" destOrd="0" presId="urn:microsoft.com/office/officeart/2005/8/layout/default"/>
    <dgm:cxn modelId="{D87E3EB2-558D-4824-849B-92E701651AD4}" type="presOf" srcId="{401630ED-567A-4560-9501-697DF3741196}" destId="{4FD22622-CAC8-43FF-A739-55530ACCA7CD}" srcOrd="0" destOrd="0" presId="urn:microsoft.com/office/officeart/2005/8/layout/default"/>
    <dgm:cxn modelId="{ABFB577D-C291-4B98-BD05-D5803083DD36}" type="presOf" srcId="{182D18CF-4641-4EC7-AD51-A25AE2F8DD0F}" destId="{7CC5D9AC-54FE-438B-8AFB-825FCE990B31}" srcOrd="0" destOrd="0" presId="urn:microsoft.com/office/officeart/2005/8/layout/default"/>
    <dgm:cxn modelId="{3769C57E-A1F4-4D22-9C7D-7BA5ECABAC6A}" srcId="{5BCD6CEE-78F6-4A9B-AD7F-EA3388170993}" destId="{182D18CF-4641-4EC7-AD51-A25AE2F8DD0F}" srcOrd="2" destOrd="0" parTransId="{7EC4D71F-473E-47BA-8A4F-E2B3772745E5}" sibTransId="{1B32F7C7-CB17-4A40-ACDA-B4E0CDFBD47A}"/>
    <dgm:cxn modelId="{FEECDA44-972C-43EE-8318-489C8E4B26F2}" srcId="{5BCD6CEE-78F6-4A9B-AD7F-EA3388170993}" destId="{8CF735F6-3B93-4FB8-97AA-0647C141E5E0}" srcOrd="0" destOrd="0" parTransId="{68597ADA-514D-4E46-B8E7-F8D4DE68A221}" sibTransId="{94BA3F67-EA6E-413E-8163-63CC09D80FA1}"/>
    <dgm:cxn modelId="{5CD88808-4578-48EB-B203-54CAE139E295}" type="presParOf" srcId="{38A019F2-9492-4B4C-9EC3-6EADE288421F}" destId="{1A530477-1581-46AF-A7F6-2C994604A01D}" srcOrd="0" destOrd="0" presId="urn:microsoft.com/office/officeart/2005/8/layout/default"/>
    <dgm:cxn modelId="{A676EE22-EE2D-47EA-94F3-50718B19BFCF}" type="presParOf" srcId="{38A019F2-9492-4B4C-9EC3-6EADE288421F}" destId="{F3FDC46D-4CBB-40DF-AF69-7064AFFB9572}" srcOrd="1" destOrd="0" presId="urn:microsoft.com/office/officeart/2005/8/layout/default"/>
    <dgm:cxn modelId="{93D1E0B9-732F-470E-9BA2-7B9B831F35B8}" type="presParOf" srcId="{38A019F2-9492-4B4C-9EC3-6EADE288421F}" destId="{4FD22622-CAC8-43FF-A739-55530ACCA7CD}" srcOrd="2" destOrd="0" presId="urn:microsoft.com/office/officeart/2005/8/layout/default"/>
    <dgm:cxn modelId="{A577EA64-E85D-4117-8005-9626277746DA}" type="presParOf" srcId="{38A019F2-9492-4B4C-9EC3-6EADE288421F}" destId="{04105CE1-3191-4B39-A6B9-49B514D6C706}" srcOrd="3" destOrd="0" presId="urn:microsoft.com/office/officeart/2005/8/layout/default"/>
    <dgm:cxn modelId="{9A069CEC-065C-4F55-9DE6-CE1B571A4950}" type="presParOf" srcId="{38A019F2-9492-4B4C-9EC3-6EADE288421F}" destId="{7CC5D9AC-54FE-438B-8AFB-825FCE990B31}" srcOrd="4" destOrd="0" presId="urn:microsoft.com/office/officeart/2005/8/layout/default"/>
    <dgm:cxn modelId="{7FDC12F6-6F90-44D1-9B71-076EE02831D4}" type="presParOf" srcId="{38A019F2-9492-4B4C-9EC3-6EADE288421F}" destId="{AFB3EB63-F97A-4E71-BAF8-8A26DF5EE567}" srcOrd="5" destOrd="0" presId="urn:microsoft.com/office/officeart/2005/8/layout/default"/>
    <dgm:cxn modelId="{261BD634-78B9-4B38-BE89-DB881D82F4AE}" type="presParOf" srcId="{38A019F2-9492-4B4C-9EC3-6EADE288421F}" destId="{019934D8-E661-472C-A6E3-2787ADF57EA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BCD6CEE-78F6-4A9B-AD7F-EA3388170993}" type="doc">
      <dgm:prSet loTypeId="urn:microsoft.com/office/officeart/2005/8/layout/default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8CF735F6-3B93-4FB8-97AA-0647C141E5E0}">
      <dgm:prSet phldrT="[Текст]" custT="1"/>
      <dgm:spPr/>
      <dgm:t>
        <a:bodyPr/>
        <a:lstStyle/>
        <a:p>
          <a:r>
            <a:rPr lang="ru-RU" sz="2000" dirty="0" smtClean="0"/>
            <a:t>А</a:t>
          </a:r>
          <a:r>
            <a:rPr lang="ru-RU" sz="2000" i="0" dirty="0" smtClean="0"/>
            <a:t>. </a:t>
          </a:r>
          <a:r>
            <a:rPr lang="ru-RU" sz="2000" dirty="0" smtClean="0"/>
            <a:t>Машиностроение</a:t>
          </a:r>
        </a:p>
      </dgm:t>
    </dgm:pt>
    <dgm:pt modelId="{68597ADA-514D-4E46-B8E7-F8D4DE68A221}" type="parTrans" cxnId="{FEECDA44-972C-43EE-8318-489C8E4B26F2}">
      <dgm:prSet/>
      <dgm:spPr/>
      <dgm:t>
        <a:bodyPr/>
        <a:lstStyle/>
        <a:p>
          <a:endParaRPr lang="ru-RU" sz="2000"/>
        </a:p>
      </dgm:t>
    </dgm:pt>
    <dgm:pt modelId="{94BA3F67-EA6E-413E-8163-63CC09D80FA1}" type="sibTrans" cxnId="{FEECDA44-972C-43EE-8318-489C8E4B26F2}">
      <dgm:prSet/>
      <dgm:spPr/>
      <dgm:t>
        <a:bodyPr/>
        <a:lstStyle/>
        <a:p>
          <a:endParaRPr lang="ru-RU" sz="2000"/>
        </a:p>
      </dgm:t>
    </dgm:pt>
    <dgm:pt modelId="{182D18CF-4641-4EC7-AD51-A25AE2F8DD0F}">
      <dgm:prSet phldrT="[Текст]" custT="1"/>
      <dgm:spPr/>
      <dgm:t>
        <a:bodyPr/>
        <a:lstStyle/>
        <a:p>
          <a:r>
            <a:rPr lang="ru-RU" sz="2000" dirty="0" smtClean="0"/>
            <a:t>В. Химическая промышленность</a:t>
          </a:r>
          <a:endParaRPr lang="ru-RU" sz="2000" dirty="0"/>
        </a:p>
      </dgm:t>
    </dgm:pt>
    <dgm:pt modelId="{7EC4D71F-473E-47BA-8A4F-E2B3772745E5}" type="parTrans" cxnId="{3769C57E-A1F4-4D22-9C7D-7BA5ECABAC6A}">
      <dgm:prSet/>
      <dgm:spPr/>
      <dgm:t>
        <a:bodyPr/>
        <a:lstStyle/>
        <a:p>
          <a:endParaRPr lang="ru-RU" sz="2000"/>
        </a:p>
      </dgm:t>
    </dgm:pt>
    <dgm:pt modelId="{1B32F7C7-CB17-4A40-ACDA-B4E0CDFBD47A}" type="sibTrans" cxnId="{3769C57E-A1F4-4D22-9C7D-7BA5ECABAC6A}">
      <dgm:prSet/>
      <dgm:spPr/>
      <dgm:t>
        <a:bodyPr/>
        <a:lstStyle/>
        <a:p>
          <a:endParaRPr lang="ru-RU" sz="2000"/>
        </a:p>
      </dgm:t>
    </dgm:pt>
    <dgm:pt modelId="{8B75C92F-DC2D-4E28-A020-22D236CC1A6A}">
      <dgm:prSet phldrT="[Текст]" custT="1"/>
      <dgm:spPr/>
      <dgm:t>
        <a:bodyPr/>
        <a:lstStyle/>
        <a:p>
          <a:r>
            <a:rPr lang="ru-RU" sz="2000" dirty="0" smtClean="0"/>
            <a:t>Г. Легкая промышленность</a:t>
          </a:r>
          <a:endParaRPr lang="ru-RU" sz="2000" dirty="0"/>
        </a:p>
      </dgm:t>
    </dgm:pt>
    <dgm:pt modelId="{6B3DDE6C-08DD-468A-84C2-6FDC1AB24CB6}" type="parTrans" cxnId="{0115CA65-529F-44C1-9A3C-70C3BD9391FB}">
      <dgm:prSet/>
      <dgm:spPr/>
      <dgm:t>
        <a:bodyPr/>
        <a:lstStyle/>
        <a:p>
          <a:endParaRPr lang="ru-RU" sz="2000"/>
        </a:p>
      </dgm:t>
    </dgm:pt>
    <dgm:pt modelId="{FB792A0E-1FB7-47F6-B024-105D73D9FB7E}" type="sibTrans" cxnId="{0115CA65-529F-44C1-9A3C-70C3BD9391FB}">
      <dgm:prSet/>
      <dgm:spPr/>
      <dgm:t>
        <a:bodyPr/>
        <a:lstStyle/>
        <a:p>
          <a:endParaRPr lang="ru-RU" sz="2000"/>
        </a:p>
      </dgm:t>
    </dgm:pt>
    <dgm:pt modelId="{401630ED-567A-4560-9501-697DF3741196}">
      <dgm:prSet custT="1"/>
      <dgm:spPr/>
      <dgm:t>
        <a:bodyPr/>
        <a:lstStyle/>
        <a:p>
          <a:r>
            <a:rPr lang="ru-RU" sz="2000" dirty="0" smtClean="0"/>
            <a:t>Б. Цветная металлургия</a:t>
          </a:r>
          <a:endParaRPr lang="ru-RU" sz="2000" dirty="0"/>
        </a:p>
      </dgm:t>
    </dgm:pt>
    <dgm:pt modelId="{0FDD4C99-1FA5-4CC2-BADE-0CA93A3E9025}" type="sibTrans" cxnId="{2004683D-275F-4F81-A9BD-A46A62A96A8D}">
      <dgm:prSet/>
      <dgm:spPr/>
      <dgm:t>
        <a:bodyPr/>
        <a:lstStyle/>
        <a:p>
          <a:endParaRPr lang="ru-RU" sz="2000"/>
        </a:p>
      </dgm:t>
    </dgm:pt>
    <dgm:pt modelId="{0A68784B-5A90-4A1F-90A2-C69772D746AF}" type="parTrans" cxnId="{2004683D-275F-4F81-A9BD-A46A62A96A8D}">
      <dgm:prSet/>
      <dgm:spPr/>
      <dgm:t>
        <a:bodyPr/>
        <a:lstStyle/>
        <a:p>
          <a:endParaRPr lang="ru-RU" sz="2000"/>
        </a:p>
      </dgm:t>
    </dgm:pt>
    <dgm:pt modelId="{38A019F2-9492-4B4C-9EC3-6EADE288421F}" type="pres">
      <dgm:prSet presAssocID="{5BCD6CEE-78F6-4A9B-AD7F-EA33881709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530477-1581-46AF-A7F6-2C994604A01D}" type="pres">
      <dgm:prSet presAssocID="{8CF735F6-3B93-4FB8-97AA-0647C141E5E0}" presName="node" presStyleLbl="node1" presStyleIdx="0" presStyleCnt="4" custScaleX="257760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DC46D-4CBB-40DF-AF69-7064AFFB9572}" type="pres">
      <dgm:prSet presAssocID="{94BA3F67-EA6E-413E-8163-63CC09D80FA1}" presName="sibTrans" presStyleCnt="0"/>
      <dgm:spPr/>
      <dgm:t>
        <a:bodyPr/>
        <a:lstStyle/>
        <a:p>
          <a:endParaRPr lang="ru-RU"/>
        </a:p>
      </dgm:t>
    </dgm:pt>
    <dgm:pt modelId="{4FD22622-CAC8-43FF-A739-55530ACCA7CD}" type="pres">
      <dgm:prSet presAssocID="{401630ED-567A-4560-9501-697DF3741196}" presName="node" presStyleLbl="node1" presStyleIdx="1" presStyleCnt="4" custScaleX="257760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05CE1-3191-4B39-A6B9-49B514D6C706}" type="pres">
      <dgm:prSet presAssocID="{0FDD4C99-1FA5-4CC2-BADE-0CA93A3E9025}" presName="sibTrans" presStyleCnt="0"/>
      <dgm:spPr/>
      <dgm:t>
        <a:bodyPr/>
        <a:lstStyle/>
        <a:p>
          <a:endParaRPr lang="ru-RU"/>
        </a:p>
      </dgm:t>
    </dgm:pt>
    <dgm:pt modelId="{7CC5D9AC-54FE-438B-8AFB-825FCE990B31}" type="pres">
      <dgm:prSet presAssocID="{182D18CF-4641-4EC7-AD51-A25AE2F8DD0F}" presName="node" presStyleLbl="node1" presStyleIdx="2" presStyleCnt="4" custScaleX="257760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B3EB63-F97A-4E71-BAF8-8A26DF5EE567}" type="pres">
      <dgm:prSet presAssocID="{1B32F7C7-CB17-4A40-ACDA-B4E0CDFBD47A}" presName="sibTrans" presStyleCnt="0"/>
      <dgm:spPr/>
      <dgm:t>
        <a:bodyPr/>
        <a:lstStyle/>
        <a:p>
          <a:endParaRPr lang="ru-RU"/>
        </a:p>
      </dgm:t>
    </dgm:pt>
    <dgm:pt modelId="{019934D8-E661-472C-A6E3-2787ADF57EA9}" type="pres">
      <dgm:prSet presAssocID="{8B75C92F-DC2D-4E28-A020-22D236CC1A6A}" presName="node" presStyleLbl="node1" presStyleIdx="3" presStyleCnt="4" custScaleX="257760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15CA65-529F-44C1-9A3C-70C3BD9391FB}" srcId="{5BCD6CEE-78F6-4A9B-AD7F-EA3388170993}" destId="{8B75C92F-DC2D-4E28-A020-22D236CC1A6A}" srcOrd="3" destOrd="0" parTransId="{6B3DDE6C-08DD-468A-84C2-6FDC1AB24CB6}" sibTransId="{FB792A0E-1FB7-47F6-B024-105D73D9FB7E}"/>
    <dgm:cxn modelId="{2004683D-275F-4F81-A9BD-A46A62A96A8D}" srcId="{5BCD6CEE-78F6-4A9B-AD7F-EA3388170993}" destId="{401630ED-567A-4560-9501-697DF3741196}" srcOrd="1" destOrd="0" parTransId="{0A68784B-5A90-4A1F-90A2-C69772D746AF}" sibTransId="{0FDD4C99-1FA5-4CC2-BADE-0CA93A3E9025}"/>
    <dgm:cxn modelId="{96AF2B06-F112-4897-B3C6-C06906075869}" type="presOf" srcId="{401630ED-567A-4560-9501-697DF3741196}" destId="{4FD22622-CAC8-43FF-A739-55530ACCA7CD}" srcOrd="0" destOrd="0" presId="urn:microsoft.com/office/officeart/2005/8/layout/default"/>
    <dgm:cxn modelId="{2310A063-896B-4149-951A-9A2E6D6212FB}" type="presOf" srcId="{8B75C92F-DC2D-4E28-A020-22D236CC1A6A}" destId="{019934D8-E661-472C-A6E3-2787ADF57EA9}" srcOrd="0" destOrd="0" presId="urn:microsoft.com/office/officeart/2005/8/layout/default"/>
    <dgm:cxn modelId="{7AE26936-EC78-414F-98E0-67ECF25A7518}" type="presOf" srcId="{5BCD6CEE-78F6-4A9B-AD7F-EA3388170993}" destId="{38A019F2-9492-4B4C-9EC3-6EADE288421F}" srcOrd="0" destOrd="0" presId="urn:microsoft.com/office/officeart/2005/8/layout/default"/>
    <dgm:cxn modelId="{3769C57E-A1F4-4D22-9C7D-7BA5ECABAC6A}" srcId="{5BCD6CEE-78F6-4A9B-AD7F-EA3388170993}" destId="{182D18CF-4641-4EC7-AD51-A25AE2F8DD0F}" srcOrd="2" destOrd="0" parTransId="{7EC4D71F-473E-47BA-8A4F-E2B3772745E5}" sibTransId="{1B32F7C7-CB17-4A40-ACDA-B4E0CDFBD47A}"/>
    <dgm:cxn modelId="{FEECDA44-972C-43EE-8318-489C8E4B26F2}" srcId="{5BCD6CEE-78F6-4A9B-AD7F-EA3388170993}" destId="{8CF735F6-3B93-4FB8-97AA-0647C141E5E0}" srcOrd="0" destOrd="0" parTransId="{68597ADA-514D-4E46-B8E7-F8D4DE68A221}" sibTransId="{94BA3F67-EA6E-413E-8163-63CC09D80FA1}"/>
    <dgm:cxn modelId="{F8508BD7-E9B8-45AA-BC85-193ACC61DA68}" type="presOf" srcId="{8CF735F6-3B93-4FB8-97AA-0647C141E5E0}" destId="{1A530477-1581-46AF-A7F6-2C994604A01D}" srcOrd="0" destOrd="0" presId="urn:microsoft.com/office/officeart/2005/8/layout/default"/>
    <dgm:cxn modelId="{D5CEFC65-F633-4F5C-99C1-1D70A8BC28E7}" type="presOf" srcId="{182D18CF-4641-4EC7-AD51-A25AE2F8DD0F}" destId="{7CC5D9AC-54FE-438B-8AFB-825FCE990B31}" srcOrd="0" destOrd="0" presId="urn:microsoft.com/office/officeart/2005/8/layout/default"/>
    <dgm:cxn modelId="{1D5694AE-2FEE-48FD-A3D1-7DA86F48F72E}" type="presParOf" srcId="{38A019F2-9492-4B4C-9EC3-6EADE288421F}" destId="{1A530477-1581-46AF-A7F6-2C994604A01D}" srcOrd="0" destOrd="0" presId="urn:microsoft.com/office/officeart/2005/8/layout/default"/>
    <dgm:cxn modelId="{357B8FC9-DDA0-4231-AF95-5891E53CA532}" type="presParOf" srcId="{38A019F2-9492-4B4C-9EC3-6EADE288421F}" destId="{F3FDC46D-4CBB-40DF-AF69-7064AFFB9572}" srcOrd="1" destOrd="0" presId="urn:microsoft.com/office/officeart/2005/8/layout/default"/>
    <dgm:cxn modelId="{9F5EFFED-4D16-45D6-A19F-054B86CB9E27}" type="presParOf" srcId="{38A019F2-9492-4B4C-9EC3-6EADE288421F}" destId="{4FD22622-CAC8-43FF-A739-55530ACCA7CD}" srcOrd="2" destOrd="0" presId="urn:microsoft.com/office/officeart/2005/8/layout/default"/>
    <dgm:cxn modelId="{520D96C3-0F3C-4EDD-8FF8-8D22396B0667}" type="presParOf" srcId="{38A019F2-9492-4B4C-9EC3-6EADE288421F}" destId="{04105CE1-3191-4B39-A6B9-49B514D6C706}" srcOrd="3" destOrd="0" presId="urn:microsoft.com/office/officeart/2005/8/layout/default"/>
    <dgm:cxn modelId="{9640F784-D52B-460D-9C3A-FBC04519CFA3}" type="presParOf" srcId="{38A019F2-9492-4B4C-9EC3-6EADE288421F}" destId="{7CC5D9AC-54FE-438B-8AFB-825FCE990B31}" srcOrd="4" destOrd="0" presId="urn:microsoft.com/office/officeart/2005/8/layout/default"/>
    <dgm:cxn modelId="{C41B9151-333C-4F64-9AB2-E0FFD6CA5173}" type="presParOf" srcId="{38A019F2-9492-4B4C-9EC3-6EADE288421F}" destId="{AFB3EB63-F97A-4E71-BAF8-8A26DF5EE567}" srcOrd="5" destOrd="0" presId="urn:microsoft.com/office/officeart/2005/8/layout/default"/>
    <dgm:cxn modelId="{49A58D12-E884-4BFE-B6AC-476BF75556FE}" type="presParOf" srcId="{38A019F2-9492-4B4C-9EC3-6EADE288421F}" destId="{019934D8-E661-472C-A6E3-2787ADF57EA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BCD6CEE-78F6-4A9B-AD7F-EA3388170993}" type="doc">
      <dgm:prSet loTypeId="urn:microsoft.com/office/officeart/2005/8/layout/default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8CF735F6-3B93-4FB8-97AA-0647C141E5E0}">
      <dgm:prSet phldrT="[Текст]" custT="1"/>
      <dgm:spPr/>
      <dgm:t>
        <a:bodyPr/>
        <a:lstStyle/>
        <a:p>
          <a:r>
            <a:rPr lang="ru-RU" sz="2000" dirty="0" smtClean="0"/>
            <a:t>А</a:t>
          </a:r>
          <a:r>
            <a:rPr lang="ru-RU" sz="2000" i="0" dirty="0" smtClean="0"/>
            <a:t>. </a:t>
          </a:r>
          <a:r>
            <a:rPr lang="ru-RU" sz="2000" dirty="0" smtClean="0"/>
            <a:t>природный газ</a:t>
          </a:r>
        </a:p>
      </dgm:t>
    </dgm:pt>
    <dgm:pt modelId="{68597ADA-514D-4E46-B8E7-F8D4DE68A221}" type="parTrans" cxnId="{FEECDA44-972C-43EE-8318-489C8E4B26F2}">
      <dgm:prSet/>
      <dgm:spPr/>
      <dgm:t>
        <a:bodyPr/>
        <a:lstStyle/>
        <a:p>
          <a:endParaRPr lang="ru-RU" sz="2000"/>
        </a:p>
      </dgm:t>
    </dgm:pt>
    <dgm:pt modelId="{94BA3F67-EA6E-413E-8163-63CC09D80FA1}" type="sibTrans" cxnId="{FEECDA44-972C-43EE-8318-489C8E4B26F2}">
      <dgm:prSet/>
      <dgm:spPr/>
      <dgm:t>
        <a:bodyPr/>
        <a:lstStyle/>
        <a:p>
          <a:endParaRPr lang="ru-RU" sz="2000"/>
        </a:p>
      </dgm:t>
    </dgm:pt>
    <dgm:pt modelId="{182D18CF-4641-4EC7-AD51-A25AE2F8DD0F}">
      <dgm:prSet phldrT="[Текст]" custT="1"/>
      <dgm:spPr/>
      <dgm:t>
        <a:bodyPr/>
        <a:lstStyle/>
        <a:p>
          <a:r>
            <a:rPr lang="ru-RU" sz="2000" dirty="0" smtClean="0"/>
            <a:t>В. каменный уголь</a:t>
          </a:r>
          <a:endParaRPr lang="ru-RU" sz="2000" dirty="0"/>
        </a:p>
      </dgm:t>
    </dgm:pt>
    <dgm:pt modelId="{7EC4D71F-473E-47BA-8A4F-E2B3772745E5}" type="parTrans" cxnId="{3769C57E-A1F4-4D22-9C7D-7BA5ECABAC6A}">
      <dgm:prSet/>
      <dgm:spPr/>
      <dgm:t>
        <a:bodyPr/>
        <a:lstStyle/>
        <a:p>
          <a:endParaRPr lang="ru-RU" sz="2000"/>
        </a:p>
      </dgm:t>
    </dgm:pt>
    <dgm:pt modelId="{1B32F7C7-CB17-4A40-ACDA-B4E0CDFBD47A}" type="sibTrans" cxnId="{3769C57E-A1F4-4D22-9C7D-7BA5ECABAC6A}">
      <dgm:prSet/>
      <dgm:spPr/>
      <dgm:t>
        <a:bodyPr/>
        <a:lstStyle/>
        <a:p>
          <a:endParaRPr lang="ru-RU" sz="2000"/>
        </a:p>
      </dgm:t>
    </dgm:pt>
    <dgm:pt modelId="{8B75C92F-DC2D-4E28-A020-22D236CC1A6A}">
      <dgm:prSet phldrT="[Текст]" custT="1"/>
      <dgm:spPr/>
      <dgm:t>
        <a:bodyPr/>
        <a:lstStyle/>
        <a:p>
          <a:r>
            <a:rPr lang="ru-RU" sz="2000" dirty="0" smtClean="0"/>
            <a:t>Г. апатиты</a:t>
          </a:r>
          <a:endParaRPr lang="ru-RU" sz="2000" dirty="0"/>
        </a:p>
      </dgm:t>
    </dgm:pt>
    <dgm:pt modelId="{6B3DDE6C-08DD-468A-84C2-6FDC1AB24CB6}" type="parTrans" cxnId="{0115CA65-529F-44C1-9A3C-70C3BD9391FB}">
      <dgm:prSet/>
      <dgm:spPr/>
      <dgm:t>
        <a:bodyPr/>
        <a:lstStyle/>
        <a:p>
          <a:endParaRPr lang="ru-RU" sz="2000"/>
        </a:p>
      </dgm:t>
    </dgm:pt>
    <dgm:pt modelId="{FB792A0E-1FB7-47F6-B024-105D73D9FB7E}" type="sibTrans" cxnId="{0115CA65-529F-44C1-9A3C-70C3BD9391FB}">
      <dgm:prSet/>
      <dgm:spPr/>
      <dgm:t>
        <a:bodyPr/>
        <a:lstStyle/>
        <a:p>
          <a:endParaRPr lang="ru-RU" sz="2000"/>
        </a:p>
      </dgm:t>
    </dgm:pt>
    <dgm:pt modelId="{401630ED-567A-4560-9501-697DF3741196}">
      <dgm:prSet custT="1"/>
      <dgm:spPr/>
      <dgm:t>
        <a:bodyPr/>
        <a:lstStyle/>
        <a:p>
          <a:r>
            <a:rPr lang="ru-RU" sz="2000" dirty="0" smtClean="0"/>
            <a:t>Б. фосфориты</a:t>
          </a:r>
          <a:endParaRPr lang="ru-RU" sz="2000" dirty="0"/>
        </a:p>
      </dgm:t>
    </dgm:pt>
    <dgm:pt modelId="{0FDD4C99-1FA5-4CC2-BADE-0CA93A3E9025}" type="sibTrans" cxnId="{2004683D-275F-4F81-A9BD-A46A62A96A8D}">
      <dgm:prSet/>
      <dgm:spPr/>
      <dgm:t>
        <a:bodyPr/>
        <a:lstStyle/>
        <a:p>
          <a:endParaRPr lang="ru-RU" sz="2000"/>
        </a:p>
      </dgm:t>
    </dgm:pt>
    <dgm:pt modelId="{0A68784B-5A90-4A1F-90A2-C69772D746AF}" type="parTrans" cxnId="{2004683D-275F-4F81-A9BD-A46A62A96A8D}">
      <dgm:prSet/>
      <dgm:spPr/>
      <dgm:t>
        <a:bodyPr/>
        <a:lstStyle/>
        <a:p>
          <a:endParaRPr lang="ru-RU" sz="2000"/>
        </a:p>
      </dgm:t>
    </dgm:pt>
    <dgm:pt modelId="{38A019F2-9492-4B4C-9EC3-6EADE288421F}" type="pres">
      <dgm:prSet presAssocID="{5BCD6CEE-78F6-4A9B-AD7F-EA33881709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530477-1581-46AF-A7F6-2C994604A01D}" type="pres">
      <dgm:prSet presAssocID="{8CF735F6-3B93-4FB8-97AA-0647C141E5E0}" presName="node" presStyleLbl="node1" presStyleIdx="0" presStyleCnt="4" custScaleX="257760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DC46D-4CBB-40DF-AF69-7064AFFB9572}" type="pres">
      <dgm:prSet presAssocID="{94BA3F67-EA6E-413E-8163-63CC09D80FA1}" presName="sibTrans" presStyleCnt="0"/>
      <dgm:spPr/>
      <dgm:t>
        <a:bodyPr/>
        <a:lstStyle/>
        <a:p>
          <a:endParaRPr lang="ru-RU"/>
        </a:p>
      </dgm:t>
    </dgm:pt>
    <dgm:pt modelId="{4FD22622-CAC8-43FF-A739-55530ACCA7CD}" type="pres">
      <dgm:prSet presAssocID="{401630ED-567A-4560-9501-697DF3741196}" presName="node" presStyleLbl="node1" presStyleIdx="1" presStyleCnt="4" custScaleX="257760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05CE1-3191-4B39-A6B9-49B514D6C706}" type="pres">
      <dgm:prSet presAssocID="{0FDD4C99-1FA5-4CC2-BADE-0CA93A3E9025}" presName="sibTrans" presStyleCnt="0"/>
      <dgm:spPr/>
      <dgm:t>
        <a:bodyPr/>
        <a:lstStyle/>
        <a:p>
          <a:endParaRPr lang="ru-RU"/>
        </a:p>
      </dgm:t>
    </dgm:pt>
    <dgm:pt modelId="{7CC5D9AC-54FE-438B-8AFB-825FCE990B31}" type="pres">
      <dgm:prSet presAssocID="{182D18CF-4641-4EC7-AD51-A25AE2F8DD0F}" presName="node" presStyleLbl="node1" presStyleIdx="2" presStyleCnt="4" custScaleX="257760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B3EB63-F97A-4E71-BAF8-8A26DF5EE567}" type="pres">
      <dgm:prSet presAssocID="{1B32F7C7-CB17-4A40-ACDA-B4E0CDFBD47A}" presName="sibTrans" presStyleCnt="0"/>
      <dgm:spPr/>
      <dgm:t>
        <a:bodyPr/>
        <a:lstStyle/>
        <a:p>
          <a:endParaRPr lang="ru-RU"/>
        </a:p>
      </dgm:t>
    </dgm:pt>
    <dgm:pt modelId="{019934D8-E661-472C-A6E3-2787ADF57EA9}" type="pres">
      <dgm:prSet presAssocID="{8B75C92F-DC2D-4E28-A020-22D236CC1A6A}" presName="node" presStyleLbl="node1" presStyleIdx="3" presStyleCnt="4" custScaleX="257760" custScaleY="55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38C93B-106B-4961-9C72-14BB176AE35F}" type="presOf" srcId="{8B75C92F-DC2D-4E28-A020-22D236CC1A6A}" destId="{019934D8-E661-472C-A6E3-2787ADF57EA9}" srcOrd="0" destOrd="0" presId="urn:microsoft.com/office/officeart/2005/8/layout/default"/>
    <dgm:cxn modelId="{0115CA65-529F-44C1-9A3C-70C3BD9391FB}" srcId="{5BCD6CEE-78F6-4A9B-AD7F-EA3388170993}" destId="{8B75C92F-DC2D-4E28-A020-22D236CC1A6A}" srcOrd="3" destOrd="0" parTransId="{6B3DDE6C-08DD-468A-84C2-6FDC1AB24CB6}" sibTransId="{FB792A0E-1FB7-47F6-B024-105D73D9FB7E}"/>
    <dgm:cxn modelId="{7B85FFAF-5F5D-489E-ABCA-43C025FE6C7B}" type="presOf" srcId="{5BCD6CEE-78F6-4A9B-AD7F-EA3388170993}" destId="{38A019F2-9492-4B4C-9EC3-6EADE288421F}" srcOrd="0" destOrd="0" presId="urn:microsoft.com/office/officeart/2005/8/layout/default"/>
    <dgm:cxn modelId="{2004683D-275F-4F81-A9BD-A46A62A96A8D}" srcId="{5BCD6CEE-78F6-4A9B-AD7F-EA3388170993}" destId="{401630ED-567A-4560-9501-697DF3741196}" srcOrd="1" destOrd="0" parTransId="{0A68784B-5A90-4A1F-90A2-C69772D746AF}" sibTransId="{0FDD4C99-1FA5-4CC2-BADE-0CA93A3E9025}"/>
    <dgm:cxn modelId="{18EC5BE7-77B0-4621-8ADF-09216658D2D3}" type="presOf" srcId="{401630ED-567A-4560-9501-697DF3741196}" destId="{4FD22622-CAC8-43FF-A739-55530ACCA7CD}" srcOrd="0" destOrd="0" presId="urn:microsoft.com/office/officeart/2005/8/layout/default"/>
    <dgm:cxn modelId="{B13FB01A-E744-4C7B-97A3-C1671A41ED59}" type="presOf" srcId="{182D18CF-4641-4EC7-AD51-A25AE2F8DD0F}" destId="{7CC5D9AC-54FE-438B-8AFB-825FCE990B31}" srcOrd="0" destOrd="0" presId="urn:microsoft.com/office/officeart/2005/8/layout/default"/>
    <dgm:cxn modelId="{99012232-5E3B-411A-9D72-47C0F32EFB93}" type="presOf" srcId="{8CF735F6-3B93-4FB8-97AA-0647C141E5E0}" destId="{1A530477-1581-46AF-A7F6-2C994604A01D}" srcOrd="0" destOrd="0" presId="urn:microsoft.com/office/officeart/2005/8/layout/default"/>
    <dgm:cxn modelId="{3769C57E-A1F4-4D22-9C7D-7BA5ECABAC6A}" srcId="{5BCD6CEE-78F6-4A9B-AD7F-EA3388170993}" destId="{182D18CF-4641-4EC7-AD51-A25AE2F8DD0F}" srcOrd="2" destOrd="0" parTransId="{7EC4D71F-473E-47BA-8A4F-E2B3772745E5}" sibTransId="{1B32F7C7-CB17-4A40-ACDA-B4E0CDFBD47A}"/>
    <dgm:cxn modelId="{FEECDA44-972C-43EE-8318-489C8E4B26F2}" srcId="{5BCD6CEE-78F6-4A9B-AD7F-EA3388170993}" destId="{8CF735F6-3B93-4FB8-97AA-0647C141E5E0}" srcOrd="0" destOrd="0" parTransId="{68597ADA-514D-4E46-B8E7-F8D4DE68A221}" sibTransId="{94BA3F67-EA6E-413E-8163-63CC09D80FA1}"/>
    <dgm:cxn modelId="{2F5FFFD6-A522-4A3D-8898-89AD703103C3}" type="presParOf" srcId="{38A019F2-9492-4B4C-9EC3-6EADE288421F}" destId="{1A530477-1581-46AF-A7F6-2C994604A01D}" srcOrd="0" destOrd="0" presId="urn:microsoft.com/office/officeart/2005/8/layout/default"/>
    <dgm:cxn modelId="{C348271F-0F1D-41A9-9E69-B8686046D6D8}" type="presParOf" srcId="{38A019F2-9492-4B4C-9EC3-6EADE288421F}" destId="{F3FDC46D-4CBB-40DF-AF69-7064AFFB9572}" srcOrd="1" destOrd="0" presId="urn:microsoft.com/office/officeart/2005/8/layout/default"/>
    <dgm:cxn modelId="{CB456DC5-60C7-405D-9341-ED5F26B8CEF2}" type="presParOf" srcId="{38A019F2-9492-4B4C-9EC3-6EADE288421F}" destId="{4FD22622-CAC8-43FF-A739-55530ACCA7CD}" srcOrd="2" destOrd="0" presId="urn:microsoft.com/office/officeart/2005/8/layout/default"/>
    <dgm:cxn modelId="{FE3E05F4-C527-4039-AFD3-0DF27A4D62ED}" type="presParOf" srcId="{38A019F2-9492-4B4C-9EC3-6EADE288421F}" destId="{04105CE1-3191-4B39-A6B9-49B514D6C706}" srcOrd="3" destOrd="0" presId="urn:microsoft.com/office/officeart/2005/8/layout/default"/>
    <dgm:cxn modelId="{3508146F-A824-4DAC-AD34-17DDFBAE4B1A}" type="presParOf" srcId="{38A019F2-9492-4B4C-9EC3-6EADE288421F}" destId="{7CC5D9AC-54FE-438B-8AFB-825FCE990B31}" srcOrd="4" destOrd="0" presId="urn:microsoft.com/office/officeart/2005/8/layout/default"/>
    <dgm:cxn modelId="{DFFCB9C0-9F3F-43E2-B31F-FDC7A0F74387}" type="presParOf" srcId="{38A019F2-9492-4B4C-9EC3-6EADE288421F}" destId="{AFB3EB63-F97A-4E71-BAF8-8A26DF5EE567}" srcOrd="5" destOrd="0" presId="urn:microsoft.com/office/officeart/2005/8/layout/default"/>
    <dgm:cxn modelId="{A1F1F842-9EAF-488E-BED2-3BAD80D260EB}" type="presParOf" srcId="{38A019F2-9492-4B4C-9EC3-6EADE288421F}" destId="{019934D8-E661-472C-A6E3-2787ADF57EA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CB4476-00B2-407E-9817-8446D69F3138}">
      <dsp:nvSpPr>
        <dsp:cNvPr id="0" name=""/>
        <dsp:cNvSpPr/>
      </dsp:nvSpPr>
      <dsp:spPr>
        <a:xfrm>
          <a:off x="3414" y="97217"/>
          <a:ext cx="1704892" cy="54142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Теория</a:t>
          </a:r>
          <a:endParaRPr lang="ru-RU" sz="2000" kern="1200" dirty="0"/>
        </a:p>
      </dsp:txBody>
      <dsp:txXfrm>
        <a:off x="3414" y="97217"/>
        <a:ext cx="1704892" cy="541421"/>
      </dsp:txXfrm>
    </dsp:sp>
    <dsp:sp modelId="{CD2BD9A4-769C-4928-8815-8BE8D6276779}">
      <dsp:nvSpPr>
        <dsp:cNvPr id="0" name=""/>
        <dsp:cNvSpPr/>
      </dsp:nvSpPr>
      <dsp:spPr>
        <a:xfrm>
          <a:off x="1755134" y="97217"/>
          <a:ext cx="1704892" cy="541421"/>
        </a:xfrm>
        <a:prstGeom prst="rect">
          <a:avLst/>
        </a:prstGeom>
        <a:gradFill rotWithShape="0">
          <a:gsLst>
            <a:gs pos="0">
              <a:schemeClr val="accent3">
                <a:hueOff val="-404391"/>
                <a:satOff val="10347"/>
                <a:lumOff val="392"/>
                <a:alphaOff val="0"/>
                <a:tint val="50000"/>
                <a:satMod val="300000"/>
              </a:schemeClr>
            </a:gs>
            <a:gs pos="35000">
              <a:schemeClr val="accent3">
                <a:hueOff val="-404391"/>
                <a:satOff val="10347"/>
                <a:lumOff val="392"/>
                <a:alphaOff val="0"/>
                <a:tint val="37000"/>
                <a:satMod val="300000"/>
              </a:schemeClr>
            </a:gs>
            <a:gs pos="100000">
              <a:schemeClr val="accent3">
                <a:hueOff val="-404391"/>
                <a:satOff val="10347"/>
                <a:lumOff val="39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Практикум</a:t>
          </a:r>
          <a:endParaRPr lang="ru-RU" sz="2000" kern="1200" dirty="0"/>
        </a:p>
      </dsp:txBody>
      <dsp:txXfrm>
        <a:off x="1755134" y="97217"/>
        <a:ext cx="1704892" cy="541421"/>
      </dsp:txXfrm>
    </dsp:sp>
    <dsp:sp modelId="{F5152F4F-0A91-4FB1-BBAE-8DCA436025BB}">
      <dsp:nvSpPr>
        <dsp:cNvPr id="0" name=""/>
        <dsp:cNvSpPr/>
      </dsp:nvSpPr>
      <dsp:spPr>
        <a:xfrm>
          <a:off x="3506855" y="97217"/>
          <a:ext cx="1704892" cy="541421"/>
        </a:xfrm>
        <a:prstGeom prst="rect">
          <a:avLst/>
        </a:prstGeom>
        <a:gradFill rotWithShape="0">
          <a:gsLst>
            <a:gs pos="0">
              <a:schemeClr val="accent3">
                <a:hueOff val="-808782"/>
                <a:satOff val="20694"/>
                <a:lumOff val="784"/>
                <a:alphaOff val="0"/>
                <a:tint val="50000"/>
                <a:satMod val="300000"/>
              </a:schemeClr>
            </a:gs>
            <a:gs pos="35000">
              <a:schemeClr val="accent3">
                <a:hueOff val="-808782"/>
                <a:satOff val="20694"/>
                <a:lumOff val="784"/>
                <a:alphaOff val="0"/>
                <a:tint val="37000"/>
                <a:satMod val="300000"/>
              </a:schemeClr>
            </a:gs>
            <a:gs pos="100000">
              <a:schemeClr val="accent3">
                <a:hueOff val="-808782"/>
                <a:satOff val="20694"/>
                <a:lumOff val="78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Вопросы</a:t>
          </a:r>
          <a:r>
            <a:rPr lang="ru-RU" sz="2500" kern="1200" dirty="0" smtClean="0"/>
            <a:t> </a:t>
          </a:r>
          <a:endParaRPr lang="ru-RU" sz="2500" kern="1200" dirty="0"/>
        </a:p>
      </dsp:txBody>
      <dsp:txXfrm>
        <a:off x="3506855" y="97217"/>
        <a:ext cx="1704892" cy="541421"/>
      </dsp:txXfrm>
    </dsp:sp>
    <dsp:sp modelId="{4349A58B-8B91-459E-9B54-0D8F75927FB2}">
      <dsp:nvSpPr>
        <dsp:cNvPr id="0" name=""/>
        <dsp:cNvSpPr/>
      </dsp:nvSpPr>
      <dsp:spPr>
        <a:xfrm>
          <a:off x="5258576" y="97217"/>
          <a:ext cx="1704892" cy="541421"/>
        </a:xfrm>
        <a:prstGeom prst="rect">
          <a:avLst/>
        </a:prstGeom>
        <a:gradFill rotWithShape="0">
          <a:gsLst>
            <a:gs pos="0">
              <a:schemeClr val="accent3">
                <a:hueOff val="-1213174"/>
                <a:satOff val="31040"/>
                <a:lumOff val="1176"/>
                <a:alphaOff val="0"/>
                <a:tint val="50000"/>
                <a:satMod val="300000"/>
              </a:schemeClr>
            </a:gs>
            <a:gs pos="35000">
              <a:schemeClr val="accent3">
                <a:hueOff val="-1213174"/>
                <a:satOff val="31040"/>
                <a:lumOff val="1176"/>
                <a:alphaOff val="0"/>
                <a:tint val="37000"/>
                <a:satMod val="300000"/>
              </a:schemeClr>
            </a:gs>
            <a:gs pos="100000">
              <a:schemeClr val="accent3">
                <a:hueOff val="-1213174"/>
                <a:satOff val="31040"/>
                <a:lumOff val="11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Задания </a:t>
          </a:r>
          <a:endParaRPr lang="ru-RU" sz="2000" kern="1200" dirty="0"/>
        </a:p>
      </dsp:txBody>
      <dsp:txXfrm>
        <a:off x="5258576" y="97217"/>
        <a:ext cx="1704892" cy="541421"/>
      </dsp:txXfrm>
    </dsp:sp>
    <dsp:sp modelId="{B122FE11-9CA8-44C3-B1A6-DD7A5E94406B}">
      <dsp:nvSpPr>
        <dsp:cNvPr id="0" name=""/>
        <dsp:cNvSpPr/>
      </dsp:nvSpPr>
      <dsp:spPr>
        <a:xfrm>
          <a:off x="7010296" y="97217"/>
          <a:ext cx="1704892" cy="541421"/>
        </a:xfrm>
        <a:prstGeom prst="rect">
          <a:avLst/>
        </a:prstGeom>
        <a:gradFill rotWithShape="0">
          <a:gsLst>
            <a:gs pos="0">
              <a:schemeClr val="accent3">
                <a:hueOff val="-1617565"/>
                <a:satOff val="41387"/>
                <a:lumOff val="1568"/>
                <a:alphaOff val="0"/>
                <a:tint val="50000"/>
                <a:satMod val="300000"/>
              </a:schemeClr>
            </a:gs>
            <a:gs pos="35000">
              <a:schemeClr val="accent3">
                <a:hueOff val="-1617565"/>
                <a:satOff val="41387"/>
                <a:lumOff val="1568"/>
                <a:alphaOff val="0"/>
                <a:tint val="37000"/>
                <a:satMod val="300000"/>
              </a:schemeClr>
            </a:gs>
            <a:gs pos="100000">
              <a:schemeClr val="accent3">
                <a:hueOff val="-1617565"/>
                <a:satOff val="41387"/>
                <a:lumOff val="156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Тесты </a:t>
          </a:r>
          <a:endParaRPr lang="ru-RU" sz="2000" kern="1200" dirty="0"/>
        </a:p>
      </dsp:txBody>
      <dsp:txXfrm>
        <a:off x="7010296" y="97217"/>
        <a:ext cx="1704892" cy="541421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26455C-532E-4902-93EB-2F0B38BA27B5}">
      <dsp:nvSpPr>
        <dsp:cNvPr id="0" name=""/>
        <dsp:cNvSpPr/>
      </dsp:nvSpPr>
      <dsp:spPr>
        <a:xfrm rot="5400000">
          <a:off x="-123273" y="126437"/>
          <a:ext cx="821821" cy="57527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</a:t>
          </a:r>
          <a:endParaRPr lang="ru-RU" sz="2400" kern="1200" dirty="0"/>
        </a:p>
      </dsp:txBody>
      <dsp:txXfrm rot="5400000">
        <a:off x="-123273" y="126437"/>
        <a:ext cx="821821" cy="575274"/>
      </dsp:txXfrm>
    </dsp:sp>
    <dsp:sp modelId="{18E5BF95-740A-4EF7-BDD8-D7FA0B4A5CE7}">
      <dsp:nvSpPr>
        <dsp:cNvPr id="0" name=""/>
        <dsp:cNvSpPr/>
      </dsp:nvSpPr>
      <dsp:spPr>
        <a:xfrm rot="5400000">
          <a:off x="4274049" y="-3695609"/>
          <a:ext cx="534464" cy="7932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Состав  территории</a:t>
          </a:r>
          <a:endParaRPr lang="ru-RU" sz="3200" kern="1200" dirty="0"/>
        </a:p>
      </dsp:txBody>
      <dsp:txXfrm rot="5400000">
        <a:off x="4274049" y="-3695609"/>
        <a:ext cx="534464" cy="7932013"/>
      </dsp:txXfrm>
    </dsp:sp>
    <dsp:sp modelId="{53F4294D-7C13-45AB-A843-239871D7ACF7}">
      <dsp:nvSpPr>
        <dsp:cNvPr id="0" name=""/>
        <dsp:cNvSpPr/>
      </dsp:nvSpPr>
      <dsp:spPr>
        <a:xfrm rot="5400000">
          <a:off x="-123273" y="864509"/>
          <a:ext cx="821821" cy="575274"/>
        </a:xfrm>
        <a:prstGeom prst="chevron">
          <a:avLst/>
        </a:prstGeom>
        <a:gradFill rotWithShape="0">
          <a:gsLst>
            <a:gs pos="0">
              <a:schemeClr val="accent3">
                <a:hueOff val="-269594"/>
                <a:satOff val="6898"/>
                <a:lumOff val="261"/>
                <a:alphaOff val="0"/>
                <a:tint val="50000"/>
                <a:satMod val="300000"/>
              </a:schemeClr>
            </a:gs>
            <a:gs pos="35000">
              <a:schemeClr val="accent3">
                <a:hueOff val="-269594"/>
                <a:satOff val="6898"/>
                <a:lumOff val="261"/>
                <a:alphaOff val="0"/>
                <a:tint val="37000"/>
                <a:satMod val="300000"/>
              </a:schemeClr>
            </a:gs>
            <a:gs pos="100000">
              <a:schemeClr val="accent3">
                <a:hueOff val="-269594"/>
                <a:satOff val="6898"/>
                <a:lumOff val="261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-269594"/>
              <a:satOff val="6898"/>
              <a:lumOff val="26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</a:t>
          </a:r>
          <a:endParaRPr lang="ru-RU" sz="2400" kern="1200" dirty="0"/>
        </a:p>
      </dsp:txBody>
      <dsp:txXfrm rot="5400000">
        <a:off x="-123273" y="864509"/>
        <a:ext cx="821821" cy="575274"/>
      </dsp:txXfrm>
    </dsp:sp>
    <dsp:sp modelId="{280A8FEF-737D-42E0-BB00-FD69E33AC12E}">
      <dsp:nvSpPr>
        <dsp:cNvPr id="0" name=""/>
        <dsp:cNvSpPr/>
      </dsp:nvSpPr>
      <dsp:spPr>
        <a:xfrm rot="5400000">
          <a:off x="4274189" y="-2957677"/>
          <a:ext cx="534183" cy="7932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269594"/>
              <a:satOff val="6898"/>
              <a:lumOff val="2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ЭГП  района</a:t>
          </a:r>
          <a:endParaRPr lang="ru-RU" sz="3200" kern="1200" dirty="0"/>
        </a:p>
      </dsp:txBody>
      <dsp:txXfrm rot="5400000">
        <a:off x="4274189" y="-2957677"/>
        <a:ext cx="534183" cy="7932013"/>
      </dsp:txXfrm>
    </dsp:sp>
    <dsp:sp modelId="{D44D3CC2-A2D3-4D4F-917D-0A4D05F09D37}">
      <dsp:nvSpPr>
        <dsp:cNvPr id="0" name=""/>
        <dsp:cNvSpPr/>
      </dsp:nvSpPr>
      <dsp:spPr>
        <a:xfrm rot="5400000">
          <a:off x="-123273" y="1602582"/>
          <a:ext cx="821821" cy="575274"/>
        </a:xfrm>
        <a:prstGeom prst="chevron">
          <a:avLst/>
        </a:prstGeom>
        <a:gradFill rotWithShape="0">
          <a:gsLst>
            <a:gs pos="0">
              <a:schemeClr val="accent3">
                <a:hueOff val="-539188"/>
                <a:satOff val="13796"/>
                <a:lumOff val="523"/>
                <a:alphaOff val="0"/>
                <a:tint val="50000"/>
                <a:satMod val="300000"/>
              </a:schemeClr>
            </a:gs>
            <a:gs pos="35000">
              <a:schemeClr val="accent3">
                <a:hueOff val="-539188"/>
                <a:satOff val="13796"/>
                <a:lumOff val="523"/>
                <a:alphaOff val="0"/>
                <a:tint val="37000"/>
                <a:satMod val="300000"/>
              </a:schemeClr>
            </a:gs>
            <a:gs pos="100000">
              <a:schemeClr val="accent3">
                <a:hueOff val="-539188"/>
                <a:satOff val="13796"/>
                <a:lumOff val="52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-539188"/>
              <a:satOff val="13796"/>
              <a:lumOff val="52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3</a:t>
          </a:r>
        </a:p>
      </dsp:txBody>
      <dsp:txXfrm rot="5400000">
        <a:off x="-123273" y="1602582"/>
        <a:ext cx="821821" cy="575274"/>
      </dsp:txXfrm>
    </dsp:sp>
    <dsp:sp modelId="{1155A3B2-5328-4AF5-8573-9AB77093069D}">
      <dsp:nvSpPr>
        <dsp:cNvPr id="0" name=""/>
        <dsp:cNvSpPr/>
      </dsp:nvSpPr>
      <dsp:spPr>
        <a:xfrm rot="5400000">
          <a:off x="4274189" y="-2219605"/>
          <a:ext cx="534183" cy="7932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539188"/>
              <a:satOff val="13796"/>
              <a:lumOff val="5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Природные  условия  и  ресурсы</a:t>
          </a:r>
          <a:endParaRPr lang="ru-RU" sz="3200" kern="1200" dirty="0"/>
        </a:p>
      </dsp:txBody>
      <dsp:txXfrm rot="5400000">
        <a:off x="4274189" y="-2219605"/>
        <a:ext cx="534183" cy="7932013"/>
      </dsp:txXfrm>
    </dsp:sp>
    <dsp:sp modelId="{5B10795E-5A7C-40F5-839A-D7EA46B392C9}">
      <dsp:nvSpPr>
        <dsp:cNvPr id="0" name=""/>
        <dsp:cNvSpPr/>
      </dsp:nvSpPr>
      <dsp:spPr>
        <a:xfrm rot="5400000">
          <a:off x="-123273" y="2340654"/>
          <a:ext cx="821821" cy="575274"/>
        </a:xfrm>
        <a:prstGeom prst="chevron">
          <a:avLst/>
        </a:prstGeom>
        <a:gradFill rotWithShape="0">
          <a:gsLst>
            <a:gs pos="0">
              <a:schemeClr val="accent3">
                <a:hueOff val="-808782"/>
                <a:satOff val="20694"/>
                <a:lumOff val="784"/>
                <a:alphaOff val="0"/>
                <a:tint val="50000"/>
                <a:satMod val="300000"/>
              </a:schemeClr>
            </a:gs>
            <a:gs pos="35000">
              <a:schemeClr val="accent3">
                <a:hueOff val="-808782"/>
                <a:satOff val="20694"/>
                <a:lumOff val="784"/>
                <a:alphaOff val="0"/>
                <a:tint val="37000"/>
                <a:satMod val="300000"/>
              </a:schemeClr>
            </a:gs>
            <a:gs pos="100000">
              <a:schemeClr val="accent3">
                <a:hueOff val="-808782"/>
                <a:satOff val="20694"/>
                <a:lumOff val="78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-808782"/>
              <a:satOff val="20694"/>
              <a:lumOff val="78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4</a:t>
          </a:r>
        </a:p>
      </dsp:txBody>
      <dsp:txXfrm rot="5400000">
        <a:off x="-123273" y="2340654"/>
        <a:ext cx="821821" cy="575274"/>
      </dsp:txXfrm>
    </dsp:sp>
    <dsp:sp modelId="{537748EF-2CB0-46BF-863C-7008E46EFB1C}">
      <dsp:nvSpPr>
        <dsp:cNvPr id="0" name=""/>
        <dsp:cNvSpPr/>
      </dsp:nvSpPr>
      <dsp:spPr>
        <a:xfrm rot="5400000">
          <a:off x="4274189" y="-1481533"/>
          <a:ext cx="534183" cy="7932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808782"/>
              <a:satOff val="20694"/>
              <a:lumOff val="78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Характеристика  населения</a:t>
          </a:r>
          <a:endParaRPr lang="ru-RU" sz="3200" kern="1200" dirty="0"/>
        </a:p>
      </dsp:txBody>
      <dsp:txXfrm rot="5400000">
        <a:off x="4274189" y="-1481533"/>
        <a:ext cx="534183" cy="7932013"/>
      </dsp:txXfrm>
    </dsp:sp>
    <dsp:sp modelId="{0C8C4687-6738-4A33-A60E-E5351BCE5A34}">
      <dsp:nvSpPr>
        <dsp:cNvPr id="0" name=""/>
        <dsp:cNvSpPr/>
      </dsp:nvSpPr>
      <dsp:spPr>
        <a:xfrm rot="5400000">
          <a:off x="-123273" y="3078726"/>
          <a:ext cx="821821" cy="575274"/>
        </a:xfrm>
        <a:prstGeom prst="chevron">
          <a:avLst/>
        </a:prstGeom>
        <a:gradFill rotWithShape="0">
          <a:gsLst>
            <a:gs pos="0">
              <a:schemeClr val="accent3">
                <a:hueOff val="-1078377"/>
                <a:satOff val="27591"/>
                <a:lumOff val="1045"/>
                <a:alphaOff val="0"/>
                <a:tint val="50000"/>
                <a:satMod val="300000"/>
              </a:schemeClr>
            </a:gs>
            <a:gs pos="35000">
              <a:schemeClr val="accent3">
                <a:hueOff val="-1078377"/>
                <a:satOff val="27591"/>
                <a:lumOff val="1045"/>
                <a:alphaOff val="0"/>
                <a:tint val="37000"/>
                <a:satMod val="300000"/>
              </a:schemeClr>
            </a:gs>
            <a:gs pos="100000">
              <a:schemeClr val="accent3">
                <a:hueOff val="-1078377"/>
                <a:satOff val="27591"/>
                <a:lumOff val="104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-1078377"/>
              <a:satOff val="27591"/>
              <a:lumOff val="104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5</a:t>
          </a:r>
          <a:endParaRPr lang="ru-RU" sz="2400" kern="1200" dirty="0"/>
        </a:p>
      </dsp:txBody>
      <dsp:txXfrm rot="5400000">
        <a:off x="-123273" y="3078726"/>
        <a:ext cx="821821" cy="575274"/>
      </dsp:txXfrm>
    </dsp:sp>
    <dsp:sp modelId="{DFD52236-E2CE-41CE-AAEE-D3BA5061B668}">
      <dsp:nvSpPr>
        <dsp:cNvPr id="0" name=""/>
        <dsp:cNvSpPr/>
      </dsp:nvSpPr>
      <dsp:spPr>
        <a:xfrm rot="5400000">
          <a:off x="4274189" y="-743460"/>
          <a:ext cx="534183" cy="7932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1078377"/>
              <a:satOff val="27591"/>
              <a:lumOff val="10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Экономика и хозяйство</a:t>
          </a:r>
          <a:endParaRPr lang="ru-RU" sz="3200" kern="1200" dirty="0"/>
        </a:p>
      </dsp:txBody>
      <dsp:txXfrm rot="5400000">
        <a:off x="4274189" y="-743460"/>
        <a:ext cx="534183" cy="7932013"/>
      </dsp:txXfrm>
    </dsp:sp>
    <dsp:sp modelId="{610810A6-BAEE-4B4D-AD47-788270689081}">
      <dsp:nvSpPr>
        <dsp:cNvPr id="0" name=""/>
        <dsp:cNvSpPr/>
      </dsp:nvSpPr>
      <dsp:spPr>
        <a:xfrm rot="5400000">
          <a:off x="-123273" y="3816799"/>
          <a:ext cx="821821" cy="575274"/>
        </a:xfrm>
        <a:prstGeom prst="chevron">
          <a:avLst/>
        </a:prstGeom>
        <a:gradFill rotWithShape="0">
          <a:gsLst>
            <a:gs pos="0">
              <a:schemeClr val="accent3">
                <a:hueOff val="-1347971"/>
                <a:satOff val="34489"/>
                <a:lumOff val="1307"/>
                <a:alphaOff val="0"/>
                <a:tint val="50000"/>
                <a:satMod val="300000"/>
              </a:schemeClr>
            </a:gs>
            <a:gs pos="35000">
              <a:schemeClr val="accent3">
                <a:hueOff val="-1347971"/>
                <a:satOff val="34489"/>
                <a:lumOff val="1307"/>
                <a:alphaOff val="0"/>
                <a:tint val="37000"/>
                <a:satMod val="300000"/>
              </a:schemeClr>
            </a:gs>
            <a:gs pos="100000">
              <a:schemeClr val="accent3">
                <a:hueOff val="-1347971"/>
                <a:satOff val="34489"/>
                <a:lumOff val="1307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-1347971"/>
              <a:satOff val="34489"/>
              <a:lumOff val="130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6</a:t>
          </a:r>
          <a:endParaRPr lang="ru-RU" sz="2400" kern="1200" dirty="0"/>
        </a:p>
      </dsp:txBody>
      <dsp:txXfrm rot="5400000">
        <a:off x="-123273" y="3816799"/>
        <a:ext cx="821821" cy="575274"/>
      </dsp:txXfrm>
    </dsp:sp>
    <dsp:sp modelId="{17784EFB-9374-45FF-A06B-81517E4B67D3}">
      <dsp:nvSpPr>
        <dsp:cNvPr id="0" name=""/>
        <dsp:cNvSpPr/>
      </dsp:nvSpPr>
      <dsp:spPr>
        <a:xfrm rot="5400000">
          <a:off x="4274189" y="-5388"/>
          <a:ext cx="534183" cy="7932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1347971"/>
              <a:satOff val="34489"/>
              <a:lumOff val="13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Транспорт</a:t>
          </a:r>
          <a:endParaRPr lang="ru-RU" sz="3200" kern="1200" dirty="0"/>
        </a:p>
      </dsp:txBody>
      <dsp:txXfrm rot="5400000">
        <a:off x="4274189" y="-5388"/>
        <a:ext cx="534183" cy="7932013"/>
      </dsp:txXfrm>
    </dsp:sp>
    <dsp:sp modelId="{1FC27058-D366-465E-ADF6-FE53EAA5C3BB}">
      <dsp:nvSpPr>
        <dsp:cNvPr id="0" name=""/>
        <dsp:cNvSpPr/>
      </dsp:nvSpPr>
      <dsp:spPr>
        <a:xfrm rot="5400000">
          <a:off x="-123273" y="4554871"/>
          <a:ext cx="821821" cy="575274"/>
        </a:xfrm>
        <a:prstGeom prst="chevron">
          <a:avLst/>
        </a:prstGeom>
        <a:gradFill rotWithShape="0">
          <a:gsLst>
            <a:gs pos="0">
              <a:schemeClr val="accent3">
                <a:hueOff val="-1617565"/>
                <a:satOff val="41387"/>
                <a:lumOff val="1568"/>
                <a:alphaOff val="0"/>
                <a:tint val="50000"/>
                <a:satMod val="300000"/>
              </a:schemeClr>
            </a:gs>
            <a:gs pos="35000">
              <a:schemeClr val="accent3">
                <a:hueOff val="-1617565"/>
                <a:satOff val="41387"/>
                <a:lumOff val="1568"/>
                <a:alphaOff val="0"/>
                <a:tint val="37000"/>
                <a:satMod val="300000"/>
              </a:schemeClr>
            </a:gs>
            <a:gs pos="100000">
              <a:schemeClr val="accent3">
                <a:hueOff val="-1617565"/>
                <a:satOff val="41387"/>
                <a:lumOff val="156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-1617565"/>
              <a:satOff val="41387"/>
              <a:lumOff val="156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7</a:t>
          </a:r>
          <a:endParaRPr lang="ru-RU" sz="2400" kern="1200" dirty="0"/>
        </a:p>
      </dsp:txBody>
      <dsp:txXfrm rot="5400000">
        <a:off x="-123273" y="4554871"/>
        <a:ext cx="821821" cy="575274"/>
      </dsp:txXfrm>
    </dsp:sp>
    <dsp:sp modelId="{DC2F8A08-E9DE-4C0E-9684-D415E1C9B787}">
      <dsp:nvSpPr>
        <dsp:cNvPr id="0" name=""/>
        <dsp:cNvSpPr/>
      </dsp:nvSpPr>
      <dsp:spPr>
        <a:xfrm rot="5400000">
          <a:off x="4274189" y="732683"/>
          <a:ext cx="534183" cy="7932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1617565"/>
              <a:satOff val="41387"/>
              <a:lumOff val="156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Проблемы  и  перспективы  развития </a:t>
          </a:r>
          <a:endParaRPr lang="ru-RU" sz="3200" kern="1200" dirty="0"/>
        </a:p>
      </dsp:txBody>
      <dsp:txXfrm rot="5400000">
        <a:off x="4274189" y="732683"/>
        <a:ext cx="534183" cy="793201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B89DD4-418B-45F8-BE11-8B05B9459434}">
      <dsp:nvSpPr>
        <dsp:cNvPr id="0" name=""/>
        <dsp:cNvSpPr/>
      </dsp:nvSpPr>
      <dsp:spPr>
        <a:xfrm>
          <a:off x="0" y="555415"/>
          <a:ext cx="6000792" cy="9114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Территория – 0,5 млн. км</a:t>
          </a:r>
          <a:r>
            <a:rPr lang="ru-RU" sz="3800" kern="1200" dirty="0" smtClean="0">
              <a:latin typeface="Calibri"/>
              <a:cs typeface="Calibri"/>
            </a:rPr>
            <a:t>²</a:t>
          </a:r>
          <a:endParaRPr lang="ru-RU" sz="3800" kern="1200" dirty="0"/>
        </a:p>
      </dsp:txBody>
      <dsp:txXfrm>
        <a:off x="0" y="555415"/>
        <a:ext cx="6000792" cy="911430"/>
      </dsp:txXfrm>
    </dsp:sp>
    <dsp:sp modelId="{64580367-573E-43A8-BE37-B193D58DEAD9}">
      <dsp:nvSpPr>
        <dsp:cNvPr id="0" name=""/>
        <dsp:cNvSpPr/>
      </dsp:nvSpPr>
      <dsp:spPr>
        <a:xfrm>
          <a:off x="0" y="1576285"/>
          <a:ext cx="6000792" cy="911430"/>
        </a:xfrm>
        <a:prstGeom prst="roundRect">
          <a:avLst/>
        </a:prstGeom>
        <a:gradFill rotWithShape="0">
          <a:gsLst>
            <a:gs pos="0">
              <a:schemeClr val="accent2">
                <a:hueOff val="1373170"/>
                <a:satOff val="-24404"/>
                <a:lumOff val="785"/>
                <a:alphaOff val="0"/>
                <a:tint val="50000"/>
                <a:satMod val="300000"/>
              </a:schemeClr>
            </a:gs>
            <a:gs pos="35000">
              <a:schemeClr val="accent2">
                <a:hueOff val="1373170"/>
                <a:satOff val="-24404"/>
                <a:lumOff val="785"/>
                <a:alphaOff val="0"/>
                <a:tint val="37000"/>
                <a:satMod val="300000"/>
              </a:schemeClr>
            </a:gs>
            <a:gs pos="100000">
              <a:schemeClr val="accent2">
                <a:hueOff val="1373170"/>
                <a:satOff val="-24404"/>
                <a:lumOff val="78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smtClean="0"/>
            <a:t>13 субъектов федерации</a:t>
          </a:r>
          <a:endParaRPr lang="ru-RU" sz="3800" kern="1200" dirty="0"/>
        </a:p>
      </dsp:txBody>
      <dsp:txXfrm>
        <a:off x="0" y="1576285"/>
        <a:ext cx="6000792" cy="911430"/>
      </dsp:txXfrm>
    </dsp:sp>
    <dsp:sp modelId="{87C12E3C-7D74-4D74-A3A3-252764A93F84}">
      <dsp:nvSpPr>
        <dsp:cNvPr id="0" name=""/>
        <dsp:cNvSpPr/>
      </dsp:nvSpPr>
      <dsp:spPr>
        <a:xfrm>
          <a:off x="0" y="2597155"/>
          <a:ext cx="6000792" cy="911430"/>
        </a:xfrm>
        <a:prstGeom prst="roundRect">
          <a:avLst/>
        </a:prstGeom>
        <a:gradFill rotWithShape="0">
          <a:gsLst>
            <a:gs pos="0">
              <a:schemeClr val="accent2">
                <a:hueOff val="2746340"/>
                <a:satOff val="-48808"/>
                <a:lumOff val="1569"/>
                <a:alphaOff val="0"/>
                <a:tint val="50000"/>
                <a:satMod val="300000"/>
              </a:schemeClr>
            </a:gs>
            <a:gs pos="35000">
              <a:schemeClr val="accent2">
                <a:hueOff val="2746340"/>
                <a:satOff val="-48808"/>
                <a:lumOff val="1569"/>
                <a:alphaOff val="0"/>
                <a:tint val="37000"/>
                <a:satMod val="300000"/>
              </a:schemeClr>
            </a:gs>
            <a:gs pos="100000">
              <a:schemeClr val="accent2">
                <a:hueOff val="2746340"/>
                <a:satOff val="-48808"/>
                <a:lumOff val="156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Население – 30,5 млн. чел.</a:t>
          </a:r>
          <a:endParaRPr lang="ru-RU" sz="3800" kern="1200" dirty="0"/>
        </a:p>
      </dsp:txBody>
      <dsp:txXfrm>
        <a:off x="0" y="2597155"/>
        <a:ext cx="6000792" cy="91143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3F351C-6B2E-4B7E-BE07-956DC8ACB9B6}">
      <dsp:nvSpPr>
        <dsp:cNvPr id="0" name=""/>
        <dsp:cNvSpPr/>
      </dsp:nvSpPr>
      <dsp:spPr>
        <a:xfrm>
          <a:off x="0" y="2057"/>
          <a:ext cx="8229600" cy="743535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tx1"/>
              </a:solidFill>
            </a:rPr>
            <a:t>В центре Русской равнины</a:t>
          </a:r>
          <a:endParaRPr lang="ru-RU" sz="3100" kern="1200" dirty="0">
            <a:solidFill>
              <a:schemeClr val="tx1"/>
            </a:solidFill>
          </a:endParaRPr>
        </a:p>
      </dsp:txBody>
      <dsp:txXfrm>
        <a:off x="0" y="2057"/>
        <a:ext cx="8229600" cy="743535"/>
      </dsp:txXfrm>
    </dsp:sp>
    <dsp:sp modelId="{3DFCDEB4-3FC9-4ADE-A2D7-9D29F08F79DF}">
      <dsp:nvSpPr>
        <dsp:cNvPr id="0" name=""/>
        <dsp:cNvSpPr/>
      </dsp:nvSpPr>
      <dsp:spPr>
        <a:xfrm>
          <a:off x="0" y="834872"/>
          <a:ext cx="8229600" cy="74353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tx1"/>
              </a:solidFill>
            </a:rPr>
            <a:t>Пересечение транспортных путей</a:t>
          </a:r>
          <a:endParaRPr lang="ru-RU" sz="3100" kern="1200" dirty="0">
            <a:solidFill>
              <a:schemeClr val="tx1"/>
            </a:solidFill>
          </a:endParaRPr>
        </a:p>
      </dsp:txBody>
      <dsp:txXfrm>
        <a:off x="0" y="834872"/>
        <a:ext cx="8229600" cy="743535"/>
      </dsp:txXfrm>
    </dsp:sp>
    <dsp:sp modelId="{C7E23840-9423-42C4-A264-8A7F601B6103}">
      <dsp:nvSpPr>
        <dsp:cNvPr id="0" name=""/>
        <dsp:cNvSpPr/>
      </dsp:nvSpPr>
      <dsp:spPr>
        <a:xfrm>
          <a:off x="0" y="1667687"/>
          <a:ext cx="8229600" cy="74353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tx1"/>
              </a:solidFill>
            </a:rPr>
            <a:t>Древнее ядро Русского государства</a:t>
          </a:r>
          <a:endParaRPr lang="ru-RU" sz="3100" kern="1200" dirty="0">
            <a:solidFill>
              <a:schemeClr val="tx1"/>
            </a:solidFill>
          </a:endParaRPr>
        </a:p>
      </dsp:txBody>
      <dsp:txXfrm>
        <a:off x="0" y="1667687"/>
        <a:ext cx="8229600" cy="743535"/>
      </dsp:txXfrm>
    </dsp:sp>
    <dsp:sp modelId="{813B0E60-27D6-44F0-B26F-9BC25863D890}">
      <dsp:nvSpPr>
        <dsp:cNvPr id="0" name=""/>
        <dsp:cNvSpPr/>
      </dsp:nvSpPr>
      <dsp:spPr>
        <a:xfrm>
          <a:off x="0" y="2502594"/>
          <a:ext cx="8229600" cy="74353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tx1"/>
              </a:solidFill>
            </a:rPr>
            <a:t>Основные рынки сбыта и финансовые потоки</a:t>
          </a:r>
          <a:endParaRPr lang="ru-RU" sz="3100" kern="1200" dirty="0">
            <a:solidFill>
              <a:schemeClr val="tx1"/>
            </a:solidFill>
          </a:endParaRPr>
        </a:p>
      </dsp:txBody>
      <dsp:txXfrm>
        <a:off x="0" y="2502594"/>
        <a:ext cx="8229600" cy="743535"/>
      </dsp:txXfrm>
    </dsp:sp>
    <dsp:sp modelId="{D523F80D-DB54-408C-AF9D-5BA8697E1A0E}">
      <dsp:nvSpPr>
        <dsp:cNvPr id="0" name=""/>
        <dsp:cNvSpPr/>
      </dsp:nvSpPr>
      <dsp:spPr>
        <a:xfrm>
          <a:off x="0" y="3333317"/>
          <a:ext cx="8229600" cy="74353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tx1"/>
              </a:solidFill>
            </a:rPr>
            <a:t>Граничит с 5 экономическими районами РФ</a:t>
          </a:r>
          <a:endParaRPr lang="ru-RU" sz="3100" kern="1200" dirty="0">
            <a:solidFill>
              <a:schemeClr val="tx1"/>
            </a:solidFill>
          </a:endParaRPr>
        </a:p>
      </dsp:txBody>
      <dsp:txXfrm>
        <a:off x="0" y="3333317"/>
        <a:ext cx="8229600" cy="743535"/>
      </dsp:txXfrm>
    </dsp:sp>
    <dsp:sp modelId="{9C46B3FF-61B7-43FC-BAC0-3648ECFCB55F}">
      <dsp:nvSpPr>
        <dsp:cNvPr id="0" name=""/>
        <dsp:cNvSpPr/>
      </dsp:nvSpPr>
      <dsp:spPr>
        <a:xfrm>
          <a:off x="0" y="4158778"/>
          <a:ext cx="8229600" cy="743535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tx1"/>
              </a:solidFill>
            </a:rPr>
            <a:t>Граничит с Белоруссией и Украиной</a:t>
          </a:r>
          <a:endParaRPr lang="ru-RU" sz="3100" kern="1200" dirty="0">
            <a:solidFill>
              <a:schemeClr val="tx1"/>
            </a:solidFill>
          </a:endParaRPr>
        </a:p>
      </dsp:txBody>
      <dsp:txXfrm>
        <a:off x="0" y="4158778"/>
        <a:ext cx="8229600" cy="74353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 flipH="1">
            <a:off x="0" y="6309320"/>
            <a:ext cx="9144000" cy="548680"/>
          </a:xfrm>
          <a:prstGeom prst="roundRect">
            <a:avLst/>
          </a:prstGeom>
          <a:blipFill>
            <a:blip r:embed="rId13" cstate="screen"/>
            <a:stretch>
              <a:fillRect/>
            </a:stretch>
          </a:blipFill>
          <a:ln>
            <a:solidFill>
              <a:srgbClr val="92D050">
                <a:alpha val="4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slide" Target="slide40.xml"/><Relationship Id="rId12" Type="http://schemas.openxmlformats.org/officeDocument/2006/relationships/slide" Target="slide47.xml"/><Relationship Id="rId2" Type="http://schemas.openxmlformats.org/officeDocument/2006/relationships/diagramData" Target="../diagrams/data1.xml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slide" Target="slide43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3.png"/><Relationship Id="rId10" Type="http://schemas.openxmlformats.org/officeDocument/2006/relationships/slide" Target="slide35.xml"/><Relationship Id="rId4" Type="http://schemas.openxmlformats.org/officeDocument/2006/relationships/diagramQuickStyle" Target="../diagrams/quickStyle1.xml"/><Relationship Id="rId9" Type="http://schemas.openxmlformats.org/officeDocument/2006/relationships/slide" Target="slide38.xml"/><Relationship Id="rId14" Type="http://schemas.openxmlformats.org/officeDocument/2006/relationships/slide" Target="slide4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31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jpeg"/><Relationship Id="rId7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3.xml"/><Relationship Id="rId3" Type="http://schemas.openxmlformats.org/officeDocument/2006/relationships/image" Target="../media/image10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14.png"/><Relationship Id="rId10" Type="http://schemas.openxmlformats.org/officeDocument/2006/relationships/image" Target="../media/image48.jpe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slide" Target="slide3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10.pn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0.jpeg"/><Relationship Id="rId1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4.xml"/><Relationship Id="rId3" Type="http://schemas.openxmlformats.org/officeDocument/2006/relationships/diagramLayout" Target="../diagrams/layout2.xml"/><Relationship Id="rId7" Type="http://schemas.openxmlformats.org/officeDocument/2006/relationships/slide" Target="slide3.xml"/><Relationship Id="rId12" Type="http://schemas.openxmlformats.org/officeDocument/2006/relationships/slide" Target="slide3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slide" Target="slide19.xml"/><Relationship Id="rId5" Type="http://schemas.openxmlformats.org/officeDocument/2006/relationships/diagramColors" Target="../diagrams/colors2.xml"/><Relationship Id="rId10" Type="http://schemas.openxmlformats.org/officeDocument/2006/relationships/slide" Target="slide15.xml"/><Relationship Id="rId4" Type="http://schemas.openxmlformats.org/officeDocument/2006/relationships/diagramQuickStyle" Target="../diagrams/quickStyle2.xml"/><Relationship Id="rId9" Type="http://schemas.openxmlformats.org/officeDocument/2006/relationships/slide" Target="slide6.xml"/><Relationship Id="rId14" Type="http://schemas.microsoft.com/office/2007/relationships/diagramDrawing" Target="../diagrams/drawin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69.png"/><Relationship Id="rId7" Type="http://schemas.openxmlformats.org/officeDocument/2006/relationships/slide" Target="slide27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slide" Target="slide30.xml"/><Relationship Id="rId5" Type="http://schemas.openxmlformats.org/officeDocument/2006/relationships/slide" Target="slide2.xml"/><Relationship Id="rId10" Type="http://schemas.openxmlformats.org/officeDocument/2006/relationships/slide" Target="slide32.xml"/><Relationship Id="rId4" Type="http://schemas.openxmlformats.org/officeDocument/2006/relationships/slide" Target="slide22.xml"/><Relationship Id="rId9" Type="http://schemas.openxmlformats.org/officeDocument/2006/relationships/slide" Target="slide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18" Type="http://schemas.openxmlformats.org/officeDocument/2006/relationships/image" Target="../media/image87.jpeg"/><Relationship Id="rId3" Type="http://schemas.openxmlformats.org/officeDocument/2006/relationships/image" Target="../media/image72.jpeg"/><Relationship Id="rId21" Type="http://schemas.openxmlformats.org/officeDocument/2006/relationships/image" Target="../media/image90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" Type="http://schemas.openxmlformats.org/officeDocument/2006/relationships/image" Target="../media/image43.png"/><Relationship Id="rId16" Type="http://schemas.openxmlformats.org/officeDocument/2006/relationships/image" Target="../media/image85.jpeg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23" Type="http://schemas.openxmlformats.org/officeDocument/2006/relationships/slide" Target="slide22.xml"/><Relationship Id="rId10" Type="http://schemas.openxmlformats.org/officeDocument/2006/relationships/image" Target="../media/image79.gif"/><Relationship Id="rId19" Type="http://schemas.openxmlformats.org/officeDocument/2006/relationships/image" Target="../media/image88.jpeg"/><Relationship Id="rId4" Type="http://schemas.openxmlformats.org/officeDocument/2006/relationships/image" Target="../media/image73.jpeg"/><Relationship Id="rId9" Type="http://schemas.openxmlformats.org/officeDocument/2006/relationships/image" Target="../media/image78.png"/><Relationship Id="rId14" Type="http://schemas.openxmlformats.org/officeDocument/2006/relationships/image" Target="../media/image83.jpeg"/><Relationship Id="rId22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slide" Target="slide22.xm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2.png"/><Relationship Id="rId7" Type="http://schemas.openxmlformats.org/officeDocument/2006/relationships/image" Target="../media/image4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07.png"/><Relationship Id="rId5" Type="http://schemas.openxmlformats.org/officeDocument/2006/relationships/slide" Target="slide21.xml"/><Relationship Id="rId10" Type="http://schemas.openxmlformats.org/officeDocument/2006/relationships/image" Target="../media/image106.png"/><Relationship Id="rId4" Type="http://schemas.openxmlformats.org/officeDocument/2006/relationships/image" Target="../media/image103.png"/><Relationship Id="rId9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diagramData" Target="../diagrams/data3.xml"/><Relationship Id="rId7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diagramDrawing" Target="../diagrams/drawing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7.jpe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122.jpeg"/><Relationship Id="rId5" Type="http://schemas.openxmlformats.org/officeDocument/2006/relationships/slide" Target="slide21.xml"/><Relationship Id="rId10" Type="http://schemas.openxmlformats.org/officeDocument/2006/relationships/image" Target="../media/image121.jpeg"/><Relationship Id="rId4" Type="http://schemas.openxmlformats.org/officeDocument/2006/relationships/image" Target="../media/image10.png"/><Relationship Id="rId9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5.png"/><Relationship Id="rId7" Type="http://schemas.openxmlformats.org/officeDocument/2006/relationships/image" Target="../media/image126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chart" Target="../charts/chart4.xml"/><Relationship Id="rId4" Type="http://schemas.openxmlformats.org/officeDocument/2006/relationships/slide" Target="slide21.xml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slide" Target="slide21.xml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8.jpeg"/><Relationship Id="rId7" Type="http://schemas.openxmlformats.org/officeDocument/2006/relationships/image" Target="../media/image1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10" Type="http://schemas.openxmlformats.org/officeDocument/2006/relationships/slide" Target="slide2.xml"/><Relationship Id="rId4" Type="http://schemas.openxmlformats.org/officeDocument/2006/relationships/image" Target="../media/image139.jpeg"/><Relationship Id="rId9" Type="http://schemas.openxmlformats.org/officeDocument/2006/relationships/image" Target="../media/image143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diagramLayout" Target="../diagrams/layout5.xml"/><Relationship Id="rId7" Type="http://schemas.openxmlformats.org/officeDocument/2006/relationships/diagramLayout" Target="../diagrams/layout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6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microsoft.com/office/2007/relationships/diagramDrawing" Target="../diagrams/drawing5.xml"/><Relationship Id="rId4" Type="http://schemas.openxmlformats.org/officeDocument/2006/relationships/diagramQuickStyle" Target="../diagrams/quickStyle5.xml"/><Relationship Id="rId9" Type="http://schemas.openxmlformats.org/officeDocument/2006/relationships/diagramColors" Target="../diagrams/colors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Colors" Target="../diagrams/colors9.xml"/><Relationship Id="rId18" Type="http://schemas.microsoft.com/office/2007/relationships/diagramDrawing" Target="../diagrams/drawing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12" Type="http://schemas.openxmlformats.org/officeDocument/2006/relationships/diagramQuickStyle" Target="../diagrams/quickStyle9.xml"/><Relationship Id="rId17" Type="http://schemas.microsoft.com/office/2007/relationships/diagramDrawing" Target="../diagrams/drawing7.xml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8.xml"/><Relationship Id="rId11" Type="http://schemas.openxmlformats.org/officeDocument/2006/relationships/diagramLayout" Target="../diagrams/layout9.xml"/><Relationship Id="rId5" Type="http://schemas.openxmlformats.org/officeDocument/2006/relationships/diagramColors" Target="../diagrams/colors7.xml"/><Relationship Id="rId10" Type="http://schemas.openxmlformats.org/officeDocument/2006/relationships/diagramData" Target="../diagrams/data9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Relationship Id="rId14" Type="http://schemas.openxmlformats.org/officeDocument/2006/relationships/slide" Target="slide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diagramLayout" Target="../diagrams/layout10.xml"/><Relationship Id="rId7" Type="http://schemas.openxmlformats.org/officeDocument/2006/relationships/slide" Target="slide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osculture.ru/upload/iblock/3af/jviuzpmbkxlqzaebewwdssccsv%20zmgvmprvkqkwsv.jpg" TargetMode="External"/><Relationship Id="rId13" Type="http://schemas.openxmlformats.org/officeDocument/2006/relationships/hyperlink" Target="http://www.pribaikal.ru/fileadmin/Images/Unions/FolkMasters/Russian-Costume/russian-native-costume-0004.jpg" TargetMode="External"/><Relationship Id="rId18" Type="http://schemas.openxmlformats.org/officeDocument/2006/relationships/hyperlink" Target="http://www.golaz.ru/bus.ru.jpg" TargetMode="External"/><Relationship Id="rId3" Type="http://schemas.openxmlformats.org/officeDocument/2006/relationships/hyperlink" Target="http://img-fotki.yandex.ru/get/4900/levangel.1a/0_4d330_4961c1c2_L" TargetMode="External"/><Relationship Id="rId21" Type="http://schemas.openxmlformats.org/officeDocument/2006/relationships/hyperlink" Target="http://fis.ru/logo/10031129.jpg" TargetMode="External"/><Relationship Id="rId7" Type="http://schemas.openxmlformats.org/officeDocument/2006/relationships/hyperlink" Target="http://www.avrora-k.ru/upload/iblock/c31/c317feae5705850c26fb5e4d4d587c22.jpg" TargetMode="External"/><Relationship Id="rId12" Type="http://schemas.openxmlformats.org/officeDocument/2006/relationships/hyperlink" Target="http://gorod.tomsk.ru/uploads/28460/1242701497/Russkijkostjum1.jpg" TargetMode="External"/><Relationship Id="rId17" Type="http://schemas.openxmlformats.org/officeDocument/2006/relationships/hyperlink" Target="http://www.liaz-677.ru/foto/family/5256p.jpg" TargetMode="External"/><Relationship Id="rId2" Type="http://schemas.openxmlformats.org/officeDocument/2006/relationships/hyperlink" Target="http://allday.ru/uploads/posts/2009-03/1237292745_bezimeni-1.jpg" TargetMode="External"/><Relationship Id="rId16" Type="http://schemas.openxmlformats.org/officeDocument/2006/relationships/hyperlink" Target="http://www.liaz-677.ru/foto/family/5256s.jpg" TargetMode="External"/><Relationship Id="rId20" Type="http://schemas.openxmlformats.org/officeDocument/2006/relationships/hyperlink" Target="http://www.metrowagonmash.ru/big/81-740-4b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gdalin-katalina.narod.ru/teterev_na_progulke01.jpg" TargetMode="External"/><Relationship Id="rId11" Type="http://schemas.openxmlformats.org/officeDocument/2006/relationships/hyperlink" Target="http://www.rb.ru/skip/upload/admins/picture/karta_2011-07-12_09.49.52_2011-07-26_19.03.07.jpg" TargetMode="External"/><Relationship Id="rId5" Type="http://schemas.openxmlformats.org/officeDocument/2006/relationships/hyperlink" Target="http://paleh-online.ru/data/Image/pict5.jpg" TargetMode="External"/><Relationship Id="rId15" Type="http://schemas.openxmlformats.org/officeDocument/2006/relationships/hyperlink" Target="http://www.megabook.ru/MediaViewer.asp?AID=668435" TargetMode="External"/><Relationship Id="rId23" Type="http://schemas.openxmlformats.org/officeDocument/2006/relationships/hyperlink" Target="http://www.tdltz.ru/pic/tgm6.gif" TargetMode="External"/><Relationship Id="rId10" Type="http://schemas.openxmlformats.org/officeDocument/2006/relationships/hyperlink" Target="http://upload.wikimedia.org/wikipedia/commons/thumb/a/aa/Moscow_Urban_Agglomeration,_Russia,_LandSat-7_image.jpg/635px-Moscow_Urban_Agglomeration,_Russia,_LandSat-7_image.jpg" TargetMode="External"/><Relationship Id="rId19" Type="http://schemas.openxmlformats.org/officeDocument/2006/relationships/hyperlink" Target="http://www.metrowagonmash.ru/big/81-717-5b.jpg" TargetMode="External"/><Relationship Id="rId4" Type="http://schemas.openxmlformats.org/officeDocument/2006/relationships/hyperlink" Target="http://pavloposadskie-platki.ru/wp-content/uploads/2011/02/1347-3-300x300.jpg" TargetMode="External"/><Relationship Id="rId9" Type="http://schemas.openxmlformats.org/officeDocument/2006/relationships/hyperlink" Target="http://www.slavyanskaya-kultura.ru/images/1(102).jpg" TargetMode="External"/><Relationship Id="rId14" Type="http://schemas.openxmlformats.org/officeDocument/2006/relationships/hyperlink" Target="http://street-fashion-guide.ru/wp-content/uploads/2010/10/35775924_KULIKOV_IVAN_SEMYONOVICH_Devushka_s_tuesom.jpg" TargetMode="External"/><Relationship Id="rId22" Type="http://schemas.openxmlformats.org/officeDocument/2006/relationships/hyperlink" Target="http://muromteplovoz.ru/index_mtz.files/image2941.jpg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sdelanounas.ru/images/img/agro-sektor.ru/x400_uploads_posts_2011-04_1303367639_1272871569_kury.jpg.jpeg" TargetMode="External"/><Relationship Id="rId13" Type="http://schemas.openxmlformats.org/officeDocument/2006/relationships/hyperlink" Target="http://www.infoservices.com/koi8/moscowru/map/seasr.gif" TargetMode="External"/><Relationship Id="rId18" Type="http://schemas.openxmlformats.org/officeDocument/2006/relationships/hyperlink" Target="http://kosmosmoda.ru/files/2/textblocks/bluza/111-1405A%201.JPG" TargetMode="External"/><Relationship Id="rId3" Type="http://schemas.openxmlformats.org/officeDocument/2006/relationships/hyperlink" Target="http://www.vpole.ru/i/trade/centre/32980925081721.jpg" TargetMode="External"/><Relationship Id="rId21" Type="http://schemas.openxmlformats.org/officeDocument/2006/relationships/hyperlink" Target="http://www.cross-roads.ru/art/clipart/glass_01.jpg" TargetMode="External"/><Relationship Id="rId7" Type="http://schemas.openxmlformats.org/officeDocument/2006/relationships/hyperlink" Target="http://www.agromts.ru/01/newspartner/agrosouz/2009/4424.jpg" TargetMode="External"/><Relationship Id="rId12" Type="http://schemas.openxmlformats.org/officeDocument/2006/relationships/hyperlink" Target="http://www.kmz-tula.ru/Images/_about/kmz_main_factory.png" TargetMode="External"/><Relationship Id="rId17" Type="http://schemas.openxmlformats.org/officeDocument/2006/relationships/hyperlink" Target="http://www.trekhgorka.ru/image/userfiles/image/assortiment/novie/february2012/magazin_210212_12.jpg" TargetMode="External"/><Relationship Id="rId2" Type="http://schemas.openxmlformats.org/officeDocument/2006/relationships/hyperlink" Target="http://ccep.ru/uploads/posts/2010-12/thumbs/1291557660_image5ckpk2.jpg" TargetMode="External"/><Relationship Id="rId16" Type="http://schemas.openxmlformats.org/officeDocument/2006/relationships/hyperlink" Target="http://www.trekhgorka.ru/image/userfiles/image/assortiment/novie/june2011/new_col_010611_14.jpg" TargetMode="External"/><Relationship Id="rId20" Type="http://schemas.openxmlformats.org/officeDocument/2006/relationships/hyperlink" Target="http://www.pkp-urallesprom.ru/img/catalogphoto/dubchak/gobeleni/panno/40010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vtomash.ru/katalog/pred/sht/begezk/lk4a_.jpg" TargetMode="External"/><Relationship Id="rId11" Type="http://schemas.openxmlformats.org/officeDocument/2006/relationships/hyperlink" Target="http://www.kmz-tula.ru/Images/_production/prod_mould_art_yauza.png" TargetMode="External"/><Relationship Id="rId5" Type="http://schemas.openxmlformats.org/officeDocument/2006/relationships/hyperlink" Target="http://www.vtz-zavod.ru/Photo/agromash-30ssh.jpg" TargetMode="External"/><Relationship Id="rId15" Type="http://schemas.openxmlformats.org/officeDocument/2006/relationships/hyperlink" Target="http://develop.corrupcia.net/files/texts/image/45(1).jpg" TargetMode="External"/><Relationship Id="rId23" Type="http://schemas.openxmlformats.org/officeDocument/2006/relationships/slide" Target="slide1.xml"/><Relationship Id="rId10" Type="http://schemas.openxmlformats.org/officeDocument/2006/relationships/hyperlink" Target="http://www.kmz-tula.ru/Images/_production/prod_mould_industrial_trotuar_01.png" TargetMode="External"/><Relationship Id="rId19" Type="http://schemas.openxmlformats.org/officeDocument/2006/relationships/hyperlink" Target="http://kosmosmoda.ru/files/2/textblocks/plashch/101-1514%205.JPG" TargetMode="External"/><Relationship Id="rId4" Type="http://schemas.openxmlformats.org/officeDocument/2006/relationships/hyperlink" Target="http://www.vtz-zavod.ru/Photo/agromash-30-50tk.jpg" TargetMode="External"/><Relationship Id="rId9" Type="http://schemas.openxmlformats.org/officeDocument/2006/relationships/hyperlink" Target="http://www.kmz-tula.ru/Images/_production/prod_chug_01.png" TargetMode="External"/><Relationship Id="rId14" Type="http://schemas.openxmlformats.org/officeDocument/2006/relationships/hyperlink" Target="http://www.spa.msu.ru/images/Image/IntCo/transp.JPG" TargetMode="External"/><Relationship Id="rId22" Type="http://schemas.openxmlformats.org/officeDocument/2006/relationships/hyperlink" Target="http://zietala.eu/karta-rajony.JPG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148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slide" Target="slide1.xml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microsoft.com/office/2007/relationships/diagramDrawing" Target="../diagrams/drawing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8.xml"/><Relationship Id="rId7" Type="http://schemas.openxmlformats.org/officeDocument/2006/relationships/slide" Target="slide13.xml"/><Relationship Id="rId12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12.png"/><Relationship Id="rId5" Type="http://schemas.openxmlformats.org/officeDocument/2006/relationships/slide" Target="slide9.xml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6.xml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slide" Target="slide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2286016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  <a:t>ЦЕНТРАЛЬНЫЙ</a:t>
            </a:r>
            <a:br>
              <a:rPr lang="ru-RU" sz="480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</a:br>
            <a:r>
              <a:rPr lang="ru-RU" sz="480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  <a:t>ЭКОНОМИЧЕСКИЙ РАЙОН</a:t>
            </a:r>
            <a:endParaRPr lang="ru-RU" sz="480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606216432"/>
              </p:ext>
            </p:extLst>
          </p:nvPr>
        </p:nvGraphicFramePr>
        <p:xfrm>
          <a:off x="214282" y="4786322"/>
          <a:ext cx="8718603" cy="735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Умножение 6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251520" y="4869160"/>
            <a:ext cx="165618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1979712" y="4869160"/>
            <a:ext cx="165618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779912" y="4869160"/>
            <a:ext cx="165618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5508104" y="4869160"/>
            <a:ext cx="165618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7236296" y="4869160"/>
            <a:ext cx="165618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11" action="ppaction://hlinksldjump"/>
          </p:cNvPr>
          <p:cNvSpPr/>
          <p:nvPr/>
        </p:nvSpPr>
        <p:spPr>
          <a:xfrm>
            <a:off x="3707904" y="5517232"/>
            <a:ext cx="1728192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ЕГЭ</a:t>
            </a:r>
            <a:endParaRPr lang="ru-RU" dirty="0"/>
          </a:p>
        </p:txBody>
      </p:sp>
      <p:pic>
        <p:nvPicPr>
          <p:cNvPr id="14" name="Picture 1" descr="C:\Users\Анна\Documents\Школа\иконки\ico_int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6268220"/>
            <a:ext cx="576064" cy="589780"/>
          </a:xfrm>
          <a:prstGeom prst="rect">
            <a:avLst/>
          </a:prstGeom>
          <a:noFill/>
        </p:spPr>
      </p:pic>
      <p:pic>
        <p:nvPicPr>
          <p:cNvPr id="16" name="Picture 2" descr="C:\Users\Анна\Documents\Школа\иконки\ico_tex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71600" y="6267600"/>
            <a:ext cx="576670" cy="590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788024" y="764704"/>
            <a:ext cx="41044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Преобладают умеренный и холодно-умеренный агроклиматические пояса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Сумма </a:t>
            </a:r>
            <a:r>
              <a:rPr lang="en-US" sz="2400" dirty="0" smtClean="0"/>
              <a:t>t</a:t>
            </a:r>
            <a:r>
              <a:rPr lang="en-US" sz="2400" dirty="0" smtClean="0">
                <a:latin typeface="Calibri"/>
                <a:cs typeface="Calibri"/>
              </a:rPr>
              <a:t>°</a:t>
            </a:r>
            <a:r>
              <a:rPr lang="ru-RU" sz="2400" dirty="0" smtClean="0">
                <a:latin typeface="Calibri"/>
                <a:cs typeface="Calibri"/>
              </a:rPr>
              <a:t> выше 10° С составляет 1000-2200° С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Коэффициент увлажнения равен или больше 1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Земледелие возможно только в теплое время года.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Основные культуры должны иметь короткий вегетационный период 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Агроклиматические ресурсы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908720"/>
            <a:ext cx="4176464" cy="363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467544" y="4221088"/>
            <a:ext cx="3975422" cy="1952600"/>
            <a:chOff x="467544" y="4797152"/>
            <a:chExt cx="3975422" cy="19526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67544" y="5517232"/>
              <a:ext cx="396044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67544" y="4797152"/>
              <a:ext cx="3952057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67544" y="5805264"/>
              <a:ext cx="3975422" cy="94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Полилиния 6"/>
          <p:cNvSpPr/>
          <p:nvPr/>
        </p:nvSpPr>
        <p:spPr>
          <a:xfrm>
            <a:off x="611560" y="1556792"/>
            <a:ext cx="2784309" cy="2088232"/>
          </a:xfrm>
          <a:custGeom>
            <a:avLst/>
            <a:gdLst>
              <a:gd name="connsiteX0" fmla="*/ 1083325 w 4285561"/>
              <a:gd name="connsiteY0" fmla="*/ 211157 h 2645885"/>
              <a:gd name="connsiteX1" fmla="*/ 1215527 w 4285561"/>
              <a:gd name="connsiteY1" fmla="*/ 310309 h 2645885"/>
              <a:gd name="connsiteX2" fmla="*/ 1292645 w 4285561"/>
              <a:gd name="connsiteY2" fmla="*/ 222174 h 2645885"/>
              <a:gd name="connsiteX3" fmla="*/ 1303662 w 4285561"/>
              <a:gd name="connsiteY3" fmla="*/ 34887 h 2645885"/>
              <a:gd name="connsiteX4" fmla="*/ 1479932 w 4285561"/>
              <a:gd name="connsiteY4" fmla="*/ 12854 h 2645885"/>
              <a:gd name="connsiteX5" fmla="*/ 1601118 w 4285561"/>
              <a:gd name="connsiteY5" fmla="*/ 78955 h 2645885"/>
              <a:gd name="connsiteX6" fmla="*/ 1700270 w 4285561"/>
              <a:gd name="connsiteY6" fmla="*/ 100989 h 2645885"/>
              <a:gd name="connsiteX7" fmla="*/ 1832472 w 4285561"/>
              <a:gd name="connsiteY7" fmla="*/ 189124 h 2645885"/>
              <a:gd name="connsiteX8" fmla="*/ 1887556 w 4285561"/>
              <a:gd name="connsiteY8" fmla="*/ 145056 h 2645885"/>
              <a:gd name="connsiteX9" fmla="*/ 1953657 w 4285561"/>
              <a:gd name="connsiteY9" fmla="*/ 189124 h 2645885"/>
              <a:gd name="connsiteX10" fmla="*/ 2096877 w 4285561"/>
              <a:gd name="connsiteY10" fmla="*/ 211157 h 2645885"/>
              <a:gd name="connsiteX11" fmla="*/ 2140944 w 4285561"/>
              <a:gd name="connsiteY11" fmla="*/ 134039 h 2645885"/>
              <a:gd name="connsiteX12" fmla="*/ 2240096 w 4285561"/>
              <a:gd name="connsiteY12" fmla="*/ 200140 h 2645885"/>
              <a:gd name="connsiteX13" fmla="*/ 2251113 w 4285561"/>
              <a:gd name="connsiteY13" fmla="*/ 266242 h 2645885"/>
              <a:gd name="connsiteX14" fmla="*/ 2328231 w 4285561"/>
              <a:gd name="connsiteY14" fmla="*/ 321326 h 2645885"/>
              <a:gd name="connsiteX15" fmla="*/ 2405349 w 4285561"/>
              <a:gd name="connsiteY15" fmla="*/ 365393 h 2645885"/>
              <a:gd name="connsiteX16" fmla="*/ 2449416 w 4285561"/>
              <a:gd name="connsiteY16" fmla="*/ 376410 h 2645885"/>
              <a:gd name="connsiteX17" fmla="*/ 2526535 w 4285561"/>
              <a:gd name="connsiteY17" fmla="*/ 442512 h 2645885"/>
              <a:gd name="connsiteX18" fmla="*/ 2592636 w 4285561"/>
              <a:gd name="connsiteY18" fmla="*/ 541663 h 2645885"/>
              <a:gd name="connsiteX19" fmla="*/ 2746872 w 4285561"/>
              <a:gd name="connsiteY19" fmla="*/ 563697 h 2645885"/>
              <a:gd name="connsiteX20" fmla="*/ 2812973 w 4285561"/>
              <a:gd name="connsiteY20" fmla="*/ 651832 h 2645885"/>
              <a:gd name="connsiteX21" fmla="*/ 2823990 w 4285561"/>
              <a:gd name="connsiteY21" fmla="*/ 717933 h 2645885"/>
              <a:gd name="connsiteX22" fmla="*/ 2890091 w 4285561"/>
              <a:gd name="connsiteY22" fmla="*/ 750984 h 2645885"/>
              <a:gd name="connsiteX23" fmla="*/ 3033310 w 4285561"/>
              <a:gd name="connsiteY23" fmla="*/ 872169 h 2645885"/>
              <a:gd name="connsiteX24" fmla="*/ 3209580 w 4285561"/>
              <a:gd name="connsiteY24" fmla="*/ 883186 h 2645885"/>
              <a:gd name="connsiteX25" fmla="*/ 3110429 w 4285561"/>
              <a:gd name="connsiteY25" fmla="*/ 1103524 h 2645885"/>
              <a:gd name="connsiteX26" fmla="*/ 3220597 w 4285561"/>
              <a:gd name="connsiteY26" fmla="*/ 1257760 h 2645885"/>
              <a:gd name="connsiteX27" fmla="*/ 3363816 w 4285561"/>
              <a:gd name="connsiteY27" fmla="*/ 1158608 h 2645885"/>
              <a:gd name="connsiteX28" fmla="*/ 3451951 w 4285561"/>
              <a:gd name="connsiteY28" fmla="*/ 1191659 h 2645885"/>
              <a:gd name="connsiteX29" fmla="*/ 3551103 w 4285561"/>
              <a:gd name="connsiteY29" fmla="*/ 1202675 h 2645885"/>
              <a:gd name="connsiteX30" fmla="*/ 3683306 w 4285561"/>
              <a:gd name="connsiteY30" fmla="*/ 1356912 h 2645885"/>
              <a:gd name="connsiteX31" fmla="*/ 3826525 w 4285561"/>
              <a:gd name="connsiteY31" fmla="*/ 1544198 h 2645885"/>
              <a:gd name="connsiteX32" fmla="*/ 3925677 w 4285561"/>
              <a:gd name="connsiteY32" fmla="*/ 1731485 h 2645885"/>
              <a:gd name="connsiteX33" fmla="*/ 4024829 w 4285561"/>
              <a:gd name="connsiteY33" fmla="*/ 1797586 h 2645885"/>
              <a:gd name="connsiteX34" fmla="*/ 4112963 w 4285561"/>
              <a:gd name="connsiteY34" fmla="*/ 1819620 h 2645885"/>
              <a:gd name="connsiteX35" fmla="*/ 4223132 w 4285561"/>
              <a:gd name="connsiteY35" fmla="*/ 1775553 h 2645885"/>
              <a:gd name="connsiteX36" fmla="*/ 4278216 w 4285561"/>
              <a:gd name="connsiteY36" fmla="*/ 1841654 h 2645885"/>
              <a:gd name="connsiteX37" fmla="*/ 4267200 w 4285561"/>
              <a:gd name="connsiteY37" fmla="*/ 1940806 h 2645885"/>
              <a:gd name="connsiteX38" fmla="*/ 4234149 w 4285561"/>
              <a:gd name="connsiteY38" fmla="*/ 2061991 h 2645885"/>
              <a:gd name="connsiteX39" fmla="*/ 4046862 w 4285561"/>
              <a:gd name="connsiteY39" fmla="*/ 2050974 h 2645885"/>
              <a:gd name="connsiteX40" fmla="*/ 3958727 w 4285561"/>
              <a:gd name="connsiteY40" fmla="*/ 2095042 h 2645885"/>
              <a:gd name="connsiteX41" fmla="*/ 3892626 w 4285561"/>
              <a:gd name="connsiteY41" fmla="*/ 2095042 h 2645885"/>
              <a:gd name="connsiteX42" fmla="*/ 3848559 w 4285561"/>
              <a:gd name="connsiteY42" fmla="*/ 2150126 h 2645885"/>
              <a:gd name="connsiteX43" fmla="*/ 3771441 w 4285561"/>
              <a:gd name="connsiteY43" fmla="*/ 2095042 h 2645885"/>
              <a:gd name="connsiteX44" fmla="*/ 3650255 w 4285561"/>
              <a:gd name="connsiteY44" fmla="*/ 2117075 h 2645885"/>
              <a:gd name="connsiteX45" fmla="*/ 3628221 w 4285561"/>
              <a:gd name="connsiteY45" fmla="*/ 1995890 h 2645885"/>
              <a:gd name="connsiteX46" fmla="*/ 3529070 w 4285561"/>
              <a:gd name="connsiteY46" fmla="*/ 1995890 h 2645885"/>
              <a:gd name="connsiteX47" fmla="*/ 3496019 w 4285561"/>
              <a:gd name="connsiteY47" fmla="*/ 2006907 h 2645885"/>
              <a:gd name="connsiteX48" fmla="*/ 3407884 w 4285561"/>
              <a:gd name="connsiteY48" fmla="*/ 2028940 h 2645885"/>
              <a:gd name="connsiteX49" fmla="*/ 3308732 w 4285561"/>
              <a:gd name="connsiteY49" fmla="*/ 2017924 h 2645885"/>
              <a:gd name="connsiteX50" fmla="*/ 3297715 w 4285561"/>
              <a:gd name="connsiteY50" fmla="*/ 1940806 h 2645885"/>
              <a:gd name="connsiteX51" fmla="*/ 3110429 w 4285561"/>
              <a:gd name="connsiteY51" fmla="*/ 1962839 h 2645885"/>
              <a:gd name="connsiteX52" fmla="*/ 2945176 w 4285561"/>
              <a:gd name="connsiteY52" fmla="*/ 2006907 h 2645885"/>
              <a:gd name="connsiteX53" fmla="*/ 2835007 w 4285561"/>
              <a:gd name="connsiteY53" fmla="*/ 2050974 h 2645885"/>
              <a:gd name="connsiteX54" fmla="*/ 2746872 w 4285561"/>
              <a:gd name="connsiteY54" fmla="*/ 2194193 h 2645885"/>
              <a:gd name="connsiteX55" fmla="*/ 2647720 w 4285561"/>
              <a:gd name="connsiteY55" fmla="*/ 2238261 h 2645885"/>
              <a:gd name="connsiteX56" fmla="*/ 2559585 w 4285561"/>
              <a:gd name="connsiteY56" fmla="*/ 2216227 h 2645885"/>
              <a:gd name="connsiteX57" fmla="*/ 2427383 w 4285561"/>
              <a:gd name="connsiteY57" fmla="*/ 2216227 h 2645885"/>
              <a:gd name="connsiteX58" fmla="*/ 2372298 w 4285561"/>
              <a:gd name="connsiteY58" fmla="*/ 2238261 h 2645885"/>
              <a:gd name="connsiteX59" fmla="*/ 2328231 w 4285561"/>
              <a:gd name="connsiteY59" fmla="*/ 2304362 h 2645885"/>
              <a:gd name="connsiteX60" fmla="*/ 2328231 w 4285561"/>
              <a:gd name="connsiteY60" fmla="*/ 2370463 h 2645885"/>
              <a:gd name="connsiteX61" fmla="*/ 2295180 w 4285561"/>
              <a:gd name="connsiteY61" fmla="*/ 2491649 h 2645885"/>
              <a:gd name="connsiteX62" fmla="*/ 2251113 w 4285561"/>
              <a:gd name="connsiteY62" fmla="*/ 2535716 h 2645885"/>
              <a:gd name="connsiteX63" fmla="*/ 2151961 w 4285561"/>
              <a:gd name="connsiteY63" fmla="*/ 2601818 h 2645885"/>
              <a:gd name="connsiteX64" fmla="*/ 1964674 w 4285561"/>
              <a:gd name="connsiteY64" fmla="*/ 2634868 h 2645885"/>
              <a:gd name="connsiteX65" fmla="*/ 1887556 w 4285561"/>
              <a:gd name="connsiteY65" fmla="*/ 2535716 h 2645885"/>
              <a:gd name="connsiteX66" fmla="*/ 1777388 w 4285561"/>
              <a:gd name="connsiteY66" fmla="*/ 2535716 h 2645885"/>
              <a:gd name="connsiteX67" fmla="*/ 1700270 w 4285561"/>
              <a:gd name="connsiteY67" fmla="*/ 2535716 h 2645885"/>
              <a:gd name="connsiteX68" fmla="*/ 1722303 w 4285561"/>
              <a:gd name="connsiteY68" fmla="*/ 2425548 h 2645885"/>
              <a:gd name="connsiteX69" fmla="*/ 1623151 w 4285561"/>
              <a:gd name="connsiteY69" fmla="*/ 2425548 h 2645885"/>
              <a:gd name="connsiteX70" fmla="*/ 1557050 w 4285561"/>
              <a:gd name="connsiteY70" fmla="*/ 2425548 h 2645885"/>
              <a:gd name="connsiteX71" fmla="*/ 1524000 w 4285561"/>
              <a:gd name="connsiteY71" fmla="*/ 2326396 h 2645885"/>
              <a:gd name="connsiteX72" fmla="*/ 1557050 w 4285561"/>
              <a:gd name="connsiteY72" fmla="*/ 2282328 h 2645885"/>
              <a:gd name="connsiteX73" fmla="*/ 1468915 w 4285561"/>
              <a:gd name="connsiteY73" fmla="*/ 2216227 h 2645885"/>
              <a:gd name="connsiteX74" fmla="*/ 1457898 w 4285561"/>
              <a:gd name="connsiteY74" fmla="*/ 2106059 h 2645885"/>
              <a:gd name="connsiteX75" fmla="*/ 1413831 w 4285561"/>
              <a:gd name="connsiteY75" fmla="*/ 2106059 h 2645885"/>
              <a:gd name="connsiteX76" fmla="*/ 1336713 w 4285561"/>
              <a:gd name="connsiteY76" fmla="*/ 2150126 h 2645885"/>
              <a:gd name="connsiteX77" fmla="*/ 1259595 w 4285561"/>
              <a:gd name="connsiteY77" fmla="*/ 2183177 h 2645885"/>
              <a:gd name="connsiteX78" fmla="*/ 1116376 w 4285561"/>
              <a:gd name="connsiteY78" fmla="*/ 2084025 h 2645885"/>
              <a:gd name="connsiteX79" fmla="*/ 1017224 w 4285561"/>
              <a:gd name="connsiteY79" fmla="*/ 2095042 h 2645885"/>
              <a:gd name="connsiteX80" fmla="*/ 940106 w 4285561"/>
              <a:gd name="connsiteY80" fmla="*/ 2172160 h 2645885"/>
              <a:gd name="connsiteX81" fmla="*/ 851971 w 4285561"/>
              <a:gd name="connsiteY81" fmla="*/ 2227244 h 2645885"/>
              <a:gd name="connsiteX82" fmla="*/ 818920 w 4285561"/>
              <a:gd name="connsiteY82" fmla="*/ 2282328 h 2645885"/>
              <a:gd name="connsiteX83" fmla="*/ 741802 w 4285561"/>
              <a:gd name="connsiteY83" fmla="*/ 2216227 h 2645885"/>
              <a:gd name="connsiteX84" fmla="*/ 730785 w 4285561"/>
              <a:gd name="connsiteY84" fmla="*/ 2050974 h 2645885"/>
              <a:gd name="connsiteX85" fmla="*/ 708751 w 4285561"/>
              <a:gd name="connsiteY85" fmla="*/ 1918772 h 2645885"/>
              <a:gd name="connsiteX86" fmla="*/ 598583 w 4285561"/>
              <a:gd name="connsiteY86" fmla="*/ 1830637 h 2645885"/>
              <a:gd name="connsiteX87" fmla="*/ 576549 w 4285561"/>
              <a:gd name="connsiteY87" fmla="*/ 1797586 h 2645885"/>
              <a:gd name="connsiteX88" fmla="*/ 554515 w 4285561"/>
              <a:gd name="connsiteY88" fmla="*/ 1709451 h 2645885"/>
              <a:gd name="connsiteX89" fmla="*/ 499431 w 4285561"/>
              <a:gd name="connsiteY89" fmla="*/ 1687418 h 2645885"/>
              <a:gd name="connsiteX90" fmla="*/ 433330 w 4285561"/>
              <a:gd name="connsiteY90" fmla="*/ 1654367 h 2645885"/>
              <a:gd name="connsiteX91" fmla="*/ 367229 w 4285561"/>
              <a:gd name="connsiteY91" fmla="*/ 1687418 h 2645885"/>
              <a:gd name="connsiteX92" fmla="*/ 356212 w 4285561"/>
              <a:gd name="connsiteY92" fmla="*/ 1687418 h 2645885"/>
              <a:gd name="connsiteX93" fmla="*/ 334178 w 4285561"/>
              <a:gd name="connsiteY93" fmla="*/ 1632333 h 2645885"/>
              <a:gd name="connsiteX94" fmla="*/ 257060 w 4285561"/>
              <a:gd name="connsiteY94" fmla="*/ 1643350 h 2645885"/>
              <a:gd name="connsiteX95" fmla="*/ 345195 w 4285561"/>
              <a:gd name="connsiteY95" fmla="*/ 1489114 h 2645885"/>
              <a:gd name="connsiteX96" fmla="*/ 279094 w 4285561"/>
              <a:gd name="connsiteY96" fmla="*/ 1445046 h 2645885"/>
              <a:gd name="connsiteX97" fmla="*/ 168925 w 4285561"/>
              <a:gd name="connsiteY97" fmla="*/ 1279793 h 2645885"/>
              <a:gd name="connsiteX98" fmla="*/ 25706 w 4285561"/>
              <a:gd name="connsiteY98" fmla="*/ 1169625 h 2645885"/>
              <a:gd name="connsiteX99" fmla="*/ 14689 w 4285561"/>
              <a:gd name="connsiteY99" fmla="*/ 1081490 h 2645885"/>
              <a:gd name="connsiteX100" fmla="*/ 102824 w 4285561"/>
              <a:gd name="connsiteY100" fmla="*/ 982338 h 2645885"/>
              <a:gd name="connsiteX101" fmla="*/ 179942 w 4285561"/>
              <a:gd name="connsiteY101" fmla="*/ 960304 h 2645885"/>
              <a:gd name="connsiteX102" fmla="*/ 246043 w 4285561"/>
              <a:gd name="connsiteY102" fmla="*/ 861153 h 2645885"/>
              <a:gd name="connsiteX103" fmla="*/ 312144 w 4285561"/>
              <a:gd name="connsiteY103" fmla="*/ 828102 h 2645885"/>
              <a:gd name="connsiteX104" fmla="*/ 367229 w 4285561"/>
              <a:gd name="connsiteY104" fmla="*/ 872169 h 2645885"/>
              <a:gd name="connsiteX105" fmla="*/ 411296 w 4285561"/>
              <a:gd name="connsiteY105" fmla="*/ 971321 h 2645885"/>
              <a:gd name="connsiteX106" fmla="*/ 477397 w 4285561"/>
              <a:gd name="connsiteY106" fmla="*/ 1048439 h 2645885"/>
              <a:gd name="connsiteX107" fmla="*/ 598583 w 4285561"/>
              <a:gd name="connsiteY107" fmla="*/ 1026406 h 2645885"/>
              <a:gd name="connsiteX108" fmla="*/ 631633 w 4285561"/>
              <a:gd name="connsiteY108" fmla="*/ 938271 h 2645885"/>
              <a:gd name="connsiteX109" fmla="*/ 642650 w 4285561"/>
              <a:gd name="connsiteY109" fmla="*/ 806068 h 2645885"/>
              <a:gd name="connsiteX110" fmla="*/ 675701 w 4285561"/>
              <a:gd name="connsiteY110" fmla="*/ 695899 h 2645885"/>
              <a:gd name="connsiteX111" fmla="*/ 664684 w 4285561"/>
              <a:gd name="connsiteY111" fmla="*/ 563697 h 2645885"/>
              <a:gd name="connsiteX112" fmla="*/ 675701 w 4285561"/>
              <a:gd name="connsiteY112" fmla="*/ 508613 h 2645885"/>
              <a:gd name="connsiteX113" fmla="*/ 785870 w 4285561"/>
              <a:gd name="connsiteY113" fmla="*/ 442512 h 2645885"/>
              <a:gd name="connsiteX114" fmla="*/ 874004 w 4285561"/>
              <a:gd name="connsiteY114" fmla="*/ 354377 h 2645885"/>
              <a:gd name="connsiteX115" fmla="*/ 984173 w 4285561"/>
              <a:gd name="connsiteY115" fmla="*/ 277259 h 2645885"/>
              <a:gd name="connsiteX116" fmla="*/ 1083325 w 4285561"/>
              <a:gd name="connsiteY116" fmla="*/ 211157 h 26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285561" h="2645885">
                <a:moveTo>
                  <a:pt x="1083325" y="211157"/>
                </a:moveTo>
                <a:cubicBezTo>
                  <a:pt x="1121884" y="216665"/>
                  <a:pt x="1180640" y="308473"/>
                  <a:pt x="1215527" y="310309"/>
                </a:cubicBezTo>
                <a:cubicBezTo>
                  <a:pt x="1250414" y="312145"/>
                  <a:pt x="1277956" y="268078"/>
                  <a:pt x="1292645" y="222174"/>
                </a:cubicBezTo>
                <a:cubicBezTo>
                  <a:pt x="1307334" y="176270"/>
                  <a:pt x="1272448" y="69774"/>
                  <a:pt x="1303662" y="34887"/>
                </a:cubicBezTo>
                <a:cubicBezTo>
                  <a:pt x="1334876" y="0"/>
                  <a:pt x="1430356" y="5509"/>
                  <a:pt x="1479932" y="12854"/>
                </a:cubicBezTo>
                <a:cubicBezTo>
                  <a:pt x="1529508" y="20199"/>
                  <a:pt x="1564395" y="64266"/>
                  <a:pt x="1601118" y="78955"/>
                </a:cubicBezTo>
                <a:cubicBezTo>
                  <a:pt x="1637841" y="93644"/>
                  <a:pt x="1661711" y="82628"/>
                  <a:pt x="1700270" y="100989"/>
                </a:cubicBezTo>
                <a:cubicBezTo>
                  <a:pt x="1738829" y="119350"/>
                  <a:pt x="1801258" y="181780"/>
                  <a:pt x="1832472" y="189124"/>
                </a:cubicBezTo>
                <a:cubicBezTo>
                  <a:pt x="1863686" y="196469"/>
                  <a:pt x="1867359" y="145056"/>
                  <a:pt x="1887556" y="145056"/>
                </a:cubicBezTo>
                <a:cubicBezTo>
                  <a:pt x="1907753" y="145056"/>
                  <a:pt x="1918770" y="178107"/>
                  <a:pt x="1953657" y="189124"/>
                </a:cubicBezTo>
                <a:cubicBezTo>
                  <a:pt x="1988544" y="200141"/>
                  <a:pt x="2065663" y="220338"/>
                  <a:pt x="2096877" y="211157"/>
                </a:cubicBezTo>
                <a:cubicBezTo>
                  <a:pt x="2128091" y="201976"/>
                  <a:pt x="2117074" y="135875"/>
                  <a:pt x="2140944" y="134039"/>
                </a:cubicBezTo>
                <a:cubicBezTo>
                  <a:pt x="2164814" y="132203"/>
                  <a:pt x="2221735" y="178106"/>
                  <a:pt x="2240096" y="200140"/>
                </a:cubicBezTo>
                <a:cubicBezTo>
                  <a:pt x="2258457" y="222174"/>
                  <a:pt x="2236424" y="246044"/>
                  <a:pt x="2251113" y="266242"/>
                </a:cubicBezTo>
                <a:cubicBezTo>
                  <a:pt x="2265802" y="286440"/>
                  <a:pt x="2302525" y="304801"/>
                  <a:pt x="2328231" y="321326"/>
                </a:cubicBezTo>
                <a:cubicBezTo>
                  <a:pt x="2353937" y="337851"/>
                  <a:pt x="2385152" y="356212"/>
                  <a:pt x="2405349" y="365393"/>
                </a:cubicBezTo>
                <a:cubicBezTo>
                  <a:pt x="2425546" y="374574"/>
                  <a:pt x="2429218" y="363557"/>
                  <a:pt x="2449416" y="376410"/>
                </a:cubicBezTo>
                <a:cubicBezTo>
                  <a:pt x="2469614" y="389263"/>
                  <a:pt x="2502665" y="414970"/>
                  <a:pt x="2526535" y="442512"/>
                </a:cubicBezTo>
                <a:cubicBezTo>
                  <a:pt x="2550405" y="470054"/>
                  <a:pt x="2555913" y="521466"/>
                  <a:pt x="2592636" y="541663"/>
                </a:cubicBezTo>
                <a:cubicBezTo>
                  <a:pt x="2629359" y="561861"/>
                  <a:pt x="2710149" y="545336"/>
                  <a:pt x="2746872" y="563697"/>
                </a:cubicBezTo>
                <a:cubicBezTo>
                  <a:pt x="2783595" y="582059"/>
                  <a:pt x="2800120" y="626126"/>
                  <a:pt x="2812973" y="651832"/>
                </a:cubicBezTo>
                <a:cubicBezTo>
                  <a:pt x="2825826" y="677538"/>
                  <a:pt x="2811137" y="701408"/>
                  <a:pt x="2823990" y="717933"/>
                </a:cubicBezTo>
                <a:cubicBezTo>
                  <a:pt x="2836843" y="734458"/>
                  <a:pt x="2855204" y="725278"/>
                  <a:pt x="2890091" y="750984"/>
                </a:cubicBezTo>
                <a:cubicBezTo>
                  <a:pt x="2924978" y="776690"/>
                  <a:pt x="2980062" y="850135"/>
                  <a:pt x="3033310" y="872169"/>
                </a:cubicBezTo>
                <a:cubicBezTo>
                  <a:pt x="3086558" y="894203"/>
                  <a:pt x="3196727" y="844627"/>
                  <a:pt x="3209580" y="883186"/>
                </a:cubicBezTo>
                <a:cubicBezTo>
                  <a:pt x="3222433" y="921745"/>
                  <a:pt x="3108593" y="1041095"/>
                  <a:pt x="3110429" y="1103524"/>
                </a:cubicBezTo>
                <a:cubicBezTo>
                  <a:pt x="3112265" y="1165953"/>
                  <a:pt x="3178366" y="1248579"/>
                  <a:pt x="3220597" y="1257760"/>
                </a:cubicBezTo>
                <a:cubicBezTo>
                  <a:pt x="3262828" y="1266941"/>
                  <a:pt x="3325257" y="1169625"/>
                  <a:pt x="3363816" y="1158608"/>
                </a:cubicBezTo>
                <a:cubicBezTo>
                  <a:pt x="3402375" y="1147591"/>
                  <a:pt x="3420737" y="1184315"/>
                  <a:pt x="3451951" y="1191659"/>
                </a:cubicBezTo>
                <a:cubicBezTo>
                  <a:pt x="3483166" y="1199004"/>
                  <a:pt x="3512544" y="1175133"/>
                  <a:pt x="3551103" y="1202675"/>
                </a:cubicBezTo>
                <a:cubicBezTo>
                  <a:pt x="3589662" y="1230217"/>
                  <a:pt x="3637402" y="1299992"/>
                  <a:pt x="3683306" y="1356912"/>
                </a:cubicBezTo>
                <a:cubicBezTo>
                  <a:pt x="3729210" y="1413832"/>
                  <a:pt x="3786130" y="1481769"/>
                  <a:pt x="3826525" y="1544198"/>
                </a:cubicBezTo>
                <a:cubicBezTo>
                  <a:pt x="3866920" y="1606627"/>
                  <a:pt x="3892626" y="1689254"/>
                  <a:pt x="3925677" y="1731485"/>
                </a:cubicBezTo>
                <a:cubicBezTo>
                  <a:pt x="3958728" y="1773716"/>
                  <a:pt x="3993615" y="1782897"/>
                  <a:pt x="4024829" y="1797586"/>
                </a:cubicBezTo>
                <a:cubicBezTo>
                  <a:pt x="4056043" y="1812275"/>
                  <a:pt x="4079913" y="1823292"/>
                  <a:pt x="4112963" y="1819620"/>
                </a:cubicBezTo>
                <a:cubicBezTo>
                  <a:pt x="4146013" y="1815948"/>
                  <a:pt x="4195590" y="1771881"/>
                  <a:pt x="4223132" y="1775553"/>
                </a:cubicBezTo>
                <a:cubicBezTo>
                  <a:pt x="4250674" y="1779225"/>
                  <a:pt x="4270871" y="1814112"/>
                  <a:pt x="4278216" y="1841654"/>
                </a:cubicBezTo>
                <a:cubicBezTo>
                  <a:pt x="4285561" y="1869196"/>
                  <a:pt x="4274545" y="1904083"/>
                  <a:pt x="4267200" y="1940806"/>
                </a:cubicBezTo>
                <a:cubicBezTo>
                  <a:pt x="4259856" y="1977529"/>
                  <a:pt x="4270872" y="2043630"/>
                  <a:pt x="4234149" y="2061991"/>
                </a:cubicBezTo>
                <a:cubicBezTo>
                  <a:pt x="4197426" y="2080352"/>
                  <a:pt x="4092766" y="2045466"/>
                  <a:pt x="4046862" y="2050974"/>
                </a:cubicBezTo>
                <a:cubicBezTo>
                  <a:pt x="4000958" y="2056482"/>
                  <a:pt x="3984433" y="2087697"/>
                  <a:pt x="3958727" y="2095042"/>
                </a:cubicBezTo>
                <a:cubicBezTo>
                  <a:pt x="3933021" y="2102387"/>
                  <a:pt x="3910987" y="2085861"/>
                  <a:pt x="3892626" y="2095042"/>
                </a:cubicBezTo>
                <a:cubicBezTo>
                  <a:pt x="3874265" y="2104223"/>
                  <a:pt x="3868756" y="2150126"/>
                  <a:pt x="3848559" y="2150126"/>
                </a:cubicBezTo>
                <a:cubicBezTo>
                  <a:pt x="3828362" y="2150126"/>
                  <a:pt x="3804492" y="2100551"/>
                  <a:pt x="3771441" y="2095042"/>
                </a:cubicBezTo>
                <a:cubicBezTo>
                  <a:pt x="3738390" y="2089534"/>
                  <a:pt x="3674125" y="2133600"/>
                  <a:pt x="3650255" y="2117075"/>
                </a:cubicBezTo>
                <a:cubicBezTo>
                  <a:pt x="3626385" y="2100550"/>
                  <a:pt x="3648418" y="2016087"/>
                  <a:pt x="3628221" y="1995890"/>
                </a:cubicBezTo>
                <a:cubicBezTo>
                  <a:pt x="3608024" y="1975693"/>
                  <a:pt x="3551104" y="1994054"/>
                  <a:pt x="3529070" y="1995890"/>
                </a:cubicBezTo>
                <a:cubicBezTo>
                  <a:pt x="3507036" y="1997726"/>
                  <a:pt x="3516217" y="2001399"/>
                  <a:pt x="3496019" y="2006907"/>
                </a:cubicBezTo>
                <a:cubicBezTo>
                  <a:pt x="3475821" y="2012415"/>
                  <a:pt x="3439098" y="2027104"/>
                  <a:pt x="3407884" y="2028940"/>
                </a:cubicBezTo>
                <a:cubicBezTo>
                  <a:pt x="3376670" y="2030776"/>
                  <a:pt x="3327093" y="2032613"/>
                  <a:pt x="3308732" y="2017924"/>
                </a:cubicBezTo>
                <a:cubicBezTo>
                  <a:pt x="3290371" y="2003235"/>
                  <a:pt x="3330765" y="1949987"/>
                  <a:pt x="3297715" y="1940806"/>
                </a:cubicBezTo>
                <a:cubicBezTo>
                  <a:pt x="3264665" y="1931625"/>
                  <a:pt x="3169185" y="1951822"/>
                  <a:pt x="3110429" y="1962839"/>
                </a:cubicBezTo>
                <a:cubicBezTo>
                  <a:pt x="3051673" y="1973856"/>
                  <a:pt x="2991080" y="1992218"/>
                  <a:pt x="2945176" y="2006907"/>
                </a:cubicBezTo>
                <a:cubicBezTo>
                  <a:pt x="2899272" y="2021596"/>
                  <a:pt x="2868058" y="2019760"/>
                  <a:pt x="2835007" y="2050974"/>
                </a:cubicBezTo>
                <a:cubicBezTo>
                  <a:pt x="2801956" y="2082188"/>
                  <a:pt x="2778086" y="2162979"/>
                  <a:pt x="2746872" y="2194193"/>
                </a:cubicBezTo>
                <a:cubicBezTo>
                  <a:pt x="2715658" y="2225407"/>
                  <a:pt x="2678934" y="2234589"/>
                  <a:pt x="2647720" y="2238261"/>
                </a:cubicBezTo>
                <a:cubicBezTo>
                  <a:pt x="2616506" y="2241933"/>
                  <a:pt x="2596308" y="2219899"/>
                  <a:pt x="2559585" y="2216227"/>
                </a:cubicBezTo>
                <a:cubicBezTo>
                  <a:pt x="2522862" y="2212555"/>
                  <a:pt x="2458597" y="2212555"/>
                  <a:pt x="2427383" y="2216227"/>
                </a:cubicBezTo>
                <a:cubicBezTo>
                  <a:pt x="2396169" y="2219899"/>
                  <a:pt x="2388823" y="2223572"/>
                  <a:pt x="2372298" y="2238261"/>
                </a:cubicBezTo>
                <a:cubicBezTo>
                  <a:pt x="2355773" y="2252950"/>
                  <a:pt x="2335576" y="2282328"/>
                  <a:pt x="2328231" y="2304362"/>
                </a:cubicBezTo>
                <a:cubicBezTo>
                  <a:pt x="2320887" y="2326396"/>
                  <a:pt x="2333739" y="2339249"/>
                  <a:pt x="2328231" y="2370463"/>
                </a:cubicBezTo>
                <a:cubicBezTo>
                  <a:pt x="2322723" y="2401677"/>
                  <a:pt x="2308033" y="2464107"/>
                  <a:pt x="2295180" y="2491649"/>
                </a:cubicBezTo>
                <a:cubicBezTo>
                  <a:pt x="2282327" y="2519191"/>
                  <a:pt x="2274983" y="2517355"/>
                  <a:pt x="2251113" y="2535716"/>
                </a:cubicBezTo>
                <a:cubicBezTo>
                  <a:pt x="2227243" y="2554077"/>
                  <a:pt x="2199701" y="2585293"/>
                  <a:pt x="2151961" y="2601818"/>
                </a:cubicBezTo>
                <a:cubicBezTo>
                  <a:pt x="2104221" y="2618343"/>
                  <a:pt x="2008741" y="2645885"/>
                  <a:pt x="1964674" y="2634868"/>
                </a:cubicBezTo>
                <a:cubicBezTo>
                  <a:pt x="1920607" y="2623851"/>
                  <a:pt x="1918770" y="2552241"/>
                  <a:pt x="1887556" y="2535716"/>
                </a:cubicBezTo>
                <a:cubicBezTo>
                  <a:pt x="1856342" y="2519191"/>
                  <a:pt x="1777388" y="2535716"/>
                  <a:pt x="1777388" y="2535716"/>
                </a:cubicBezTo>
                <a:cubicBezTo>
                  <a:pt x="1746174" y="2535716"/>
                  <a:pt x="1709451" y="2554077"/>
                  <a:pt x="1700270" y="2535716"/>
                </a:cubicBezTo>
                <a:cubicBezTo>
                  <a:pt x="1691089" y="2517355"/>
                  <a:pt x="1735156" y="2443909"/>
                  <a:pt x="1722303" y="2425548"/>
                </a:cubicBezTo>
                <a:cubicBezTo>
                  <a:pt x="1709450" y="2407187"/>
                  <a:pt x="1623151" y="2425548"/>
                  <a:pt x="1623151" y="2425548"/>
                </a:cubicBezTo>
                <a:cubicBezTo>
                  <a:pt x="1595609" y="2425548"/>
                  <a:pt x="1573575" y="2442073"/>
                  <a:pt x="1557050" y="2425548"/>
                </a:cubicBezTo>
                <a:cubicBezTo>
                  <a:pt x="1540525" y="2409023"/>
                  <a:pt x="1524000" y="2350266"/>
                  <a:pt x="1524000" y="2326396"/>
                </a:cubicBezTo>
                <a:cubicBezTo>
                  <a:pt x="1524000" y="2302526"/>
                  <a:pt x="1566231" y="2300689"/>
                  <a:pt x="1557050" y="2282328"/>
                </a:cubicBezTo>
                <a:cubicBezTo>
                  <a:pt x="1547869" y="2263967"/>
                  <a:pt x="1485440" y="2245605"/>
                  <a:pt x="1468915" y="2216227"/>
                </a:cubicBezTo>
                <a:cubicBezTo>
                  <a:pt x="1452390" y="2186849"/>
                  <a:pt x="1467079" y="2124420"/>
                  <a:pt x="1457898" y="2106059"/>
                </a:cubicBezTo>
                <a:cubicBezTo>
                  <a:pt x="1448717" y="2087698"/>
                  <a:pt x="1434028" y="2098715"/>
                  <a:pt x="1413831" y="2106059"/>
                </a:cubicBezTo>
                <a:cubicBezTo>
                  <a:pt x="1393634" y="2113403"/>
                  <a:pt x="1362419" y="2137273"/>
                  <a:pt x="1336713" y="2150126"/>
                </a:cubicBezTo>
                <a:cubicBezTo>
                  <a:pt x="1311007" y="2162979"/>
                  <a:pt x="1296318" y="2194194"/>
                  <a:pt x="1259595" y="2183177"/>
                </a:cubicBezTo>
                <a:cubicBezTo>
                  <a:pt x="1222872" y="2172160"/>
                  <a:pt x="1156771" y="2098714"/>
                  <a:pt x="1116376" y="2084025"/>
                </a:cubicBezTo>
                <a:cubicBezTo>
                  <a:pt x="1075981" y="2069336"/>
                  <a:pt x="1046602" y="2080353"/>
                  <a:pt x="1017224" y="2095042"/>
                </a:cubicBezTo>
                <a:cubicBezTo>
                  <a:pt x="987846" y="2109731"/>
                  <a:pt x="967648" y="2150126"/>
                  <a:pt x="940106" y="2172160"/>
                </a:cubicBezTo>
                <a:cubicBezTo>
                  <a:pt x="912564" y="2194194"/>
                  <a:pt x="872169" y="2208883"/>
                  <a:pt x="851971" y="2227244"/>
                </a:cubicBezTo>
                <a:cubicBezTo>
                  <a:pt x="831773" y="2245605"/>
                  <a:pt x="837282" y="2284164"/>
                  <a:pt x="818920" y="2282328"/>
                </a:cubicBezTo>
                <a:cubicBezTo>
                  <a:pt x="800559" y="2280492"/>
                  <a:pt x="756491" y="2254786"/>
                  <a:pt x="741802" y="2216227"/>
                </a:cubicBezTo>
                <a:cubicBezTo>
                  <a:pt x="727113" y="2177668"/>
                  <a:pt x="736293" y="2100550"/>
                  <a:pt x="730785" y="2050974"/>
                </a:cubicBezTo>
                <a:cubicBezTo>
                  <a:pt x="725277" y="2001398"/>
                  <a:pt x="730785" y="1955495"/>
                  <a:pt x="708751" y="1918772"/>
                </a:cubicBezTo>
                <a:cubicBezTo>
                  <a:pt x="686717" y="1882049"/>
                  <a:pt x="620617" y="1850835"/>
                  <a:pt x="598583" y="1830637"/>
                </a:cubicBezTo>
                <a:cubicBezTo>
                  <a:pt x="576549" y="1810439"/>
                  <a:pt x="583894" y="1817784"/>
                  <a:pt x="576549" y="1797586"/>
                </a:cubicBezTo>
                <a:cubicBezTo>
                  <a:pt x="569204" y="1777388"/>
                  <a:pt x="567368" y="1727812"/>
                  <a:pt x="554515" y="1709451"/>
                </a:cubicBezTo>
                <a:cubicBezTo>
                  <a:pt x="541662" y="1691090"/>
                  <a:pt x="519628" y="1696599"/>
                  <a:pt x="499431" y="1687418"/>
                </a:cubicBezTo>
                <a:cubicBezTo>
                  <a:pt x="479234" y="1678237"/>
                  <a:pt x="455364" y="1654367"/>
                  <a:pt x="433330" y="1654367"/>
                </a:cubicBezTo>
                <a:cubicBezTo>
                  <a:pt x="411296" y="1654367"/>
                  <a:pt x="380082" y="1681910"/>
                  <a:pt x="367229" y="1687418"/>
                </a:cubicBezTo>
                <a:cubicBezTo>
                  <a:pt x="354376" y="1692927"/>
                  <a:pt x="361720" y="1696599"/>
                  <a:pt x="356212" y="1687418"/>
                </a:cubicBezTo>
                <a:cubicBezTo>
                  <a:pt x="350704" y="1678237"/>
                  <a:pt x="350703" y="1639678"/>
                  <a:pt x="334178" y="1632333"/>
                </a:cubicBezTo>
                <a:cubicBezTo>
                  <a:pt x="317653" y="1624988"/>
                  <a:pt x="255224" y="1667220"/>
                  <a:pt x="257060" y="1643350"/>
                </a:cubicBezTo>
                <a:cubicBezTo>
                  <a:pt x="258896" y="1619480"/>
                  <a:pt x="341523" y="1522165"/>
                  <a:pt x="345195" y="1489114"/>
                </a:cubicBezTo>
                <a:cubicBezTo>
                  <a:pt x="348867" y="1456063"/>
                  <a:pt x="308472" y="1479933"/>
                  <a:pt x="279094" y="1445046"/>
                </a:cubicBezTo>
                <a:cubicBezTo>
                  <a:pt x="249716" y="1410159"/>
                  <a:pt x="211156" y="1325696"/>
                  <a:pt x="168925" y="1279793"/>
                </a:cubicBezTo>
                <a:cubicBezTo>
                  <a:pt x="126694" y="1233890"/>
                  <a:pt x="51412" y="1202675"/>
                  <a:pt x="25706" y="1169625"/>
                </a:cubicBezTo>
                <a:cubicBezTo>
                  <a:pt x="0" y="1136575"/>
                  <a:pt x="1836" y="1112704"/>
                  <a:pt x="14689" y="1081490"/>
                </a:cubicBezTo>
                <a:cubicBezTo>
                  <a:pt x="27542" y="1050276"/>
                  <a:pt x="75282" y="1002536"/>
                  <a:pt x="102824" y="982338"/>
                </a:cubicBezTo>
                <a:cubicBezTo>
                  <a:pt x="130366" y="962140"/>
                  <a:pt x="156072" y="980502"/>
                  <a:pt x="179942" y="960304"/>
                </a:cubicBezTo>
                <a:cubicBezTo>
                  <a:pt x="203812" y="940107"/>
                  <a:pt x="224009" y="883187"/>
                  <a:pt x="246043" y="861153"/>
                </a:cubicBezTo>
                <a:cubicBezTo>
                  <a:pt x="268077" y="839119"/>
                  <a:pt x="291946" y="826266"/>
                  <a:pt x="312144" y="828102"/>
                </a:cubicBezTo>
                <a:cubicBezTo>
                  <a:pt x="332342" y="829938"/>
                  <a:pt x="350704" y="848299"/>
                  <a:pt x="367229" y="872169"/>
                </a:cubicBezTo>
                <a:cubicBezTo>
                  <a:pt x="383754" y="896039"/>
                  <a:pt x="392935" y="941943"/>
                  <a:pt x="411296" y="971321"/>
                </a:cubicBezTo>
                <a:cubicBezTo>
                  <a:pt x="429657" y="1000699"/>
                  <a:pt x="446183" y="1039258"/>
                  <a:pt x="477397" y="1048439"/>
                </a:cubicBezTo>
                <a:cubicBezTo>
                  <a:pt x="508611" y="1057620"/>
                  <a:pt x="572877" y="1044767"/>
                  <a:pt x="598583" y="1026406"/>
                </a:cubicBezTo>
                <a:cubicBezTo>
                  <a:pt x="624289" y="1008045"/>
                  <a:pt x="624289" y="974994"/>
                  <a:pt x="631633" y="938271"/>
                </a:cubicBezTo>
                <a:cubicBezTo>
                  <a:pt x="638978" y="901548"/>
                  <a:pt x="635305" y="846463"/>
                  <a:pt x="642650" y="806068"/>
                </a:cubicBezTo>
                <a:cubicBezTo>
                  <a:pt x="649995" y="765673"/>
                  <a:pt x="672029" y="736294"/>
                  <a:pt x="675701" y="695899"/>
                </a:cubicBezTo>
                <a:cubicBezTo>
                  <a:pt x="679373" y="655504"/>
                  <a:pt x="664684" y="594911"/>
                  <a:pt x="664684" y="563697"/>
                </a:cubicBezTo>
                <a:cubicBezTo>
                  <a:pt x="664684" y="532483"/>
                  <a:pt x="655503" y="528810"/>
                  <a:pt x="675701" y="508613"/>
                </a:cubicBezTo>
                <a:cubicBezTo>
                  <a:pt x="695899" y="488416"/>
                  <a:pt x="752820" y="468218"/>
                  <a:pt x="785870" y="442512"/>
                </a:cubicBezTo>
                <a:cubicBezTo>
                  <a:pt x="818920" y="416806"/>
                  <a:pt x="840954" y="381919"/>
                  <a:pt x="874004" y="354377"/>
                </a:cubicBezTo>
                <a:cubicBezTo>
                  <a:pt x="907054" y="326835"/>
                  <a:pt x="949286" y="299293"/>
                  <a:pt x="984173" y="277259"/>
                </a:cubicBezTo>
                <a:cubicBezTo>
                  <a:pt x="1019060" y="255225"/>
                  <a:pt x="1044766" y="205649"/>
                  <a:pt x="1083325" y="211157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4869160"/>
            <a:ext cx="533400" cy="546100"/>
          </a:xfrm>
          <a:prstGeom prst="rect">
            <a:avLst/>
          </a:prstGeom>
          <a:noFill/>
        </p:spPr>
      </p:pic>
      <p:pic>
        <p:nvPicPr>
          <p:cNvPr id="10" name="Picture 5" descr="C:\Users\Анна\Documents\Школа\иконки\ico_dic.png"/>
          <p:cNvPicPr>
            <a:picLocks noChangeAspect="1" noChangeArrowheads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5445224"/>
            <a:ext cx="533400" cy="546100"/>
          </a:xfrm>
          <a:prstGeom prst="rect">
            <a:avLst/>
          </a:prstGeom>
          <a:noFill/>
        </p:spPr>
      </p:pic>
      <p:sp>
        <p:nvSpPr>
          <p:cNvPr id="12" name="Умножение 11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Нашивка 12">
            <a:hlinkClick r:id="rId8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Природные зоны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327575" y="908720"/>
            <a:ext cx="5368500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олилиния 3"/>
          <p:cNvSpPr/>
          <p:nvPr/>
        </p:nvSpPr>
        <p:spPr>
          <a:xfrm>
            <a:off x="467544" y="1340768"/>
            <a:ext cx="4968552" cy="3096344"/>
          </a:xfrm>
          <a:custGeom>
            <a:avLst/>
            <a:gdLst>
              <a:gd name="connsiteX0" fmla="*/ 1083325 w 4285561"/>
              <a:gd name="connsiteY0" fmla="*/ 211157 h 2645885"/>
              <a:gd name="connsiteX1" fmla="*/ 1215527 w 4285561"/>
              <a:gd name="connsiteY1" fmla="*/ 310309 h 2645885"/>
              <a:gd name="connsiteX2" fmla="*/ 1292645 w 4285561"/>
              <a:gd name="connsiteY2" fmla="*/ 222174 h 2645885"/>
              <a:gd name="connsiteX3" fmla="*/ 1303662 w 4285561"/>
              <a:gd name="connsiteY3" fmla="*/ 34887 h 2645885"/>
              <a:gd name="connsiteX4" fmla="*/ 1479932 w 4285561"/>
              <a:gd name="connsiteY4" fmla="*/ 12854 h 2645885"/>
              <a:gd name="connsiteX5" fmla="*/ 1601118 w 4285561"/>
              <a:gd name="connsiteY5" fmla="*/ 78955 h 2645885"/>
              <a:gd name="connsiteX6" fmla="*/ 1700270 w 4285561"/>
              <a:gd name="connsiteY6" fmla="*/ 100989 h 2645885"/>
              <a:gd name="connsiteX7" fmla="*/ 1832472 w 4285561"/>
              <a:gd name="connsiteY7" fmla="*/ 189124 h 2645885"/>
              <a:gd name="connsiteX8" fmla="*/ 1887556 w 4285561"/>
              <a:gd name="connsiteY8" fmla="*/ 145056 h 2645885"/>
              <a:gd name="connsiteX9" fmla="*/ 1953657 w 4285561"/>
              <a:gd name="connsiteY9" fmla="*/ 189124 h 2645885"/>
              <a:gd name="connsiteX10" fmla="*/ 2096877 w 4285561"/>
              <a:gd name="connsiteY10" fmla="*/ 211157 h 2645885"/>
              <a:gd name="connsiteX11" fmla="*/ 2140944 w 4285561"/>
              <a:gd name="connsiteY11" fmla="*/ 134039 h 2645885"/>
              <a:gd name="connsiteX12" fmla="*/ 2240096 w 4285561"/>
              <a:gd name="connsiteY12" fmla="*/ 200140 h 2645885"/>
              <a:gd name="connsiteX13" fmla="*/ 2251113 w 4285561"/>
              <a:gd name="connsiteY13" fmla="*/ 266242 h 2645885"/>
              <a:gd name="connsiteX14" fmla="*/ 2328231 w 4285561"/>
              <a:gd name="connsiteY14" fmla="*/ 321326 h 2645885"/>
              <a:gd name="connsiteX15" fmla="*/ 2405349 w 4285561"/>
              <a:gd name="connsiteY15" fmla="*/ 365393 h 2645885"/>
              <a:gd name="connsiteX16" fmla="*/ 2449416 w 4285561"/>
              <a:gd name="connsiteY16" fmla="*/ 376410 h 2645885"/>
              <a:gd name="connsiteX17" fmla="*/ 2526535 w 4285561"/>
              <a:gd name="connsiteY17" fmla="*/ 442512 h 2645885"/>
              <a:gd name="connsiteX18" fmla="*/ 2592636 w 4285561"/>
              <a:gd name="connsiteY18" fmla="*/ 541663 h 2645885"/>
              <a:gd name="connsiteX19" fmla="*/ 2746872 w 4285561"/>
              <a:gd name="connsiteY19" fmla="*/ 563697 h 2645885"/>
              <a:gd name="connsiteX20" fmla="*/ 2812973 w 4285561"/>
              <a:gd name="connsiteY20" fmla="*/ 651832 h 2645885"/>
              <a:gd name="connsiteX21" fmla="*/ 2823990 w 4285561"/>
              <a:gd name="connsiteY21" fmla="*/ 717933 h 2645885"/>
              <a:gd name="connsiteX22" fmla="*/ 2890091 w 4285561"/>
              <a:gd name="connsiteY22" fmla="*/ 750984 h 2645885"/>
              <a:gd name="connsiteX23" fmla="*/ 3033310 w 4285561"/>
              <a:gd name="connsiteY23" fmla="*/ 872169 h 2645885"/>
              <a:gd name="connsiteX24" fmla="*/ 3209580 w 4285561"/>
              <a:gd name="connsiteY24" fmla="*/ 883186 h 2645885"/>
              <a:gd name="connsiteX25" fmla="*/ 3110429 w 4285561"/>
              <a:gd name="connsiteY25" fmla="*/ 1103524 h 2645885"/>
              <a:gd name="connsiteX26" fmla="*/ 3220597 w 4285561"/>
              <a:gd name="connsiteY26" fmla="*/ 1257760 h 2645885"/>
              <a:gd name="connsiteX27" fmla="*/ 3363816 w 4285561"/>
              <a:gd name="connsiteY27" fmla="*/ 1158608 h 2645885"/>
              <a:gd name="connsiteX28" fmla="*/ 3451951 w 4285561"/>
              <a:gd name="connsiteY28" fmla="*/ 1191659 h 2645885"/>
              <a:gd name="connsiteX29" fmla="*/ 3551103 w 4285561"/>
              <a:gd name="connsiteY29" fmla="*/ 1202675 h 2645885"/>
              <a:gd name="connsiteX30" fmla="*/ 3683306 w 4285561"/>
              <a:gd name="connsiteY30" fmla="*/ 1356912 h 2645885"/>
              <a:gd name="connsiteX31" fmla="*/ 3826525 w 4285561"/>
              <a:gd name="connsiteY31" fmla="*/ 1544198 h 2645885"/>
              <a:gd name="connsiteX32" fmla="*/ 3925677 w 4285561"/>
              <a:gd name="connsiteY32" fmla="*/ 1731485 h 2645885"/>
              <a:gd name="connsiteX33" fmla="*/ 4024829 w 4285561"/>
              <a:gd name="connsiteY33" fmla="*/ 1797586 h 2645885"/>
              <a:gd name="connsiteX34" fmla="*/ 4112963 w 4285561"/>
              <a:gd name="connsiteY34" fmla="*/ 1819620 h 2645885"/>
              <a:gd name="connsiteX35" fmla="*/ 4223132 w 4285561"/>
              <a:gd name="connsiteY35" fmla="*/ 1775553 h 2645885"/>
              <a:gd name="connsiteX36" fmla="*/ 4278216 w 4285561"/>
              <a:gd name="connsiteY36" fmla="*/ 1841654 h 2645885"/>
              <a:gd name="connsiteX37" fmla="*/ 4267200 w 4285561"/>
              <a:gd name="connsiteY37" fmla="*/ 1940806 h 2645885"/>
              <a:gd name="connsiteX38" fmla="*/ 4234149 w 4285561"/>
              <a:gd name="connsiteY38" fmla="*/ 2061991 h 2645885"/>
              <a:gd name="connsiteX39" fmla="*/ 4046862 w 4285561"/>
              <a:gd name="connsiteY39" fmla="*/ 2050974 h 2645885"/>
              <a:gd name="connsiteX40" fmla="*/ 3958727 w 4285561"/>
              <a:gd name="connsiteY40" fmla="*/ 2095042 h 2645885"/>
              <a:gd name="connsiteX41" fmla="*/ 3892626 w 4285561"/>
              <a:gd name="connsiteY41" fmla="*/ 2095042 h 2645885"/>
              <a:gd name="connsiteX42" fmla="*/ 3848559 w 4285561"/>
              <a:gd name="connsiteY42" fmla="*/ 2150126 h 2645885"/>
              <a:gd name="connsiteX43" fmla="*/ 3771441 w 4285561"/>
              <a:gd name="connsiteY43" fmla="*/ 2095042 h 2645885"/>
              <a:gd name="connsiteX44" fmla="*/ 3650255 w 4285561"/>
              <a:gd name="connsiteY44" fmla="*/ 2117075 h 2645885"/>
              <a:gd name="connsiteX45" fmla="*/ 3628221 w 4285561"/>
              <a:gd name="connsiteY45" fmla="*/ 1995890 h 2645885"/>
              <a:gd name="connsiteX46" fmla="*/ 3529070 w 4285561"/>
              <a:gd name="connsiteY46" fmla="*/ 1995890 h 2645885"/>
              <a:gd name="connsiteX47" fmla="*/ 3496019 w 4285561"/>
              <a:gd name="connsiteY47" fmla="*/ 2006907 h 2645885"/>
              <a:gd name="connsiteX48" fmla="*/ 3407884 w 4285561"/>
              <a:gd name="connsiteY48" fmla="*/ 2028940 h 2645885"/>
              <a:gd name="connsiteX49" fmla="*/ 3308732 w 4285561"/>
              <a:gd name="connsiteY49" fmla="*/ 2017924 h 2645885"/>
              <a:gd name="connsiteX50" fmla="*/ 3297715 w 4285561"/>
              <a:gd name="connsiteY50" fmla="*/ 1940806 h 2645885"/>
              <a:gd name="connsiteX51" fmla="*/ 3110429 w 4285561"/>
              <a:gd name="connsiteY51" fmla="*/ 1962839 h 2645885"/>
              <a:gd name="connsiteX52" fmla="*/ 2945176 w 4285561"/>
              <a:gd name="connsiteY52" fmla="*/ 2006907 h 2645885"/>
              <a:gd name="connsiteX53" fmla="*/ 2835007 w 4285561"/>
              <a:gd name="connsiteY53" fmla="*/ 2050974 h 2645885"/>
              <a:gd name="connsiteX54" fmla="*/ 2746872 w 4285561"/>
              <a:gd name="connsiteY54" fmla="*/ 2194193 h 2645885"/>
              <a:gd name="connsiteX55" fmla="*/ 2647720 w 4285561"/>
              <a:gd name="connsiteY55" fmla="*/ 2238261 h 2645885"/>
              <a:gd name="connsiteX56" fmla="*/ 2559585 w 4285561"/>
              <a:gd name="connsiteY56" fmla="*/ 2216227 h 2645885"/>
              <a:gd name="connsiteX57" fmla="*/ 2427383 w 4285561"/>
              <a:gd name="connsiteY57" fmla="*/ 2216227 h 2645885"/>
              <a:gd name="connsiteX58" fmla="*/ 2372298 w 4285561"/>
              <a:gd name="connsiteY58" fmla="*/ 2238261 h 2645885"/>
              <a:gd name="connsiteX59" fmla="*/ 2328231 w 4285561"/>
              <a:gd name="connsiteY59" fmla="*/ 2304362 h 2645885"/>
              <a:gd name="connsiteX60" fmla="*/ 2328231 w 4285561"/>
              <a:gd name="connsiteY60" fmla="*/ 2370463 h 2645885"/>
              <a:gd name="connsiteX61" fmla="*/ 2295180 w 4285561"/>
              <a:gd name="connsiteY61" fmla="*/ 2491649 h 2645885"/>
              <a:gd name="connsiteX62" fmla="*/ 2251113 w 4285561"/>
              <a:gd name="connsiteY62" fmla="*/ 2535716 h 2645885"/>
              <a:gd name="connsiteX63" fmla="*/ 2151961 w 4285561"/>
              <a:gd name="connsiteY63" fmla="*/ 2601818 h 2645885"/>
              <a:gd name="connsiteX64" fmla="*/ 1964674 w 4285561"/>
              <a:gd name="connsiteY64" fmla="*/ 2634868 h 2645885"/>
              <a:gd name="connsiteX65" fmla="*/ 1887556 w 4285561"/>
              <a:gd name="connsiteY65" fmla="*/ 2535716 h 2645885"/>
              <a:gd name="connsiteX66" fmla="*/ 1777388 w 4285561"/>
              <a:gd name="connsiteY66" fmla="*/ 2535716 h 2645885"/>
              <a:gd name="connsiteX67" fmla="*/ 1700270 w 4285561"/>
              <a:gd name="connsiteY67" fmla="*/ 2535716 h 2645885"/>
              <a:gd name="connsiteX68" fmla="*/ 1722303 w 4285561"/>
              <a:gd name="connsiteY68" fmla="*/ 2425548 h 2645885"/>
              <a:gd name="connsiteX69" fmla="*/ 1623151 w 4285561"/>
              <a:gd name="connsiteY69" fmla="*/ 2425548 h 2645885"/>
              <a:gd name="connsiteX70" fmla="*/ 1557050 w 4285561"/>
              <a:gd name="connsiteY70" fmla="*/ 2425548 h 2645885"/>
              <a:gd name="connsiteX71" fmla="*/ 1524000 w 4285561"/>
              <a:gd name="connsiteY71" fmla="*/ 2326396 h 2645885"/>
              <a:gd name="connsiteX72" fmla="*/ 1557050 w 4285561"/>
              <a:gd name="connsiteY72" fmla="*/ 2282328 h 2645885"/>
              <a:gd name="connsiteX73" fmla="*/ 1468915 w 4285561"/>
              <a:gd name="connsiteY73" fmla="*/ 2216227 h 2645885"/>
              <a:gd name="connsiteX74" fmla="*/ 1457898 w 4285561"/>
              <a:gd name="connsiteY74" fmla="*/ 2106059 h 2645885"/>
              <a:gd name="connsiteX75" fmla="*/ 1413831 w 4285561"/>
              <a:gd name="connsiteY75" fmla="*/ 2106059 h 2645885"/>
              <a:gd name="connsiteX76" fmla="*/ 1336713 w 4285561"/>
              <a:gd name="connsiteY76" fmla="*/ 2150126 h 2645885"/>
              <a:gd name="connsiteX77" fmla="*/ 1259595 w 4285561"/>
              <a:gd name="connsiteY77" fmla="*/ 2183177 h 2645885"/>
              <a:gd name="connsiteX78" fmla="*/ 1116376 w 4285561"/>
              <a:gd name="connsiteY78" fmla="*/ 2084025 h 2645885"/>
              <a:gd name="connsiteX79" fmla="*/ 1017224 w 4285561"/>
              <a:gd name="connsiteY79" fmla="*/ 2095042 h 2645885"/>
              <a:gd name="connsiteX80" fmla="*/ 940106 w 4285561"/>
              <a:gd name="connsiteY80" fmla="*/ 2172160 h 2645885"/>
              <a:gd name="connsiteX81" fmla="*/ 851971 w 4285561"/>
              <a:gd name="connsiteY81" fmla="*/ 2227244 h 2645885"/>
              <a:gd name="connsiteX82" fmla="*/ 818920 w 4285561"/>
              <a:gd name="connsiteY82" fmla="*/ 2282328 h 2645885"/>
              <a:gd name="connsiteX83" fmla="*/ 741802 w 4285561"/>
              <a:gd name="connsiteY83" fmla="*/ 2216227 h 2645885"/>
              <a:gd name="connsiteX84" fmla="*/ 730785 w 4285561"/>
              <a:gd name="connsiteY84" fmla="*/ 2050974 h 2645885"/>
              <a:gd name="connsiteX85" fmla="*/ 708751 w 4285561"/>
              <a:gd name="connsiteY85" fmla="*/ 1918772 h 2645885"/>
              <a:gd name="connsiteX86" fmla="*/ 598583 w 4285561"/>
              <a:gd name="connsiteY86" fmla="*/ 1830637 h 2645885"/>
              <a:gd name="connsiteX87" fmla="*/ 576549 w 4285561"/>
              <a:gd name="connsiteY87" fmla="*/ 1797586 h 2645885"/>
              <a:gd name="connsiteX88" fmla="*/ 554515 w 4285561"/>
              <a:gd name="connsiteY88" fmla="*/ 1709451 h 2645885"/>
              <a:gd name="connsiteX89" fmla="*/ 499431 w 4285561"/>
              <a:gd name="connsiteY89" fmla="*/ 1687418 h 2645885"/>
              <a:gd name="connsiteX90" fmla="*/ 433330 w 4285561"/>
              <a:gd name="connsiteY90" fmla="*/ 1654367 h 2645885"/>
              <a:gd name="connsiteX91" fmla="*/ 367229 w 4285561"/>
              <a:gd name="connsiteY91" fmla="*/ 1687418 h 2645885"/>
              <a:gd name="connsiteX92" fmla="*/ 356212 w 4285561"/>
              <a:gd name="connsiteY92" fmla="*/ 1687418 h 2645885"/>
              <a:gd name="connsiteX93" fmla="*/ 334178 w 4285561"/>
              <a:gd name="connsiteY93" fmla="*/ 1632333 h 2645885"/>
              <a:gd name="connsiteX94" fmla="*/ 257060 w 4285561"/>
              <a:gd name="connsiteY94" fmla="*/ 1643350 h 2645885"/>
              <a:gd name="connsiteX95" fmla="*/ 345195 w 4285561"/>
              <a:gd name="connsiteY95" fmla="*/ 1489114 h 2645885"/>
              <a:gd name="connsiteX96" fmla="*/ 279094 w 4285561"/>
              <a:gd name="connsiteY96" fmla="*/ 1445046 h 2645885"/>
              <a:gd name="connsiteX97" fmla="*/ 168925 w 4285561"/>
              <a:gd name="connsiteY97" fmla="*/ 1279793 h 2645885"/>
              <a:gd name="connsiteX98" fmla="*/ 25706 w 4285561"/>
              <a:gd name="connsiteY98" fmla="*/ 1169625 h 2645885"/>
              <a:gd name="connsiteX99" fmla="*/ 14689 w 4285561"/>
              <a:gd name="connsiteY99" fmla="*/ 1081490 h 2645885"/>
              <a:gd name="connsiteX100" fmla="*/ 102824 w 4285561"/>
              <a:gd name="connsiteY100" fmla="*/ 982338 h 2645885"/>
              <a:gd name="connsiteX101" fmla="*/ 179942 w 4285561"/>
              <a:gd name="connsiteY101" fmla="*/ 960304 h 2645885"/>
              <a:gd name="connsiteX102" fmla="*/ 246043 w 4285561"/>
              <a:gd name="connsiteY102" fmla="*/ 861153 h 2645885"/>
              <a:gd name="connsiteX103" fmla="*/ 312144 w 4285561"/>
              <a:gd name="connsiteY103" fmla="*/ 828102 h 2645885"/>
              <a:gd name="connsiteX104" fmla="*/ 367229 w 4285561"/>
              <a:gd name="connsiteY104" fmla="*/ 872169 h 2645885"/>
              <a:gd name="connsiteX105" fmla="*/ 411296 w 4285561"/>
              <a:gd name="connsiteY105" fmla="*/ 971321 h 2645885"/>
              <a:gd name="connsiteX106" fmla="*/ 477397 w 4285561"/>
              <a:gd name="connsiteY106" fmla="*/ 1048439 h 2645885"/>
              <a:gd name="connsiteX107" fmla="*/ 598583 w 4285561"/>
              <a:gd name="connsiteY107" fmla="*/ 1026406 h 2645885"/>
              <a:gd name="connsiteX108" fmla="*/ 631633 w 4285561"/>
              <a:gd name="connsiteY108" fmla="*/ 938271 h 2645885"/>
              <a:gd name="connsiteX109" fmla="*/ 642650 w 4285561"/>
              <a:gd name="connsiteY109" fmla="*/ 806068 h 2645885"/>
              <a:gd name="connsiteX110" fmla="*/ 675701 w 4285561"/>
              <a:gd name="connsiteY110" fmla="*/ 695899 h 2645885"/>
              <a:gd name="connsiteX111" fmla="*/ 664684 w 4285561"/>
              <a:gd name="connsiteY111" fmla="*/ 563697 h 2645885"/>
              <a:gd name="connsiteX112" fmla="*/ 675701 w 4285561"/>
              <a:gd name="connsiteY112" fmla="*/ 508613 h 2645885"/>
              <a:gd name="connsiteX113" fmla="*/ 785870 w 4285561"/>
              <a:gd name="connsiteY113" fmla="*/ 442512 h 2645885"/>
              <a:gd name="connsiteX114" fmla="*/ 874004 w 4285561"/>
              <a:gd name="connsiteY114" fmla="*/ 354377 h 2645885"/>
              <a:gd name="connsiteX115" fmla="*/ 984173 w 4285561"/>
              <a:gd name="connsiteY115" fmla="*/ 277259 h 2645885"/>
              <a:gd name="connsiteX116" fmla="*/ 1083325 w 4285561"/>
              <a:gd name="connsiteY116" fmla="*/ 211157 h 26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285561" h="2645885">
                <a:moveTo>
                  <a:pt x="1083325" y="211157"/>
                </a:moveTo>
                <a:cubicBezTo>
                  <a:pt x="1121884" y="216665"/>
                  <a:pt x="1180640" y="308473"/>
                  <a:pt x="1215527" y="310309"/>
                </a:cubicBezTo>
                <a:cubicBezTo>
                  <a:pt x="1250414" y="312145"/>
                  <a:pt x="1277956" y="268078"/>
                  <a:pt x="1292645" y="222174"/>
                </a:cubicBezTo>
                <a:cubicBezTo>
                  <a:pt x="1307334" y="176270"/>
                  <a:pt x="1272448" y="69774"/>
                  <a:pt x="1303662" y="34887"/>
                </a:cubicBezTo>
                <a:cubicBezTo>
                  <a:pt x="1334876" y="0"/>
                  <a:pt x="1430356" y="5509"/>
                  <a:pt x="1479932" y="12854"/>
                </a:cubicBezTo>
                <a:cubicBezTo>
                  <a:pt x="1529508" y="20199"/>
                  <a:pt x="1564395" y="64266"/>
                  <a:pt x="1601118" y="78955"/>
                </a:cubicBezTo>
                <a:cubicBezTo>
                  <a:pt x="1637841" y="93644"/>
                  <a:pt x="1661711" y="82628"/>
                  <a:pt x="1700270" y="100989"/>
                </a:cubicBezTo>
                <a:cubicBezTo>
                  <a:pt x="1738829" y="119350"/>
                  <a:pt x="1801258" y="181780"/>
                  <a:pt x="1832472" y="189124"/>
                </a:cubicBezTo>
                <a:cubicBezTo>
                  <a:pt x="1863686" y="196469"/>
                  <a:pt x="1867359" y="145056"/>
                  <a:pt x="1887556" y="145056"/>
                </a:cubicBezTo>
                <a:cubicBezTo>
                  <a:pt x="1907753" y="145056"/>
                  <a:pt x="1918770" y="178107"/>
                  <a:pt x="1953657" y="189124"/>
                </a:cubicBezTo>
                <a:cubicBezTo>
                  <a:pt x="1988544" y="200141"/>
                  <a:pt x="2065663" y="220338"/>
                  <a:pt x="2096877" y="211157"/>
                </a:cubicBezTo>
                <a:cubicBezTo>
                  <a:pt x="2128091" y="201976"/>
                  <a:pt x="2117074" y="135875"/>
                  <a:pt x="2140944" y="134039"/>
                </a:cubicBezTo>
                <a:cubicBezTo>
                  <a:pt x="2164814" y="132203"/>
                  <a:pt x="2221735" y="178106"/>
                  <a:pt x="2240096" y="200140"/>
                </a:cubicBezTo>
                <a:cubicBezTo>
                  <a:pt x="2258457" y="222174"/>
                  <a:pt x="2236424" y="246044"/>
                  <a:pt x="2251113" y="266242"/>
                </a:cubicBezTo>
                <a:cubicBezTo>
                  <a:pt x="2265802" y="286440"/>
                  <a:pt x="2302525" y="304801"/>
                  <a:pt x="2328231" y="321326"/>
                </a:cubicBezTo>
                <a:cubicBezTo>
                  <a:pt x="2353937" y="337851"/>
                  <a:pt x="2385152" y="356212"/>
                  <a:pt x="2405349" y="365393"/>
                </a:cubicBezTo>
                <a:cubicBezTo>
                  <a:pt x="2425546" y="374574"/>
                  <a:pt x="2429218" y="363557"/>
                  <a:pt x="2449416" y="376410"/>
                </a:cubicBezTo>
                <a:cubicBezTo>
                  <a:pt x="2469614" y="389263"/>
                  <a:pt x="2502665" y="414970"/>
                  <a:pt x="2526535" y="442512"/>
                </a:cubicBezTo>
                <a:cubicBezTo>
                  <a:pt x="2550405" y="470054"/>
                  <a:pt x="2555913" y="521466"/>
                  <a:pt x="2592636" y="541663"/>
                </a:cubicBezTo>
                <a:cubicBezTo>
                  <a:pt x="2629359" y="561861"/>
                  <a:pt x="2710149" y="545336"/>
                  <a:pt x="2746872" y="563697"/>
                </a:cubicBezTo>
                <a:cubicBezTo>
                  <a:pt x="2783595" y="582059"/>
                  <a:pt x="2800120" y="626126"/>
                  <a:pt x="2812973" y="651832"/>
                </a:cubicBezTo>
                <a:cubicBezTo>
                  <a:pt x="2825826" y="677538"/>
                  <a:pt x="2811137" y="701408"/>
                  <a:pt x="2823990" y="717933"/>
                </a:cubicBezTo>
                <a:cubicBezTo>
                  <a:pt x="2836843" y="734458"/>
                  <a:pt x="2855204" y="725278"/>
                  <a:pt x="2890091" y="750984"/>
                </a:cubicBezTo>
                <a:cubicBezTo>
                  <a:pt x="2924978" y="776690"/>
                  <a:pt x="2980062" y="850135"/>
                  <a:pt x="3033310" y="872169"/>
                </a:cubicBezTo>
                <a:cubicBezTo>
                  <a:pt x="3086558" y="894203"/>
                  <a:pt x="3196727" y="844627"/>
                  <a:pt x="3209580" y="883186"/>
                </a:cubicBezTo>
                <a:cubicBezTo>
                  <a:pt x="3222433" y="921745"/>
                  <a:pt x="3108593" y="1041095"/>
                  <a:pt x="3110429" y="1103524"/>
                </a:cubicBezTo>
                <a:cubicBezTo>
                  <a:pt x="3112265" y="1165953"/>
                  <a:pt x="3178366" y="1248579"/>
                  <a:pt x="3220597" y="1257760"/>
                </a:cubicBezTo>
                <a:cubicBezTo>
                  <a:pt x="3262828" y="1266941"/>
                  <a:pt x="3325257" y="1169625"/>
                  <a:pt x="3363816" y="1158608"/>
                </a:cubicBezTo>
                <a:cubicBezTo>
                  <a:pt x="3402375" y="1147591"/>
                  <a:pt x="3420737" y="1184315"/>
                  <a:pt x="3451951" y="1191659"/>
                </a:cubicBezTo>
                <a:cubicBezTo>
                  <a:pt x="3483166" y="1199004"/>
                  <a:pt x="3512544" y="1175133"/>
                  <a:pt x="3551103" y="1202675"/>
                </a:cubicBezTo>
                <a:cubicBezTo>
                  <a:pt x="3589662" y="1230217"/>
                  <a:pt x="3637402" y="1299992"/>
                  <a:pt x="3683306" y="1356912"/>
                </a:cubicBezTo>
                <a:cubicBezTo>
                  <a:pt x="3729210" y="1413832"/>
                  <a:pt x="3786130" y="1481769"/>
                  <a:pt x="3826525" y="1544198"/>
                </a:cubicBezTo>
                <a:cubicBezTo>
                  <a:pt x="3866920" y="1606627"/>
                  <a:pt x="3892626" y="1689254"/>
                  <a:pt x="3925677" y="1731485"/>
                </a:cubicBezTo>
                <a:cubicBezTo>
                  <a:pt x="3958728" y="1773716"/>
                  <a:pt x="3993615" y="1782897"/>
                  <a:pt x="4024829" y="1797586"/>
                </a:cubicBezTo>
                <a:cubicBezTo>
                  <a:pt x="4056043" y="1812275"/>
                  <a:pt x="4079913" y="1823292"/>
                  <a:pt x="4112963" y="1819620"/>
                </a:cubicBezTo>
                <a:cubicBezTo>
                  <a:pt x="4146013" y="1815948"/>
                  <a:pt x="4195590" y="1771881"/>
                  <a:pt x="4223132" y="1775553"/>
                </a:cubicBezTo>
                <a:cubicBezTo>
                  <a:pt x="4250674" y="1779225"/>
                  <a:pt x="4270871" y="1814112"/>
                  <a:pt x="4278216" y="1841654"/>
                </a:cubicBezTo>
                <a:cubicBezTo>
                  <a:pt x="4285561" y="1869196"/>
                  <a:pt x="4274545" y="1904083"/>
                  <a:pt x="4267200" y="1940806"/>
                </a:cubicBezTo>
                <a:cubicBezTo>
                  <a:pt x="4259856" y="1977529"/>
                  <a:pt x="4270872" y="2043630"/>
                  <a:pt x="4234149" y="2061991"/>
                </a:cubicBezTo>
                <a:cubicBezTo>
                  <a:pt x="4197426" y="2080352"/>
                  <a:pt x="4092766" y="2045466"/>
                  <a:pt x="4046862" y="2050974"/>
                </a:cubicBezTo>
                <a:cubicBezTo>
                  <a:pt x="4000958" y="2056482"/>
                  <a:pt x="3984433" y="2087697"/>
                  <a:pt x="3958727" y="2095042"/>
                </a:cubicBezTo>
                <a:cubicBezTo>
                  <a:pt x="3933021" y="2102387"/>
                  <a:pt x="3910987" y="2085861"/>
                  <a:pt x="3892626" y="2095042"/>
                </a:cubicBezTo>
                <a:cubicBezTo>
                  <a:pt x="3874265" y="2104223"/>
                  <a:pt x="3868756" y="2150126"/>
                  <a:pt x="3848559" y="2150126"/>
                </a:cubicBezTo>
                <a:cubicBezTo>
                  <a:pt x="3828362" y="2150126"/>
                  <a:pt x="3804492" y="2100551"/>
                  <a:pt x="3771441" y="2095042"/>
                </a:cubicBezTo>
                <a:cubicBezTo>
                  <a:pt x="3738390" y="2089534"/>
                  <a:pt x="3674125" y="2133600"/>
                  <a:pt x="3650255" y="2117075"/>
                </a:cubicBezTo>
                <a:cubicBezTo>
                  <a:pt x="3626385" y="2100550"/>
                  <a:pt x="3648418" y="2016087"/>
                  <a:pt x="3628221" y="1995890"/>
                </a:cubicBezTo>
                <a:cubicBezTo>
                  <a:pt x="3608024" y="1975693"/>
                  <a:pt x="3551104" y="1994054"/>
                  <a:pt x="3529070" y="1995890"/>
                </a:cubicBezTo>
                <a:cubicBezTo>
                  <a:pt x="3507036" y="1997726"/>
                  <a:pt x="3516217" y="2001399"/>
                  <a:pt x="3496019" y="2006907"/>
                </a:cubicBezTo>
                <a:cubicBezTo>
                  <a:pt x="3475821" y="2012415"/>
                  <a:pt x="3439098" y="2027104"/>
                  <a:pt x="3407884" y="2028940"/>
                </a:cubicBezTo>
                <a:cubicBezTo>
                  <a:pt x="3376670" y="2030776"/>
                  <a:pt x="3327093" y="2032613"/>
                  <a:pt x="3308732" y="2017924"/>
                </a:cubicBezTo>
                <a:cubicBezTo>
                  <a:pt x="3290371" y="2003235"/>
                  <a:pt x="3330765" y="1949987"/>
                  <a:pt x="3297715" y="1940806"/>
                </a:cubicBezTo>
                <a:cubicBezTo>
                  <a:pt x="3264665" y="1931625"/>
                  <a:pt x="3169185" y="1951822"/>
                  <a:pt x="3110429" y="1962839"/>
                </a:cubicBezTo>
                <a:cubicBezTo>
                  <a:pt x="3051673" y="1973856"/>
                  <a:pt x="2991080" y="1992218"/>
                  <a:pt x="2945176" y="2006907"/>
                </a:cubicBezTo>
                <a:cubicBezTo>
                  <a:pt x="2899272" y="2021596"/>
                  <a:pt x="2868058" y="2019760"/>
                  <a:pt x="2835007" y="2050974"/>
                </a:cubicBezTo>
                <a:cubicBezTo>
                  <a:pt x="2801956" y="2082188"/>
                  <a:pt x="2778086" y="2162979"/>
                  <a:pt x="2746872" y="2194193"/>
                </a:cubicBezTo>
                <a:cubicBezTo>
                  <a:pt x="2715658" y="2225407"/>
                  <a:pt x="2678934" y="2234589"/>
                  <a:pt x="2647720" y="2238261"/>
                </a:cubicBezTo>
                <a:cubicBezTo>
                  <a:pt x="2616506" y="2241933"/>
                  <a:pt x="2596308" y="2219899"/>
                  <a:pt x="2559585" y="2216227"/>
                </a:cubicBezTo>
                <a:cubicBezTo>
                  <a:pt x="2522862" y="2212555"/>
                  <a:pt x="2458597" y="2212555"/>
                  <a:pt x="2427383" y="2216227"/>
                </a:cubicBezTo>
                <a:cubicBezTo>
                  <a:pt x="2396169" y="2219899"/>
                  <a:pt x="2388823" y="2223572"/>
                  <a:pt x="2372298" y="2238261"/>
                </a:cubicBezTo>
                <a:cubicBezTo>
                  <a:pt x="2355773" y="2252950"/>
                  <a:pt x="2335576" y="2282328"/>
                  <a:pt x="2328231" y="2304362"/>
                </a:cubicBezTo>
                <a:cubicBezTo>
                  <a:pt x="2320887" y="2326396"/>
                  <a:pt x="2333739" y="2339249"/>
                  <a:pt x="2328231" y="2370463"/>
                </a:cubicBezTo>
                <a:cubicBezTo>
                  <a:pt x="2322723" y="2401677"/>
                  <a:pt x="2308033" y="2464107"/>
                  <a:pt x="2295180" y="2491649"/>
                </a:cubicBezTo>
                <a:cubicBezTo>
                  <a:pt x="2282327" y="2519191"/>
                  <a:pt x="2274983" y="2517355"/>
                  <a:pt x="2251113" y="2535716"/>
                </a:cubicBezTo>
                <a:cubicBezTo>
                  <a:pt x="2227243" y="2554077"/>
                  <a:pt x="2199701" y="2585293"/>
                  <a:pt x="2151961" y="2601818"/>
                </a:cubicBezTo>
                <a:cubicBezTo>
                  <a:pt x="2104221" y="2618343"/>
                  <a:pt x="2008741" y="2645885"/>
                  <a:pt x="1964674" y="2634868"/>
                </a:cubicBezTo>
                <a:cubicBezTo>
                  <a:pt x="1920607" y="2623851"/>
                  <a:pt x="1918770" y="2552241"/>
                  <a:pt x="1887556" y="2535716"/>
                </a:cubicBezTo>
                <a:cubicBezTo>
                  <a:pt x="1856342" y="2519191"/>
                  <a:pt x="1777388" y="2535716"/>
                  <a:pt x="1777388" y="2535716"/>
                </a:cubicBezTo>
                <a:cubicBezTo>
                  <a:pt x="1746174" y="2535716"/>
                  <a:pt x="1709451" y="2554077"/>
                  <a:pt x="1700270" y="2535716"/>
                </a:cubicBezTo>
                <a:cubicBezTo>
                  <a:pt x="1691089" y="2517355"/>
                  <a:pt x="1735156" y="2443909"/>
                  <a:pt x="1722303" y="2425548"/>
                </a:cubicBezTo>
                <a:cubicBezTo>
                  <a:pt x="1709450" y="2407187"/>
                  <a:pt x="1623151" y="2425548"/>
                  <a:pt x="1623151" y="2425548"/>
                </a:cubicBezTo>
                <a:cubicBezTo>
                  <a:pt x="1595609" y="2425548"/>
                  <a:pt x="1573575" y="2442073"/>
                  <a:pt x="1557050" y="2425548"/>
                </a:cubicBezTo>
                <a:cubicBezTo>
                  <a:pt x="1540525" y="2409023"/>
                  <a:pt x="1524000" y="2350266"/>
                  <a:pt x="1524000" y="2326396"/>
                </a:cubicBezTo>
                <a:cubicBezTo>
                  <a:pt x="1524000" y="2302526"/>
                  <a:pt x="1566231" y="2300689"/>
                  <a:pt x="1557050" y="2282328"/>
                </a:cubicBezTo>
                <a:cubicBezTo>
                  <a:pt x="1547869" y="2263967"/>
                  <a:pt x="1485440" y="2245605"/>
                  <a:pt x="1468915" y="2216227"/>
                </a:cubicBezTo>
                <a:cubicBezTo>
                  <a:pt x="1452390" y="2186849"/>
                  <a:pt x="1467079" y="2124420"/>
                  <a:pt x="1457898" y="2106059"/>
                </a:cubicBezTo>
                <a:cubicBezTo>
                  <a:pt x="1448717" y="2087698"/>
                  <a:pt x="1434028" y="2098715"/>
                  <a:pt x="1413831" y="2106059"/>
                </a:cubicBezTo>
                <a:cubicBezTo>
                  <a:pt x="1393634" y="2113403"/>
                  <a:pt x="1362419" y="2137273"/>
                  <a:pt x="1336713" y="2150126"/>
                </a:cubicBezTo>
                <a:cubicBezTo>
                  <a:pt x="1311007" y="2162979"/>
                  <a:pt x="1296318" y="2194194"/>
                  <a:pt x="1259595" y="2183177"/>
                </a:cubicBezTo>
                <a:cubicBezTo>
                  <a:pt x="1222872" y="2172160"/>
                  <a:pt x="1156771" y="2098714"/>
                  <a:pt x="1116376" y="2084025"/>
                </a:cubicBezTo>
                <a:cubicBezTo>
                  <a:pt x="1075981" y="2069336"/>
                  <a:pt x="1046602" y="2080353"/>
                  <a:pt x="1017224" y="2095042"/>
                </a:cubicBezTo>
                <a:cubicBezTo>
                  <a:pt x="987846" y="2109731"/>
                  <a:pt x="967648" y="2150126"/>
                  <a:pt x="940106" y="2172160"/>
                </a:cubicBezTo>
                <a:cubicBezTo>
                  <a:pt x="912564" y="2194194"/>
                  <a:pt x="872169" y="2208883"/>
                  <a:pt x="851971" y="2227244"/>
                </a:cubicBezTo>
                <a:cubicBezTo>
                  <a:pt x="831773" y="2245605"/>
                  <a:pt x="837282" y="2284164"/>
                  <a:pt x="818920" y="2282328"/>
                </a:cubicBezTo>
                <a:cubicBezTo>
                  <a:pt x="800559" y="2280492"/>
                  <a:pt x="756491" y="2254786"/>
                  <a:pt x="741802" y="2216227"/>
                </a:cubicBezTo>
                <a:cubicBezTo>
                  <a:pt x="727113" y="2177668"/>
                  <a:pt x="736293" y="2100550"/>
                  <a:pt x="730785" y="2050974"/>
                </a:cubicBezTo>
                <a:cubicBezTo>
                  <a:pt x="725277" y="2001398"/>
                  <a:pt x="730785" y="1955495"/>
                  <a:pt x="708751" y="1918772"/>
                </a:cubicBezTo>
                <a:cubicBezTo>
                  <a:pt x="686717" y="1882049"/>
                  <a:pt x="620617" y="1850835"/>
                  <a:pt x="598583" y="1830637"/>
                </a:cubicBezTo>
                <a:cubicBezTo>
                  <a:pt x="576549" y="1810439"/>
                  <a:pt x="583894" y="1817784"/>
                  <a:pt x="576549" y="1797586"/>
                </a:cubicBezTo>
                <a:cubicBezTo>
                  <a:pt x="569204" y="1777388"/>
                  <a:pt x="567368" y="1727812"/>
                  <a:pt x="554515" y="1709451"/>
                </a:cubicBezTo>
                <a:cubicBezTo>
                  <a:pt x="541662" y="1691090"/>
                  <a:pt x="519628" y="1696599"/>
                  <a:pt x="499431" y="1687418"/>
                </a:cubicBezTo>
                <a:cubicBezTo>
                  <a:pt x="479234" y="1678237"/>
                  <a:pt x="455364" y="1654367"/>
                  <a:pt x="433330" y="1654367"/>
                </a:cubicBezTo>
                <a:cubicBezTo>
                  <a:pt x="411296" y="1654367"/>
                  <a:pt x="380082" y="1681910"/>
                  <a:pt x="367229" y="1687418"/>
                </a:cubicBezTo>
                <a:cubicBezTo>
                  <a:pt x="354376" y="1692927"/>
                  <a:pt x="361720" y="1696599"/>
                  <a:pt x="356212" y="1687418"/>
                </a:cubicBezTo>
                <a:cubicBezTo>
                  <a:pt x="350704" y="1678237"/>
                  <a:pt x="350703" y="1639678"/>
                  <a:pt x="334178" y="1632333"/>
                </a:cubicBezTo>
                <a:cubicBezTo>
                  <a:pt x="317653" y="1624988"/>
                  <a:pt x="255224" y="1667220"/>
                  <a:pt x="257060" y="1643350"/>
                </a:cubicBezTo>
                <a:cubicBezTo>
                  <a:pt x="258896" y="1619480"/>
                  <a:pt x="341523" y="1522165"/>
                  <a:pt x="345195" y="1489114"/>
                </a:cubicBezTo>
                <a:cubicBezTo>
                  <a:pt x="348867" y="1456063"/>
                  <a:pt x="308472" y="1479933"/>
                  <a:pt x="279094" y="1445046"/>
                </a:cubicBezTo>
                <a:cubicBezTo>
                  <a:pt x="249716" y="1410159"/>
                  <a:pt x="211156" y="1325696"/>
                  <a:pt x="168925" y="1279793"/>
                </a:cubicBezTo>
                <a:cubicBezTo>
                  <a:pt x="126694" y="1233890"/>
                  <a:pt x="51412" y="1202675"/>
                  <a:pt x="25706" y="1169625"/>
                </a:cubicBezTo>
                <a:cubicBezTo>
                  <a:pt x="0" y="1136575"/>
                  <a:pt x="1836" y="1112704"/>
                  <a:pt x="14689" y="1081490"/>
                </a:cubicBezTo>
                <a:cubicBezTo>
                  <a:pt x="27542" y="1050276"/>
                  <a:pt x="75282" y="1002536"/>
                  <a:pt x="102824" y="982338"/>
                </a:cubicBezTo>
                <a:cubicBezTo>
                  <a:pt x="130366" y="962140"/>
                  <a:pt x="156072" y="980502"/>
                  <a:pt x="179942" y="960304"/>
                </a:cubicBezTo>
                <a:cubicBezTo>
                  <a:pt x="203812" y="940107"/>
                  <a:pt x="224009" y="883187"/>
                  <a:pt x="246043" y="861153"/>
                </a:cubicBezTo>
                <a:cubicBezTo>
                  <a:pt x="268077" y="839119"/>
                  <a:pt x="291946" y="826266"/>
                  <a:pt x="312144" y="828102"/>
                </a:cubicBezTo>
                <a:cubicBezTo>
                  <a:pt x="332342" y="829938"/>
                  <a:pt x="350704" y="848299"/>
                  <a:pt x="367229" y="872169"/>
                </a:cubicBezTo>
                <a:cubicBezTo>
                  <a:pt x="383754" y="896039"/>
                  <a:pt x="392935" y="941943"/>
                  <a:pt x="411296" y="971321"/>
                </a:cubicBezTo>
                <a:cubicBezTo>
                  <a:pt x="429657" y="1000699"/>
                  <a:pt x="446183" y="1039258"/>
                  <a:pt x="477397" y="1048439"/>
                </a:cubicBezTo>
                <a:cubicBezTo>
                  <a:pt x="508611" y="1057620"/>
                  <a:pt x="572877" y="1044767"/>
                  <a:pt x="598583" y="1026406"/>
                </a:cubicBezTo>
                <a:cubicBezTo>
                  <a:pt x="624289" y="1008045"/>
                  <a:pt x="624289" y="974994"/>
                  <a:pt x="631633" y="938271"/>
                </a:cubicBezTo>
                <a:cubicBezTo>
                  <a:pt x="638978" y="901548"/>
                  <a:pt x="635305" y="846463"/>
                  <a:pt x="642650" y="806068"/>
                </a:cubicBezTo>
                <a:cubicBezTo>
                  <a:pt x="649995" y="765673"/>
                  <a:pt x="672029" y="736294"/>
                  <a:pt x="675701" y="695899"/>
                </a:cubicBezTo>
                <a:cubicBezTo>
                  <a:pt x="679373" y="655504"/>
                  <a:pt x="664684" y="594911"/>
                  <a:pt x="664684" y="563697"/>
                </a:cubicBezTo>
                <a:cubicBezTo>
                  <a:pt x="664684" y="532483"/>
                  <a:pt x="655503" y="528810"/>
                  <a:pt x="675701" y="508613"/>
                </a:cubicBezTo>
                <a:cubicBezTo>
                  <a:pt x="695899" y="488416"/>
                  <a:pt x="752820" y="468218"/>
                  <a:pt x="785870" y="442512"/>
                </a:cubicBezTo>
                <a:cubicBezTo>
                  <a:pt x="818920" y="416806"/>
                  <a:pt x="840954" y="381919"/>
                  <a:pt x="874004" y="354377"/>
                </a:cubicBezTo>
                <a:cubicBezTo>
                  <a:pt x="907054" y="326835"/>
                  <a:pt x="949286" y="299293"/>
                  <a:pt x="984173" y="277259"/>
                </a:cubicBezTo>
                <a:cubicBezTo>
                  <a:pt x="1019060" y="255225"/>
                  <a:pt x="1044766" y="205649"/>
                  <a:pt x="1083325" y="211157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325824" y="4293096"/>
            <a:ext cx="2011632" cy="18002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4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4869160"/>
            <a:ext cx="533400" cy="546100"/>
          </a:xfrm>
          <a:prstGeom prst="rect">
            <a:avLst/>
          </a:prstGeom>
          <a:noFill/>
        </p:spPr>
      </p:pic>
      <p:pic>
        <p:nvPicPr>
          <p:cNvPr id="7" name="Picture 5" descr="C:\Users\Анна\Documents\Школа\иконки\ico_dic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5445224"/>
            <a:ext cx="533400" cy="5461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24128" y="1052736"/>
            <a:ext cx="3419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ЦЭР расположен в 3 природных зонах:</a:t>
            </a:r>
          </a:p>
          <a:p>
            <a:r>
              <a:rPr lang="ru-RU" sz="2400" dirty="0" smtClean="0"/>
              <a:t>Север – таежные леса</a:t>
            </a:r>
          </a:p>
          <a:p>
            <a:r>
              <a:rPr lang="ru-RU" sz="2400" dirty="0" smtClean="0"/>
              <a:t>Юг – лесостепи</a:t>
            </a:r>
          </a:p>
          <a:p>
            <a:r>
              <a:rPr lang="ru-RU" sz="2400" dirty="0" smtClean="0"/>
              <a:t>Большая часть территории – смешанные и широколиственные леса</a:t>
            </a:r>
            <a:endParaRPr lang="ru-RU" sz="2400" dirty="0"/>
          </a:p>
        </p:txBody>
      </p:sp>
      <p:sp>
        <p:nvSpPr>
          <p:cNvPr id="9" name="Умножение 8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Нашивка 9">
            <a:hlinkClick r:id="rId6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251614" y="1124744"/>
            <a:ext cx="4680332" cy="3458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Почвы</a:t>
            </a:r>
            <a:endParaRPr lang="ru-RU" dirty="0"/>
          </a:p>
        </p:txBody>
      </p:sp>
      <p:pic>
        <p:nvPicPr>
          <p:cNvPr id="6" name="Picture 4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4869160"/>
            <a:ext cx="533400" cy="546100"/>
          </a:xfrm>
          <a:prstGeom prst="rect">
            <a:avLst/>
          </a:prstGeom>
          <a:noFill/>
        </p:spPr>
      </p:pic>
      <p:pic>
        <p:nvPicPr>
          <p:cNvPr id="7" name="Picture 5" descr="C:\Users\Анна\Documents\Школа\иконки\ico_dic.png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5445224"/>
            <a:ext cx="533400" cy="5461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32040" y="1052736"/>
            <a:ext cx="4211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 территории ЦЭР встречаются почвы 4 типов: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Подзолистые (гумусовый горизонт 10 см)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Дерново-подзолистые (гумусовый горизонт 15 см)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Оподзоленные черноземы (юг ЦЭР)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Серые лесные (запад и юго-запад ЦЭР)</a:t>
            </a:r>
            <a:endParaRPr lang="ru-RU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268808" y="4581128"/>
            <a:ext cx="4429919" cy="13681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Полилиния 13"/>
          <p:cNvSpPr/>
          <p:nvPr/>
        </p:nvSpPr>
        <p:spPr>
          <a:xfrm rot="340973">
            <a:off x="1064674" y="1813551"/>
            <a:ext cx="2376264" cy="1997813"/>
          </a:xfrm>
          <a:custGeom>
            <a:avLst/>
            <a:gdLst>
              <a:gd name="connsiteX0" fmla="*/ 1083325 w 4285561"/>
              <a:gd name="connsiteY0" fmla="*/ 211157 h 2645885"/>
              <a:gd name="connsiteX1" fmla="*/ 1215527 w 4285561"/>
              <a:gd name="connsiteY1" fmla="*/ 310309 h 2645885"/>
              <a:gd name="connsiteX2" fmla="*/ 1292645 w 4285561"/>
              <a:gd name="connsiteY2" fmla="*/ 222174 h 2645885"/>
              <a:gd name="connsiteX3" fmla="*/ 1303662 w 4285561"/>
              <a:gd name="connsiteY3" fmla="*/ 34887 h 2645885"/>
              <a:gd name="connsiteX4" fmla="*/ 1479932 w 4285561"/>
              <a:gd name="connsiteY4" fmla="*/ 12854 h 2645885"/>
              <a:gd name="connsiteX5" fmla="*/ 1601118 w 4285561"/>
              <a:gd name="connsiteY5" fmla="*/ 78955 h 2645885"/>
              <a:gd name="connsiteX6" fmla="*/ 1700270 w 4285561"/>
              <a:gd name="connsiteY6" fmla="*/ 100989 h 2645885"/>
              <a:gd name="connsiteX7" fmla="*/ 1832472 w 4285561"/>
              <a:gd name="connsiteY7" fmla="*/ 189124 h 2645885"/>
              <a:gd name="connsiteX8" fmla="*/ 1887556 w 4285561"/>
              <a:gd name="connsiteY8" fmla="*/ 145056 h 2645885"/>
              <a:gd name="connsiteX9" fmla="*/ 1953657 w 4285561"/>
              <a:gd name="connsiteY9" fmla="*/ 189124 h 2645885"/>
              <a:gd name="connsiteX10" fmla="*/ 2096877 w 4285561"/>
              <a:gd name="connsiteY10" fmla="*/ 211157 h 2645885"/>
              <a:gd name="connsiteX11" fmla="*/ 2140944 w 4285561"/>
              <a:gd name="connsiteY11" fmla="*/ 134039 h 2645885"/>
              <a:gd name="connsiteX12" fmla="*/ 2240096 w 4285561"/>
              <a:gd name="connsiteY12" fmla="*/ 200140 h 2645885"/>
              <a:gd name="connsiteX13" fmla="*/ 2251113 w 4285561"/>
              <a:gd name="connsiteY13" fmla="*/ 266242 h 2645885"/>
              <a:gd name="connsiteX14" fmla="*/ 2328231 w 4285561"/>
              <a:gd name="connsiteY14" fmla="*/ 321326 h 2645885"/>
              <a:gd name="connsiteX15" fmla="*/ 2405349 w 4285561"/>
              <a:gd name="connsiteY15" fmla="*/ 365393 h 2645885"/>
              <a:gd name="connsiteX16" fmla="*/ 2449416 w 4285561"/>
              <a:gd name="connsiteY16" fmla="*/ 376410 h 2645885"/>
              <a:gd name="connsiteX17" fmla="*/ 2526535 w 4285561"/>
              <a:gd name="connsiteY17" fmla="*/ 442512 h 2645885"/>
              <a:gd name="connsiteX18" fmla="*/ 2592636 w 4285561"/>
              <a:gd name="connsiteY18" fmla="*/ 541663 h 2645885"/>
              <a:gd name="connsiteX19" fmla="*/ 2746872 w 4285561"/>
              <a:gd name="connsiteY19" fmla="*/ 563697 h 2645885"/>
              <a:gd name="connsiteX20" fmla="*/ 2812973 w 4285561"/>
              <a:gd name="connsiteY20" fmla="*/ 651832 h 2645885"/>
              <a:gd name="connsiteX21" fmla="*/ 2823990 w 4285561"/>
              <a:gd name="connsiteY21" fmla="*/ 717933 h 2645885"/>
              <a:gd name="connsiteX22" fmla="*/ 2890091 w 4285561"/>
              <a:gd name="connsiteY22" fmla="*/ 750984 h 2645885"/>
              <a:gd name="connsiteX23" fmla="*/ 3033310 w 4285561"/>
              <a:gd name="connsiteY23" fmla="*/ 872169 h 2645885"/>
              <a:gd name="connsiteX24" fmla="*/ 3209580 w 4285561"/>
              <a:gd name="connsiteY24" fmla="*/ 883186 h 2645885"/>
              <a:gd name="connsiteX25" fmla="*/ 3110429 w 4285561"/>
              <a:gd name="connsiteY25" fmla="*/ 1103524 h 2645885"/>
              <a:gd name="connsiteX26" fmla="*/ 3220597 w 4285561"/>
              <a:gd name="connsiteY26" fmla="*/ 1257760 h 2645885"/>
              <a:gd name="connsiteX27" fmla="*/ 3363816 w 4285561"/>
              <a:gd name="connsiteY27" fmla="*/ 1158608 h 2645885"/>
              <a:gd name="connsiteX28" fmla="*/ 3451951 w 4285561"/>
              <a:gd name="connsiteY28" fmla="*/ 1191659 h 2645885"/>
              <a:gd name="connsiteX29" fmla="*/ 3551103 w 4285561"/>
              <a:gd name="connsiteY29" fmla="*/ 1202675 h 2645885"/>
              <a:gd name="connsiteX30" fmla="*/ 3683306 w 4285561"/>
              <a:gd name="connsiteY30" fmla="*/ 1356912 h 2645885"/>
              <a:gd name="connsiteX31" fmla="*/ 3826525 w 4285561"/>
              <a:gd name="connsiteY31" fmla="*/ 1544198 h 2645885"/>
              <a:gd name="connsiteX32" fmla="*/ 3925677 w 4285561"/>
              <a:gd name="connsiteY32" fmla="*/ 1731485 h 2645885"/>
              <a:gd name="connsiteX33" fmla="*/ 4024829 w 4285561"/>
              <a:gd name="connsiteY33" fmla="*/ 1797586 h 2645885"/>
              <a:gd name="connsiteX34" fmla="*/ 4112963 w 4285561"/>
              <a:gd name="connsiteY34" fmla="*/ 1819620 h 2645885"/>
              <a:gd name="connsiteX35" fmla="*/ 4223132 w 4285561"/>
              <a:gd name="connsiteY35" fmla="*/ 1775553 h 2645885"/>
              <a:gd name="connsiteX36" fmla="*/ 4278216 w 4285561"/>
              <a:gd name="connsiteY36" fmla="*/ 1841654 h 2645885"/>
              <a:gd name="connsiteX37" fmla="*/ 4267200 w 4285561"/>
              <a:gd name="connsiteY37" fmla="*/ 1940806 h 2645885"/>
              <a:gd name="connsiteX38" fmla="*/ 4234149 w 4285561"/>
              <a:gd name="connsiteY38" fmla="*/ 2061991 h 2645885"/>
              <a:gd name="connsiteX39" fmla="*/ 4046862 w 4285561"/>
              <a:gd name="connsiteY39" fmla="*/ 2050974 h 2645885"/>
              <a:gd name="connsiteX40" fmla="*/ 3958727 w 4285561"/>
              <a:gd name="connsiteY40" fmla="*/ 2095042 h 2645885"/>
              <a:gd name="connsiteX41" fmla="*/ 3892626 w 4285561"/>
              <a:gd name="connsiteY41" fmla="*/ 2095042 h 2645885"/>
              <a:gd name="connsiteX42" fmla="*/ 3848559 w 4285561"/>
              <a:gd name="connsiteY42" fmla="*/ 2150126 h 2645885"/>
              <a:gd name="connsiteX43" fmla="*/ 3771441 w 4285561"/>
              <a:gd name="connsiteY43" fmla="*/ 2095042 h 2645885"/>
              <a:gd name="connsiteX44" fmla="*/ 3650255 w 4285561"/>
              <a:gd name="connsiteY44" fmla="*/ 2117075 h 2645885"/>
              <a:gd name="connsiteX45" fmla="*/ 3628221 w 4285561"/>
              <a:gd name="connsiteY45" fmla="*/ 1995890 h 2645885"/>
              <a:gd name="connsiteX46" fmla="*/ 3529070 w 4285561"/>
              <a:gd name="connsiteY46" fmla="*/ 1995890 h 2645885"/>
              <a:gd name="connsiteX47" fmla="*/ 3496019 w 4285561"/>
              <a:gd name="connsiteY47" fmla="*/ 2006907 h 2645885"/>
              <a:gd name="connsiteX48" fmla="*/ 3407884 w 4285561"/>
              <a:gd name="connsiteY48" fmla="*/ 2028940 h 2645885"/>
              <a:gd name="connsiteX49" fmla="*/ 3308732 w 4285561"/>
              <a:gd name="connsiteY49" fmla="*/ 2017924 h 2645885"/>
              <a:gd name="connsiteX50" fmla="*/ 3297715 w 4285561"/>
              <a:gd name="connsiteY50" fmla="*/ 1940806 h 2645885"/>
              <a:gd name="connsiteX51" fmla="*/ 3110429 w 4285561"/>
              <a:gd name="connsiteY51" fmla="*/ 1962839 h 2645885"/>
              <a:gd name="connsiteX52" fmla="*/ 2945176 w 4285561"/>
              <a:gd name="connsiteY52" fmla="*/ 2006907 h 2645885"/>
              <a:gd name="connsiteX53" fmla="*/ 2835007 w 4285561"/>
              <a:gd name="connsiteY53" fmla="*/ 2050974 h 2645885"/>
              <a:gd name="connsiteX54" fmla="*/ 2746872 w 4285561"/>
              <a:gd name="connsiteY54" fmla="*/ 2194193 h 2645885"/>
              <a:gd name="connsiteX55" fmla="*/ 2647720 w 4285561"/>
              <a:gd name="connsiteY55" fmla="*/ 2238261 h 2645885"/>
              <a:gd name="connsiteX56" fmla="*/ 2559585 w 4285561"/>
              <a:gd name="connsiteY56" fmla="*/ 2216227 h 2645885"/>
              <a:gd name="connsiteX57" fmla="*/ 2427383 w 4285561"/>
              <a:gd name="connsiteY57" fmla="*/ 2216227 h 2645885"/>
              <a:gd name="connsiteX58" fmla="*/ 2372298 w 4285561"/>
              <a:gd name="connsiteY58" fmla="*/ 2238261 h 2645885"/>
              <a:gd name="connsiteX59" fmla="*/ 2328231 w 4285561"/>
              <a:gd name="connsiteY59" fmla="*/ 2304362 h 2645885"/>
              <a:gd name="connsiteX60" fmla="*/ 2328231 w 4285561"/>
              <a:gd name="connsiteY60" fmla="*/ 2370463 h 2645885"/>
              <a:gd name="connsiteX61" fmla="*/ 2295180 w 4285561"/>
              <a:gd name="connsiteY61" fmla="*/ 2491649 h 2645885"/>
              <a:gd name="connsiteX62" fmla="*/ 2251113 w 4285561"/>
              <a:gd name="connsiteY62" fmla="*/ 2535716 h 2645885"/>
              <a:gd name="connsiteX63" fmla="*/ 2151961 w 4285561"/>
              <a:gd name="connsiteY63" fmla="*/ 2601818 h 2645885"/>
              <a:gd name="connsiteX64" fmla="*/ 1964674 w 4285561"/>
              <a:gd name="connsiteY64" fmla="*/ 2634868 h 2645885"/>
              <a:gd name="connsiteX65" fmla="*/ 1887556 w 4285561"/>
              <a:gd name="connsiteY65" fmla="*/ 2535716 h 2645885"/>
              <a:gd name="connsiteX66" fmla="*/ 1777388 w 4285561"/>
              <a:gd name="connsiteY66" fmla="*/ 2535716 h 2645885"/>
              <a:gd name="connsiteX67" fmla="*/ 1700270 w 4285561"/>
              <a:gd name="connsiteY67" fmla="*/ 2535716 h 2645885"/>
              <a:gd name="connsiteX68" fmla="*/ 1722303 w 4285561"/>
              <a:gd name="connsiteY68" fmla="*/ 2425548 h 2645885"/>
              <a:gd name="connsiteX69" fmla="*/ 1623151 w 4285561"/>
              <a:gd name="connsiteY69" fmla="*/ 2425548 h 2645885"/>
              <a:gd name="connsiteX70" fmla="*/ 1557050 w 4285561"/>
              <a:gd name="connsiteY70" fmla="*/ 2425548 h 2645885"/>
              <a:gd name="connsiteX71" fmla="*/ 1524000 w 4285561"/>
              <a:gd name="connsiteY71" fmla="*/ 2326396 h 2645885"/>
              <a:gd name="connsiteX72" fmla="*/ 1557050 w 4285561"/>
              <a:gd name="connsiteY72" fmla="*/ 2282328 h 2645885"/>
              <a:gd name="connsiteX73" fmla="*/ 1468915 w 4285561"/>
              <a:gd name="connsiteY73" fmla="*/ 2216227 h 2645885"/>
              <a:gd name="connsiteX74" fmla="*/ 1457898 w 4285561"/>
              <a:gd name="connsiteY74" fmla="*/ 2106059 h 2645885"/>
              <a:gd name="connsiteX75" fmla="*/ 1413831 w 4285561"/>
              <a:gd name="connsiteY75" fmla="*/ 2106059 h 2645885"/>
              <a:gd name="connsiteX76" fmla="*/ 1336713 w 4285561"/>
              <a:gd name="connsiteY76" fmla="*/ 2150126 h 2645885"/>
              <a:gd name="connsiteX77" fmla="*/ 1259595 w 4285561"/>
              <a:gd name="connsiteY77" fmla="*/ 2183177 h 2645885"/>
              <a:gd name="connsiteX78" fmla="*/ 1116376 w 4285561"/>
              <a:gd name="connsiteY78" fmla="*/ 2084025 h 2645885"/>
              <a:gd name="connsiteX79" fmla="*/ 1017224 w 4285561"/>
              <a:gd name="connsiteY79" fmla="*/ 2095042 h 2645885"/>
              <a:gd name="connsiteX80" fmla="*/ 940106 w 4285561"/>
              <a:gd name="connsiteY80" fmla="*/ 2172160 h 2645885"/>
              <a:gd name="connsiteX81" fmla="*/ 851971 w 4285561"/>
              <a:gd name="connsiteY81" fmla="*/ 2227244 h 2645885"/>
              <a:gd name="connsiteX82" fmla="*/ 818920 w 4285561"/>
              <a:gd name="connsiteY82" fmla="*/ 2282328 h 2645885"/>
              <a:gd name="connsiteX83" fmla="*/ 741802 w 4285561"/>
              <a:gd name="connsiteY83" fmla="*/ 2216227 h 2645885"/>
              <a:gd name="connsiteX84" fmla="*/ 730785 w 4285561"/>
              <a:gd name="connsiteY84" fmla="*/ 2050974 h 2645885"/>
              <a:gd name="connsiteX85" fmla="*/ 708751 w 4285561"/>
              <a:gd name="connsiteY85" fmla="*/ 1918772 h 2645885"/>
              <a:gd name="connsiteX86" fmla="*/ 598583 w 4285561"/>
              <a:gd name="connsiteY86" fmla="*/ 1830637 h 2645885"/>
              <a:gd name="connsiteX87" fmla="*/ 576549 w 4285561"/>
              <a:gd name="connsiteY87" fmla="*/ 1797586 h 2645885"/>
              <a:gd name="connsiteX88" fmla="*/ 554515 w 4285561"/>
              <a:gd name="connsiteY88" fmla="*/ 1709451 h 2645885"/>
              <a:gd name="connsiteX89" fmla="*/ 499431 w 4285561"/>
              <a:gd name="connsiteY89" fmla="*/ 1687418 h 2645885"/>
              <a:gd name="connsiteX90" fmla="*/ 433330 w 4285561"/>
              <a:gd name="connsiteY90" fmla="*/ 1654367 h 2645885"/>
              <a:gd name="connsiteX91" fmla="*/ 367229 w 4285561"/>
              <a:gd name="connsiteY91" fmla="*/ 1687418 h 2645885"/>
              <a:gd name="connsiteX92" fmla="*/ 356212 w 4285561"/>
              <a:gd name="connsiteY92" fmla="*/ 1687418 h 2645885"/>
              <a:gd name="connsiteX93" fmla="*/ 334178 w 4285561"/>
              <a:gd name="connsiteY93" fmla="*/ 1632333 h 2645885"/>
              <a:gd name="connsiteX94" fmla="*/ 257060 w 4285561"/>
              <a:gd name="connsiteY94" fmla="*/ 1643350 h 2645885"/>
              <a:gd name="connsiteX95" fmla="*/ 345195 w 4285561"/>
              <a:gd name="connsiteY95" fmla="*/ 1489114 h 2645885"/>
              <a:gd name="connsiteX96" fmla="*/ 279094 w 4285561"/>
              <a:gd name="connsiteY96" fmla="*/ 1445046 h 2645885"/>
              <a:gd name="connsiteX97" fmla="*/ 168925 w 4285561"/>
              <a:gd name="connsiteY97" fmla="*/ 1279793 h 2645885"/>
              <a:gd name="connsiteX98" fmla="*/ 25706 w 4285561"/>
              <a:gd name="connsiteY98" fmla="*/ 1169625 h 2645885"/>
              <a:gd name="connsiteX99" fmla="*/ 14689 w 4285561"/>
              <a:gd name="connsiteY99" fmla="*/ 1081490 h 2645885"/>
              <a:gd name="connsiteX100" fmla="*/ 102824 w 4285561"/>
              <a:gd name="connsiteY100" fmla="*/ 982338 h 2645885"/>
              <a:gd name="connsiteX101" fmla="*/ 179942 w 4285561"/>
              <a:gd name="connsiteY101" fmla="*/ 960304 h 2645885"/>
              <a:gd name="connsiteX102" fmla="*/ 246043 w 4285561"/>
              <a:gd name="connsiteY102" fmla="*/ 861153 h 2645885"/>
              <a:gd name="connsiteX103" fmla="*/ 312144 w 4285561"/>
              <a:gd name="connsiteY103" fmla="*/ 828102 h 2645885"/>
              <a:gd name="connsiteX104" fmla="*/ 367229 w 4285561"/>
              <a:gd name="connsiteY104" fmla="*/ 872169 h 2645885"/>
              <a:gd name="connsiteX105" fmla="*/ 411296 w 4285561"/>
              <a:gd name="connsiteY105" fmla="*/ 971321 h 2645885"/>
              <a:gd name="connsiteX106" fmla="*/ 477397 w 4285561"/>
              <a:gd name="connsiteY106" fmla="*/ 1048439 h 2645885"/>
              <a:gd name="connsiteX107" fmla="*/ 598583 w 4285561"/>
              <a:gd name="connsiteY107" fmla="*/ 1026406 h 2645885"/>
              <a:gd name="connsiteX108" fmla="*/ 631633 w 4285561"/>
              <a:gd name="connsiteY108" fmla="*/ 938271 h 2645885"/>
              <a:gd name="connsiteX109" fmla="*/ 642650 w 4285561"/>
              <a:gd name="connsiteY109" fmla="*/ 806068 h 2645885"/>
              <a:gd name="connsiteX110" fmla="*/ 675701 w 4285561"/>
              <a:gd name="connsiteY110" fmla="*/ 695899 h 2645885"/>
              <a:gd name="connsiteX111" fmla="*/ 664684 w 4285561"/>
              <a:gd name="connsiteY111" fmla="*/ 563697 h 2645885"/>
              <a:gd name="connsiteX112" fmla="*/ 675701 w 4285561"/>
              <a:gd name="connsiteY112" fmla="*/ 508613 h 2645885"/>
              <a:gd name="connsiteX113" fmla="*/ 785870 w 4285561"/>
              <a:gd name="connsiteY113" fmla="*/ 442512 h 2645885"/>
              <a:gd name="connsiteX114" fmla="*/ 874004 w 4285561"/>
              <a:gd name="connsiteY114" fmla="*/ 354377 h 2645885"/>
              <a:gd name="connsiteX115" fmla="*/ 984173 w 4285561"/>
              <a:gd name="connsiteY115" fmla="*/ 277259 h 2645885"/>
              <a:gd name="connsiteX116" fmla="*/ 1083325 w 4285561"/>
              <a:gd name="connsiteY116" fmla="*/ 211157 h 26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285561" h="2645885">
                <a:moveTo>
                  <a:pt x="1083325" y="211157"/>
                </a:moveTo>
                <a:cubicBezTo>
                  <a:pt x="1121884" y="216665"/>
                  <a:pt x="1180640" y="308473"/>
                  <a:pt x="1215527" y="310309"/>
                </a:cubicBezTo>
                <a:cubicBezTo>
                  <a:pt x="1250414" y="312145"/>
                  <a:pt x="1277956" y="268078"/>
                  <a:pt x="1292645" y="222174"/>
                </a:cubicBezTo>
                <a:cubicBezTo>
                  <a:pt x="1307334" y="176270"/>
                  <a:pt x="1272448" y="69774"/>
                  <a:pt x="1303662" y="34887"/>
                </a:cubicBezTo>
                <a:cubicBezTo>
                  <a:pt x="1334876" y="0"/>
                  <a:pt x="1430356" y="5509"/>
                  <a:pt x="1479932" y="12854"/>
                </a:cubicBezTo>
                <a:cubicBezTo>
                  <a:pt x="1529508" y="20199"/>
                  <a:pt x="1564395" y="64266"/>
                  <a:pt x="1601118" y="78955"/>
                </a:cubicBezTo>
                <a:cubicBezTo>
                  <a:pt x="1637841" y="93644"/>
                  <a:pt x="1661711" y="82628"/>
                  <a:pt x="1700270" y="100989"/>
                </a:cubicBezTo>
                <a:cubicBezTo>
                  <a:pt x="1738829" y="119350"/>
                  <a:pt x="1801258" y="181780"/>
                  <a:pt x="1832472" y="189124"/>
                </a:cubicBezTo>
                <a:cubicBezTo>
                  <a:pt x="1863686" y="196469"/>
                  <a:pt x="1867359" y="145056"/>
                  <a:pt x="1887556" y="145056"/>
                </a:cubicBezTo>
                <a:cubicBezTo>
                  <a:pt x="1907753" y="145056"/>
                  <a:pt x="1918770" y="178107"/>
                  <a:pt x="1953657" y="189124"/>
                </a:cubicBezTo>
                <a:cubicBezTo>
                  <a:pt x="1988544" y="200141"/>
                  <a:pt x="2065663" y="220338"/>
                  <a:pt x="2096877" y="211157"/>
                </a:cubicBezTo>
                <a:cubicBezTo>
                  <a:pt x="2128091" y="201976"/>
                  <a:pt x="2117074" y="135875"/>
                  <a:pt x="2140944" y="134039"/>
                </a:cubicBezTo>
                <a:cubicBezTo>
                  <a:pt x="2164814" y="132203"/>
                  <a:pt x="2221735" y="178106"/>
                  <a:pt x="2240096" y="200140"/>
                </a:cubicBezTo>
                <a:cubicBezTo>
                  <a:pt x="2258457" y="222174"/>
                  <a:pt x="2236424" y="246044"/>
                  <a:pt x="2251113" y="266242"/>
                </a:cubicBezTo>
                <a:cubicBezTo>
                  <a:pt x="2265802" y="286440"/>
                  <a:pt x="2302525" y="304801"/>
                  <a:pt x="2328231" y="321326"/>
                </a:cubicBezTo>
                <a:cubicBezTo>
                  <a:pt x="2353937" y="337851"/>
                  <a:pt x="2385152" y="356212"/>
                  <a:pt x="2405349" y="365393"/>
                </a:cubicBezTo>
                <a:cubicBezTo>
                  <a:pt x="2425546" y="374574"/>
                  <a:pt x="2429218" y="363557"/>
                  <a:pt x="2449416" y="376410"/>
                </a:cubicBezTo>
                <a:cubicBezTo>
                  <a:pt x="2469614" y="389263"/>
                  <a:pt x="2502665" y="414970"/>
                  <a:pt x="2526535" y="442512"/>
                </a:cubicBezTo>
                <a:cubicBezTo>
                  <a:pt x="2550405" y="470054"/>
                  <a:pt x="2555913" y="521466"/>
                  <a:pt x="2592636" y="541663"/>
                </a:cubicBezTo>
                <a:cubicBezTo>
                  <a:pt x="2629359" y="561861"/>
                  <a:pt x="2710149" y="545336"/>
                  <a:pt x="2746872" y="563697"/>
                </a:cubicBezTo>
                <a:cubicBezTo>
                  <a:pt x="2783595" y="582059"/>
                  <a:pt x="2800120" y="626126"/>
                  <a:pt x="2812973" y="651832"/>
                </a:cubicBezTo>
                <a:cubicBezTo>
                  <a:pt x="2825826" y="677538"/>
                  <a:pt x="2811137" y="701408"/>
                  <a:pt x="2823990" y="717933"/>
                </a:cubicBezTo>
                <a:cubicBezTo>
                  <a:pt x="2836843" y="734458"/>
                  <a:pt x="2855204" y="725278"/>
                  <a:pt x="2890091" y="750984"/>
                </a:cubicBezTo>
                <a:cubicBezTo>
                  <a:pt x="2924978" y="776690"/>
                  <a:pt x="2980062" y="850135"/>
                  <a:pt x="3033310" y="872169"/>
                </a:cubicBezTo>
                <a:cubicBezTo>
                  <a:pt x="3086558" y="894203"/>
                  <a:pt x="3196727" y="844627"/>
                  <a:pt x="3209580" y="883186"/>
                </a:cubicBezTo>
                <a:cubicBezTo>
                  <a:pt x="3222433" y="921745"/>
                  <a:pt x="3108593" y="1041095"/>
                  <a:pt x="3110429" y="1103524"/>
                </a:cubicBezTo>
                <a:cubicBezTo>
                  <a:pt x="3112265" y="1165953"/>
                  <a:pt x="3178366" y="1248579"/>
                  <a:pt x="3220597" y="1257760"/>
                </a:cubicBezTo>
                <a:cubicBezTo>
                  <a:pt x="3262828" y="1266941"/>
                  <a:pt x="3325257" y="1169625"/>
                  <a:pt x="3363816" y="1158608"/>
                </a:cubicBezTo>
                <a:cubicBezTo>
                  <a:pt x="3402375" y="1147591"/>
                  <a:pt x="3420737" y="1184315"/>
                  <a:pt x="3451951" y="1191659"/>
                </a:cubicBezTo>
                <a:cubicBezTo>
                  <a:pt x="3483166" y="1199004"/>
                  <a:pt x="3512544" y="1175133"/>
                  <a:pt x="3551103" y="1202675"/>
                </a:cubicBezTo>
                <a:cubicBezTo>
                  <a:pt x="3589662" y="1230217"/>
                  <a:pt x="3637402" y="1299992"/>
                  <a:pt x="3683306" y="1356912"/>
                </a:cubicBezTo>
                <a:cubicBezTo>
                  <a:pt x="3729210" y="1413832"/>
                  <a:pt x="3786130" y="1481769"/>
                  <a:pt x="3826525" y="1544198"/>
                </a:cubicBezTo>
                <a:cubicBezTo>
                  <a:pt x="3866920" y="1606627"/>
                  <a:pt x="3892626" y="1689254"/>
                  <a:pt x="3925677" y="1731485"/>
                </a:cubicBezTo>
                <a:cubicBezTo>
                  <a:pt x="3958728" y="1773716"/>
                  <a:pt x="3993615" y="1782897"/>
                  <a:pt x="4024829" y="1797586"/>
                </a:cubicBezTo>
                <a:cubicBezTo>
                  <a:pt x="4056043" y="1812275"/>
                  <a:pt x="4079913" y="1823292"/>
                  <a:pt x="4112963" y="1819620"/>
                </a:cubicBezTo>
                <a:cubicBezTo>
                  <a:pt x="4146013" y="1815948"/>
                  <a:pt x="4195590" y="1771881"/>
                  <a:pt x="4223132" y="1775553"/>
                </a:cubicBezTo>
                <a:cubicBezTo>
                  <a:pt x="4250674" y="1779225"/>
                  <a:pt x="4270871" y="1814112"/>
                  <a:pt x="4278216" y="1841654"/>
                </a:cubicBezTo>
                <a:cubicBezTo>
                  <a:pt x="4285561" y="1869196"/>
                  <a:pt x="4274545" y="1904083"/>
                  <a:pt x="4267200" y="1940806"/>
                </a:cubicBezTo>
                <a:cubicBezTo>
                  <a:pt x="4259856" y="1977529"/>
                  <a:pt x="4270872" y="2043630"/>
                  <a:pt x="4234149" y="2061991"/>
                </a:cubicBezTo>
                <a:cubicBezTo>
                  <a:pt x="4197426" y="2080352"/>
                  <a:pt x="4092766" y="2045466"/>
                  <a:pt x="4046862" y="2050974"/>
                </a:cubicBezTo>
                <a:cubicBezTo>
                  <a:pt x="4000958" y="2056482"/>
                  <a:pt x="3984433" y="2087697"/>
                  <a:pt x="3958727" y="2095042"/>
                </a:cubicBezTo>
                <a:cubicBezTo>
                  <a:pt x="3933021" y="2102387"/>
                  <a:pt x="3910987" y="2085861"/>
                  <a:pt x="3892626" y="2095042"/>
                </a:cubicBezTo>
                <a:cubicBezTo>
                  <a:pt x="3874265" y="2104223"/>
                  <a:pt x="3868756" y="2150126"/>
                  <a:pt x="3848559" y="2150126"/>
                </a:cubicBezTo>
                <a:cubicBezTo>
                  <a:pt x="3828362" y="2150126"/>
                  <a:pt x="3804492" y="2100551"/>
                  <a:pt x="3771441" y="2095042"/>
                </a:cubicBezTo>
                <a:cubicBezTo>
                  <a:pt x="3738390" y="2089534"/>
                  <a:pt x="3674125" y="2133600"/>
                  <a:pt x="3650255" y="2117075"/>
                </a:cubicBezTo>
                <a:cubicBezTo>
                  <a:pt x="3626385" y="2100550"/>
                  <a:pt x="3648418" y="2016087"/>
                  <a:pt x="3628221" y="1995890"/>
                </a:cubicBezTo>
                <a:cubicBezTo>
                  <a:pt x="3608024" y="1975693"/>
                  <a:pt x="3551104" y="1994054"/>
                  <a:pt x="3529070" y="1995890"/>
                </a:cubicBezTo>
                <a:cubicBezTo>
                  <a:pt x="3507036" y="1997726"/>
                  <a:pt x="3516217" y="2001399"/>
                  <a:pt x="3496019" y="2006907"/>
                </a:cubicBezTo>
                <a:cubicBezTo>
                  <a:pt x="3475821" y="2012415"/>
                  <a:pt x="3439098" y="2027104"/>
                  <a:pt x="3407884" y="2028940"/>
                </a:cubicBezTo>
                <a:cubicBezTo>
                  <a:pt x="3376670" y="2030776"/>
                  <a:pt x="3327093" y="2032613"/>
                  <a:pt x="3308732" y="2017924"/>
                </a:cubicBezTo>
                <a:cubicBezTo>
                  <a:pt x="3290371" y="2003235"/>
                  <a:pt x="3330765" y="1949987"/>
                  <a:pt x="3297715" y="1940806"/>
                </a:cubicBezTo>
                <a:cubicBezTo>
                  <a:pt x="3264665" y="1931625"/>
                  <a:pt x="3169185" y="1951822"/>
                  <a:pt x="3110429" y="1962839"/>
                </a:cubicBezTo>
                <a:cubicBezTo>
                  <a:pt x="3051673" y="1973856"/>
                  <a:pt x="2991080" y="1992218"/>
                  <a:pt x="2945176" y="2006907"/>
                </a:cubicBezTo>
                <a:cubicBezTo>
                  <a:pt x="2899272" y="2021596"/>
                  <a:pt x="2868058" y="2019760"/>
                  <a:pt x="2835007" y="2050974"/>
                </a:cubicBezTo>
                <a:cubicBezTo>
                  <a:pt x="2801956" y="2082188"/>
                  <a:pt x="2778086" y="2162979"/>
                  <a:pt x="2746872" y="2194193"/>
                </a:cubicBezTo>
                <a:cubicBezTo>
                  <a:pt x="2715658" y="2225407"/>
                  <a:pt x="2678934" y="2234589"/>
                  <a:pt x="2647720" y="2238261"/>
                </a:cubicBezTo>
                <a:cubicBezTo>
                  <a:pt x="2616506" y="2241933"/>
                  <a:pt x="2596308" y="2219899"/>
                  <a:pt x="2559585" y="2216227"/>
                </a:cubicBezTo>
                <a:cubicBezTo>
                  <a:pt x="2522862" y="2212555"/>
                  <a:pt x="2458597" y="2212555"/>
                  <a:pt x="2427383" y="2216227"/>
                </a:cubicBezTo>
                <a:cubicBezTo>
                  <a:pt x="2396169" y="2219899"/>
                  <a:pt x="2388823" y="2223572"/>
                  <a:pt x="2372298" y="2238261"/>
                </a:cubicBezTo>
                <a:cubicBezTo>
                  <a:pt x="2355773" y="2252950"/>
                  <a:pt x="2335576" y="2282328"/>
                  <a:pt x="2328231" y="2304362"/>
                </a:cubicBezTo>
                <a:cubicBezTo>
                  <a:pt x="2320887" y="2326396"/>
                  <a:pt x="2333739" y="2339249"/>
                  <a:pt x="2328231" y="2370463"/>
                </a:cubicBezTo>
                <a:cubicBezTo>
                  <a:pt x="2322723" y="2401677"/>
                  <a:pt x="2308033" y="2464107"/>
                  <a:pt x="2295180" y="2491649"/>
                </a:cubicBezTo>
                <a:cubicBezTo>
                  <a:pt x="2282327" y="2519191"/>
                  <a:pt x="2274983" y="2517355"/>
                  <a:pt x="2251113" y="2535716"/>
                </a:cubicBezTo>
                <a:cubicBezTo>
                  <a:pt x="2227243" y="2554077"/>
                  <a:pt x="2199701" y="2585293"/>
                  <a:pt x="2151961" y="2601818"/>
                </a:cubicBezTo>
                <a:cubicBezTo>
                  <a:pt x="2104221" y="2618343"/>
                  <a:pt x="2008741" y="2645885"/>
                  <a:pt x="1964674" y="2634868"/>
                </a:cubicBezTo>
                <a:cubicBezTo>
                  <a:pt x="1920607" y="2623851"/>
                  <a:pt x="1918770" y="2552241"/>
                  <a:pt x="1887556" y="2535716"/>
                </a:cubicBezTo>
                <a:cubicBezTo>
                  <a:pt x="1856342" y="2519191"/>
                  <a:pt x="1777388" y="2535716"/>
                  <a:pt x="1777388" y="2535716"/>
                </a:cubicBezTo>
                <a:cubicBezTo>
                  <a:pt x="1746174" y="2535716"/>
                  <a:pt x="1709451" y="2554077"/>
                  <a:pt x="1700270" y="2535716"/>
                </a:cubicBezTo>
                <a:cubicBezTo>
                  <a:pt x="1691089" y="2517355"/>
                  <a:pt x="1735156" y="2443909"/>
                  <a:pt x="1722303" y="2425548"/>
                </a:cubicBezTo>
                <a:cubicBezTo>
                  <a:pt x="1709450" y="2407187"/>
                  <a:pt x="1623151" y="2425548"/>
                  <a:pt x="1623151" y="2425548"/>
                </a:cubicBezTo>
                <a:cubicBezTo>
                  <a:pt x="1595609" y="2425548"/>
                  <a:pt x="1573575" y="2442073"/>
                  <a:pt x="1557050" y="2425548"/>
                </a:cubicBezTo>
                <a:cubicBezTo>
                  <a:pt x="1540525" y="2409023"/>
                  <a:pt x="1524000" y="2350266"/>
                  <a:pt x="1524000" y="2326396"/>
                </a:cubicBezTo>
                <a:cubicBezTo>
                  <a:pt x="1524000" y="2302526"/>
                  <a:pt x="1566231" y="2300689"/>
                  <a:pt x="1557050" y="2282328"/>
                </a:cubicBezTo>
                <a:cubicBezTo>
                  <a:pt x="1547869" y="2263967"/>
                  <a:pt x="1485440" y="2245605"/>
                  <a:pt x="1468915" y="2216227"/>
                </a:cubicBezTo>
                <a:cubicBezTo>
                  <a:pt x="1452390" y="2186849"/>
                  <a:pt x="1467079" y="2124420"/>
                  <a:pt x="1457898" y="2106059"/>
                </a:cubicBezTo>
                <a:cubicBezTo>
                  <a:pt x="1448717" y="2087698"/>
                  <a:pt x="1434028" y="2098715"/>
                  <a:pt x="1413831" y="2106059"/>
                </a:cubicBezTo>
                <a:cubicBezTo>
                  <a:pt x="1393634" y="2113403"/>
                  <a:pt x="1362419" y="2137273"/>
                  <a:pt x="1336713" y="2150126"/>
                </a:cubicBezTo>
                <a:cubicBezTo>
                  <a:pt x="1311007" y="2162979"/>
                  <a:pt x="1296318" y="2194194"/>
                  <a:pt x="1259595" y="2183177"/>
                </a:cubicBezTo>
                <a:cubicBezTo>
                  <a:pt x="1222872" y="2172160"/>
                  <a:pt x="1156771" y="2098714"/>
                  <a:pt x="1116376" y="2084025"/>
                </a:cubicBezTo>
                <a:cubicBezTo>
                  <a:pt x="1075981" y="2069336"/>
                  <a:pt x="1046602" y="2080353"/>
                  <a:pt x="1017224" y="2095042"/>
                </a:cubicBezTo>
                <a:cubicBezTo>
                  <a:pt x="987846" y="2109731"/>
                  <a:pt x="967648" y="2150126"/>
                  <a:pt x="940106" y="2172160"/>
                </a:cubicBezTo>
                <a:cubicBezTo>
                  <a:pt x="912564" y="2194194"/>
                  <a:pt x="872169" y="2208883"/>
                  <a:pt x="851971" y="2227244"/>
                </a:cubicBezTo>
                <a:cubicBezTo>
                  <a:pt x="831773" y="2245605"/>
                  <a:pt x="837282" y="2284164"/>
                  <a:pt x="818920" y="2282328"/>
                </a:cubicBezTo>
                <a:cubicBezTo>
                  <a:pt x="800559" y="2280492"/>
                  <a:pt x="756491" y="2254786"/>
                  <a:pt x="741802" y="2216227"/>
                </a:cubicBezTo>
                <a:cubicBezTo>
                  <a:pt x="727113" y="2177668"/>
                  <a:pt x="736293" y="2100550"/>
                  <a:pt x="730785" y="2050974"/>
                </a:cubicBezTo>
                <a:cubicBezTo>
                  <a:pt x="725277" y="2001398"/>
                  <a:pt x="730785" y="1955495"/>
                  <a:pt x="708751" y="1918772"/>
                </a:cubicBezTo>
                <a:cubicBezTo>
                  <a:pt x="686717" y="1882049"/>
                  <a:pt x="620617" y="1850835"/>
                  <a:pt x="598583" y="1830637"/>
                </a:cubicBezTo>
                <a:cubicBezTo>
                  <a:pt x="576549" y="1810439"/>
                  <a:pt x="583894" y="1817784"/>
                  <a:pt x="576549" y="1797586"/>
                </a:cubicBezTo>
                <a:cubicBezTo>
                  <a:pt x="569204" y="1777388"/>
                  <a:pt x="567368" y="1727812"/>
                  <a:pt x="554515" y="1709451"/>
                </a:cubicBezTo>
                <a:cubicBezTo>
                  <a:pt x="541662" y="1691090"/>
                  <a:pt x="519628" y="1696599"/>
                  <a:pt x="499431" y="1687418"/>
                </a:cubicBezTo>
                <a:cubicBezTo>
                  <a:pt x="479234" y="1678237"/>
                  <a:pt x="455364" y="1654367"/>
                  <a:pt x="433330" y="1654367"/>
                </a:cubicBezTo>
                <a:cubicBezTo>
                  <a:pt x="411296" y="1654367"/>
                  <a:pt x="380082" y="1681910"/>
                  <a:pt x="367229" y="1687418"/>
                </a:cubicBezTo>
                <a:cubicBezTo>
                  <a:pt x="354376" y="1692927"/>
                  <a:pt x="361720" y="1696599"/>
                  <a:pt x="356212" y="1687418"/>
                </a:cubicBezTo>
                <a:cubicBezTo>
                  <a:pt x="350704" y="1678237"/>
                  <a:pt x="350703" y="1639678"/>
                  <a:pt x="334178" y="1632333"/>
                </a:cubicBezTo>
                <a:cubicBezTo>
                  <a:pt x="317653" y="1624988"/>
                  <a:pt x="255224" y="1667220"/>
                  <a:pt x="257060" y="1643350"/>
                </a:cubicBezTo>
                <a:cubicBezTo>
                  <a:pt x="258896" y="1619480"/>
                  <a:pt x="341523" y="1522165"/>
                  <a:pt x="345195" y="1489114"/>
                </a:cubicBezTo>
                <a:cubicBezTo>
                  <a:pt x="348867" y="1456063"/>
                  <a:pt x="308472" y="1479933"/>
                  <a:pt x="279094" y="1445046"/>
                </a:cubicBezTo>
                <a:cubicBezTo>
                  <a:pt x="249716" y="1410159"/>
                  <a:pt x="211156" y="1325696"/>
                  <a:pt x="168925" y="1279793"/>
                </a:cubicBezTo>
                <a:cubicBezTo>
                  <a:pt x="126694" y="1233890"/>
                  <a:pt x="51412" y="1202675"/>
                  <a:pt x="25706" y="1169625"/>
                </a:cubicBezTo>
                <a:cubicBezTo>
                  <a:pt x="0" y="1136575"/>
                  <a:pt x="1836" y="1112704"/>
                  <a:pt x="14689" y="1081490"/>
                </a:cubicBezTo>
                <a:cubicBezTo>
                  <a:pt x="27542" y="1050276"/>
                  <a:pt x="75282" y="1002536"/>
                  <a:pt x="102824" y="982338"/>
                </a:cubicBezTo>
                <a:cubicBezTo>
                  <a:pt x="130366" y="962140"/>
                  <a:pt x="156072" y="980502"/>
                  <a:pt x="179942" y="960304"/>
                </a:cubicBezTo>
                <a:cubicBezTo>
                  <a:pt x="203812" y="940107"/>
                  <a:pt x="224009" y="883187"/>
                  <a:pt x="246043" y="861153"/>
                </a:cubicBezTo>
                <a:cubicBezTo>
                  <a:pt x="268077" y="839119"/>
                  <a:pt x="291946" y="826266"/>
                  <a:pt x="312144" y="828102"/>
                </a:cubicBezTo>
                <a:cubicBezTo>
                  <a:pt x="332342" y="829938"/>
                  <a:pt x="350704" y="848299"/>
                  <a:pt x="367229" y="872169"/>
                </a:cubicBezTo>
                <a:cubicBezTo>
                  <a:pt x="383754" y="896039"/>
                  <a:pt x="392935" y="941943"/>
                  <a:pt x="411296" y="971321"/>
                </a:cubicBezTo>
                <a:cubicBezTo>
                  <a:pt x="429657" y="1000699"/>
                  <a:pt x="446183" y="1039258"/>
                  <a:pt x="477397" y="1048439"/>
                </a:cubicBezTo>
                <a:cubicBezTo>
                  <a:pt x="508611" y="1057620"/>
                  <a:pt x="572877" y="1044767"/>
                  <a:pt x="598583" y="1026406"/>
                </a:cubicBezTo>
                <a:cubicBezTo>
                  <a:pt x="624289" y="1008045"/>
                  <a:pt x="624289" y="974994"/>
                  <a:pt x="631633" y="938271"/>
                </a:cubicBezTo>
                <a:cubicBezTo>
                  <a:pt x="638978" y="901548"/>
                  <a:pt x="635305" y="846463"/>
                  <a:pt x="642650" y="806068"/>
                </a:cubicBezTo>
                <a:cubicBezTo>
                  <a:pt x="649995" y="765673"/>
                  <a:pt x="672029" y="736294"/>
                  <a:pt x="675701" y="695899"/>
                </a:cubicBezTo>
                <a:cubicBezTo>
                  <a:pt x="679373" y="655504"/>
                  <a:pt x="664684" y="594911"/>
                  <a:pt x="664684" y="563697"/>
                </a:cubicBezTo>
                <a:cubicBezTo>
                  <a:pt x="664684" y="532483"/>
                  <a:pt x="655503" y="528810"/>
                  <a:pt x="675701" y="508613"/>
                </a:cubicBezTo>
                <a:cubicBezTo>
                  <a:pt x="695899" y="488416"/>
                  <a:pt x="752820" y="468218"/>
                  <a:pt x="785870" y="442512"/>
                </a:cubicBezTo>
                <a:cubicBezTo>
                  <a:pt x="818920" y="416806"/>
                  <a:pt x="840954" y="381919"/>
                  <a:pt x="874004" y="354377"/>
                </a:cubicBezTo>
                <a:cubicBezTo>
                  <a:pt x="907054" y="326835"/>
                  <a:pt x="949286" y="299293"/>
                  <a:pt x="984173" y="277259"/>
                </a:cubicBezTo>
                <a:cubicBezTo>
                  <a:pt x="1019060" y="255225"/>
                  <a:pt x="1044766" y="205649"/>
                  <a:pt x="1083325" y="211157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множение 8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Нашивка 10">
            <a:hlinkClick r:id="rId6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254788" y="908720"/>
            <a:ext cx="4613055" cy="3532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Внутренние воды</a:t>
            </a:r>
            <a:endParaRPr lang="ru-RU" dirty="0"/>
          </a:p>
        </p:txBody>
      </p:sp>
      <p:pic>
        <p:nvPicPr>
          <p:cNvPr id="5" name="Picture 4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5661248"/>
            <a:ext cx="533400" cy="5461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32040" y="980728"/>
            <a:ext cx="42119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Крупнейшие реки:</a:t>
            </a:r>
          </a:p>
          <a:p>
            <a:r>
              <a:rPr lang="ru-RU" sz="2000" dirty="0" smtClean="0"/>
              <a:t>Волга (верховье), </a:t>
            </a:r>
            <a:r>
              <a:rPr lang="ru-RU" sz="2000" dirty="0" err="1" smtClean="0"/>
              <a:t>Клязьма</a:t>
            </a:r>
            <a:r>
              <a:rPr lang="ru-RU" sz="2000" dirty="0" smtClean="0"/>
              <a:t>, Ока, Москва</a:t>
            </a:r>
          </a:p>
          <a:p>
            <a:r>
              <a:rPr lang="ru-RU" sz="2000" dirty="0" smtClean="0"/>
              <a:t>Истоки Днепра, Западной Двины, Десны</a:t>
            </a:r>
          </a:p>
          <a:p>
            <a:r>
              <a:rPr lang="ru-RU" sz="2000" dirty="0" smtClean="0"/>
              <a:t>Средний сток рек – 4-8 л/с </a:t>
            </a:r>
            <a:r>
              <a:rPr lang="ru-RU" sz="2000" dirty="0" err="1" smtClean="0"/>
              <a:t>с</a:t>
            </a:r>
            <a:r>
              <a:rPr lang="ru-RU" sz="2000" dirty="0" smtClean="0"/>
              <a:t> км</a:t>
            </a:r>
            <a:r>
              <a:rPr lang="ru-RU" sz="2000" dirty="0" smtClean="0">
                <a:latin typeface="Calibri"/>
                <a:cs typeface="Calibri"/>
              </a:rPr>
              <a:t>²</a:t>
            </a:r>
          </a:p>
          <a:p>
            <a:r>
              <a:rPr lang="ru-RU" sz="2000" dirty="0" smtClean="0">
                <a:latin typeface="Calibri"/>
                <a:cs typeface="Calibri"/>
              </a:rPr>
              <a:t>Величина стока рек – 50-100 км³/год</a:t>
            </a:r>
            <a:endParaRPr lang="ru-RU" sz="2000" dirty="0" smtClean="0"/>
          </a:p>
          <a:p>
            <a:r>
              <a:rPr lang="ru-RU" sz="2000" dirty="0" smtClean="0"/>
              <a:t>Озера ледникового происхождения.</a:t>
            </a:r>
          </a:p>
          <a:p>
            <a:endParaRPr lang="ru-RU" sz="2000" dirty="0" smtClean="0"/>
          </a:p>
          <a:p>
            <a:r>
              <a:rPr lang="ru-RU" sz="2000" dirty="0" smtClean="0"/>
              <a:t>ЦЭР имеет средний уровень обеспеченности водными ресурсами. В результате высокого потребления район испытывает </a:t>
            </a:r>
            <a:r>
              <a:rPr lang="ru-RU" sz="2000" b="1" dirty="0" smtClean="0"/>
              <a:t>дефицит</a:t>
            </a:r>
            <a:r>
              <a:rPr lang="ru-RU" sz="2000" dirty="0" smtClean="0"/>
              <a:t> воды</a:t>
            </a:r>
            <a:endParaRPr lang="ru-RU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266689" y="4437111"/>
            <a:ext cx="4578173" cy="109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Группа 15"/>
          <p:cNvGrpSpPr/>
          <p:nvPr/>
        </p:nvGrpSpPr>
        <p:grpSpPr>
          <a:xfrm>
            <a:off x="251520" y="980728"/>
            <a:ext cx="4392488" cy="3573881"/>
            <a:chOff x="251520" y="980728"/>
            <a:chExt cx="4392488" cy="3573881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51520" y="980728"/>
              <a:ext cx="4380487" cy="35738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483768" y="980728"/>
              <a:ext cx="2160240" cy="12306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2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5013176"/>
            <a:ext cx="533400" cy="546100"/>
          </a:xfrm>
          <a:prstGeom prst="rect">
            <a:avLst/>
          </a:prstGeom>
          <a:noFill/>
        </p:spPr>
      </p:pic>
      <p:sp>
        <p:nvSpPr>
          <p:cNvPr id="9" name="Полилиния 8"/>
          <p:cNvSpPr/>
          <p:nvPr/>
        </p:nvSpPr>
        <p:spPr>
          <a:xfrm>
            <a:off x="499203" y="1945082"/>
            <a:ext cx="2776654" cy="2276006"/>
          </a:xfrm>
          <a:custGeom>
            <a:avLst/>
            <a:gdLst>
              <a:gd name="connsiteX0" fmla="*/ 1083325 w 4285561"/>
              <a:gd name="connsiteY0" fmla="*/ 211157 h 2645885"/>
              <a:gd name="connsiteX1" fmla="*/ 1215527 w 4285561"/>
              <a:gd name="connsiteY1" fmla="*/ 310309 h 2645885"/>
              <a:gd name="connsiteX2" fmla="*/ 1292645 w 4285561"/>
              <a:gd name="connsiteY2" fmla="*/ 222174 h 2645885"/>
              <a:gd name="connsiteX3" fmla="*/ 1303662 w 4285561"/>
              <a:gd name="connsiteY3" fmla="*/ 34887 h 2645885"/>
              <a:gd name="connsiteX4" fmla="*/ 1479932 w 4285561"/>
              <a:gd name="connsiteY4" fmla="*/ 12854 h 2645885"/>
              <a:gd name="connsiteX5" fmla="*/ 1601118 w 4285561"/>
              <a:gd name="connsiteY5" fmla="*/ 78955 h 2645885"/>
              <a:gd name="connsiteX6" fmla="*/ 1700270 w 4285561"/>
              <a:gd name="connsiteY6" fmla="*/ 100989 h 2645885"/>
              <a:gd name="connsiteX7" fmla="*/ 1832472 w 4285561"/>
              <a:gd name="connsiteY7" fmla="*/ 189124 h 2645885"/>
              <a:gd name="connsiteX8" fmla="*/ 1887556 w 4285561"/>
              <a:gd name="connsiteY8" fmla="*/ 145056 h 2645885"/>
              <a:gd name="connsiteX9" fmla="*/ 1953657 w 4285561"/>
              <a:gd name="connsiteY9" fmla="*/ 189124 h 2645885"/>
              <a:gd name="connsiteX10" fmla="*/ 2096877 w 4285561"/>
              <a:gd name="connsiteY10" fmla="*/ 211157 h 2645885"/>
              <a:gd name="connsiteX11" fmla="*/ 2140944 w 4285561"/>
              <a:gd name="connsiteY11" fmla="*/ 134039 h 2645885"/>
              <a:gd name="connsiteX12" fmla="*/ 2240096 w 4285561"/>
              <a:gd name="connsiteY12" fmla="*/ 200140 h 2645885"/>
              <a:gd name="connsiteX13" fmla="*/ 2251113 w 4285561"/>
              <a:gd name="connsiteY13" fmla="*/ 266242 h 2645885"/>
              <a:gd name="connsiteX14" fmla="*/ 2328231 w 4285561"/>
              <a:gd name="connsiteY14" fmla="*/ 321326 h 2645885"/>
              <a:gd name="connsiteX15" fmla="*/ 2405349 w 4285561"/>
              <a:gd name="connsiteY15" fmla="*/ 365393 h 2645885"/>
              <a:gd name="connsiteX16" fmla="*/ 2449416 w 4285561"/>
              <a:gd name="connsiteY16" fmla="*/ 376410 h 2645885"/>
              <a:gd name="connsiteX17" fmla="*/ 2526535 w 4285561"/>
              <a:gd name="connsiteY17" fmla="*/ 442512 h 2645885"/>
              <a:gd name="connsiteX18" fmla="*/ 2592636 w 4285561"/>
              <a:gd name="connsiteY18" fmla="*/ 541663 h 2645885"/>
              <a:gd name="connsiteX19" fmla="*/ 2746872 w 4285561"/>
              <a:gd name="connsiteY19" fmla="*/ 563697 h 2645885"/>
              <a:gd name="connsiteX20" fmla="*/ 2812973 w 4285561"/>
              <a:gd name="connsiteY20" fmla="*/ 651832 h 2645885"/>
              <a:gd name="connsiteX21" fmla="*/ 2823990 w 4285561"/>
              <a:gd name="connsiteY21" fmla="*/ 717933 h 2645885"/>
              <a:gd name="connsiteX22" fmla="*/ 2890091 w 4285561"/>
              <a:gd name="connsiteY22" fmla="*/ 750984 h 2645885"/>
              <a:gd name="connsiteX23" fmla="*/ 3033310 w 4285561"/>
              <a:gd name="connsiteY23" fmla="*/ 872169 h 2645885"/>
              <a:gd name="connsiteX24" fmla="*/ 3209580 w 4285561"/>
              <a:gd name="connsiteY24" fmla="*/ 883186 h 2645885"/>
              <a:gd name="connsiteX25" fmla="*/ 3110429 w 4285561"/>
              <a:gd name="connsiteY25" fmla="*/ 1103524 h 2645885"/>
              <a:gd name="connsiteX26" fmla="*/ 3220597 w 4285561"/>
              <a:gd name="connsiteY26" fmla="*/ 1257760 h 2645885"/>
              <a:gd name="connsiteX27" fmla="*/ 3363816 w 4285561"/>
              <a:gd name="connsiteY27" fmla="*/ 1158608 h 2645885"/>
              <a:gd name="connsiteX28" fmla="*/ 3451951 w 4285561"/>
              <a:gd name="connsiteY28" fmla="*/ 1191659 h 2645885"/>
              <a:gd name="connsiteX29" fmla="*/ 3551103 w 4285561"/>
              <a:gd name="connsiteY29" fmla="*/ 1202675 h 2645885"/>
              <a:gd name="connsiteX30" fmla="*/ 3683306 w 4285561"/>
              <a:gd name="connsiteY30" fmla="*/ 1356912 h 2645885"/>
              <a:gd name="connsiteX31" fmla="*/ 3826525 w 4285561"/>
              <a:gd name="connsiteY31" fmla="*/ 1544198 h 2645885"/>
              <a:gd name="connsiteX32" fmla="*/ 3925677 w 4285561"/>
              <a:gd name="connsiteY32" fmla="*/ 1731485 h 2645885"/>
              <a:gd name="connsiteX33" fmla="*/ 4024829 w 4285561"/>
              <a:gd name="connsiteY33" fmla="*/ 1797586 h 2645885"/>
              <a:gd name="connsiteX34" fmla="*/ 4112963 w 4285561"/>
              <a:gd name="connsiteY34" fmla="*/ 1819620 h 2645885"/>
              <a:gd name="connsiteX35" fmla="*/ 4223132 w 4285561"/>
              <a:gd name="connsiteY35" fmla="*/ 1775553 h 2645885"/>
              <a:gd name="connsiteX36" fmla="*/ 4278216 w 4285561"/>
              <a:gd name="connsiteY36" fmla="*/ 1841654 h 2645885"/>
              <a:gd name="connsiteX37" fmla="*/ 4267200 w 4285561"/>
              <a:gd name="connsiteY37" fmla="*/ 1940806 h 2645885"/>
              <a:gd name="connsiteX38" fmla="*/ 4234149 w 4285561"/>
              <a:gd name="connsiteY38" fmla="*/ 2061991 h 2645885"/>
              <a:gd name="connsiteX39" fmla="*/ 4046862 w 4285561"/>
              <a:gd name="connsiteY39" fmla="*/ 2050974 h 2645885"/>
              <a:gd name="connsiteX40" fmla="*/ 3958727 w 4285561"/>
              <a:gd name="connsiteY40" fmla="*/ 2095042 h 2645885"/>
              <a:gd name="connsiteX41" fmla="*/ 3892626 w 4285561"/>
              <a:gd name="connsiteY41" fmla="*/ 2095042 h 2645885"/>
              <a:gd name="connsiteX42" fmla="*/ 3848559 w 4285561"/>
              <a:gd name="connsiteY42" fmla="*/ 2150126 h 2645885"/>
              <a:gd name="connsiteX43" fmla="*/ 3771441 w 4285561"/>
              <a:gd name="connsiteY43" fmla="*/ 2095042 h 2645885"/>
              <a:gd name="connsiteX44" fmla="*/ 3650255 w 4285561"/>
              <a:gd name="connsiteY44" fmla="*/ 2117075 h 2645885"/>
              <a:gd name="connsiteX45" fmla="*/ 3628221 w 4285561"/>
              <a:gd name="connsiteY45" fmla="*/ 1995890 h 2645885"/>
              <a:gd name="connsiteX46" fmla="*/ 3529070 w 4285561"/>
              <a:gd name="connsiteY46" fmla="*/ 1995890 h 2645885"/>
              <a:gd name="connsiteX47" fmla="*/ 3496019 w 4285561"/>
              <a:gd name="connsiteY47" fmla="*/ 2006907 h 2645885"/>
              <a:gd name="connsiteX48" fmla="*/ 3407884 w 4285561"/>
              <a:gd name="connsiteY48" fmla="*/ 2028940 h 2645885"/>
              <a:gd name="connsiteX49" fmla="*/ 3308732 w 4285561"/>
              <a:gd name="connsiteY49" fmla="*/ 2017924 h 2645885"/>
              <a:gd name="connsiteX50" fmla="*/ 3297715 w 4285561"/>
              <a:gd name="connsiteY50" fmla="*/ 1940806 h 2645885"/>
              <a:gd name="connsiteX51" fmla="*/ 3110429 w 4285561"/>
              <a:gd name="connsiteY51" fmla="*/ 1962839 h 2645885"/>
              <a:gd name="connsiteX52" fmla="*/ 2945176 w 4285561"/>
              <a:gd name="connsiteY52" fmla="*/ 2006907 h 2645885"/>
              <a:gd name="connsiteX53" fmla="*/ 2835007 w 4285561"/>
              <a:gd name="connsiteY53" fmla="*/ 2050974 h 2645885"/>
              <a:gd name="connsiteX54" fmla="*/ 2746872 w 4285561"/>
              <a:gd name="connsiteY54" fmla="*/ 2194193 h 2645885"/>
              <a:gd name="connsiteX55" fmla="*/ 2647720 w 4285561"/>
              <a:gd name="connsiteY55" fmla="*/ 2238261 h 2645885"/>
              <a:gd name="connsiteX56" fmla="*/ 2559585 w 4285561"/>
              <a:gd name="connsiteY56" fmla="*/ 2216227 h 2645885"/>
              <a:gd name="connsiteX57" fmla="*/ 2427383 w 4285561"/>
              <a:gd name="connsiteY57" fmla="*/ 2216227 h 2645885"/>
              <a:gd name="connsiteX58" fmla="*/ 2372298 w 4285561"/>
              <a:gd name="connsiteY58" fmla="*/ 2238261 h 2645885"/>
              <a:gd name="connsiteX59" fmla="*/ 2328231 w 4285561"/>
              <a:gd name="connsiteY59" fmla="*/ 2304362 h 2645885"/>
              <a:gd name="connsiteX60" fmla="*/ 2328231 w 4285561"/>
              <a:gd name="connsiteY60" fmla="*/ 2370463 h 2645885"/>
              <a:gd name="connsiteX61" fmla="*/ 2295180 w 4285561"/>
              <a:gd name="connsiteY61" fmla="*/ 2491649 h 2645885"/>
              <a:gd name="connsiteX62" fmla="*/ 2251113 w 4285561"/>
              <a:gd name="connsiteY62" fmla="*/ 2535716 h 2645885"/>
              <a:gd name="connsiteX63" fmla="*/ 2151961 w 4285561"/>
              <a:gd name="connsiteY63" fmla="*/ 2601818 h 2645885"/>
              <a:gd name="connsiteX64" fmla="*/ 1964674 w 4285561"/>
              <a:gd name="connsiteY64" fmla="*/ 2634868 h 2645885"/>
              <a:gd name="connsiteX65" fmla="*/ 1887556 w 4285561"/>
              <a:gd name="connsiteY65" fmla="*/ 2535716 h 2645885"/>
              <a:gd name="connsiteX66" fmla="*/ 1777388 w 4285561"/>
              <a:gd name="connsiteY66" fmla="*/ 2535716 h 2645885"/>
              <a:gd name="connsiteX67" fmla="*/ 1700270 w 4285561"/>
              <a:gd name="connsiteY67" fmla="*/ 2535716 h 2645885"/>
              <a:gd name="connsiteX68" fmla="*/ 1722303 w 4285561"/>
              <a:gd name="connsiteY68" fmla="*/ 2425548 h 2645885"/>
              <a:gd name="connsiteX69" fmla="*/ 1623151 w 4285561"/>
              <a:gd name="connsiteY69" fmla="*/ 2425548 h 2645885"/>
              <a:gd name="connsiteX70" fmla="*/ 1557050 w 4285561"/>
              <a:gd name="connsiteY70" fmla="*/ 2425548 h 2645885"/>
              <a:gd name="connsiteX71" fmla="*/ 1524000 w 4285561"/>
              <a:gd name="connsiteY71" fmla="*/ 2326396 h 2645885"/>
              <a:gd name="connsiteX72" fmla="*/ 1557050 w 4285561"/>
              <a:gd name="connsiteY72" fmla="*/ 2282328 h 2645885"/>
              <a:gd name="connsiteX73" fmla="*/ 1468915 w 4285561"/>
              <a:gd name="connsiteY73" fmla="*/ 2216227 h 2645885"/>
              <a:gd name="connsiteX74" fmla="*/ 1457898 w 4285561"/>
              <a:gd name="connsiteY74" fmla="*/ 2106059 h 2645885"/>
              <a:gd name="connsiteX75" fmla="*/ 1413831 w 4285561"/>
              <a:gd name="connsiteY75" fmla="*/ 2106059 h 2645885"/>
              <a:gd name="connsiteX76" fmla="*/ 1336713 w 4285561"/>
              <a:gd name="connsiteY76" fmla="*/ 2150126 h 2645885"/>
              <a:gd name="connsiteX77" fmla="*/ 1259595 w 4285561"/>
              <a:gd name="connsiteY77" fmla="*/ 2183177 h 2645885"/>
              <a:gd name="connsiteX78" fmla="*/ 1116376 w 4285561"/>
              <a:gd name="connsiteY78" fmla="*/ 2084025 h 2645885"/>
              <a:gd name="connsiteX79" fmla="*/ 1017224 w 4285561"/>
              <a:gd name="connsiteY79" fmla="*/ 2095042 h 2645885"/>
              <a:gd name="connsiteX80" fmla="*/ 940106 w 4285561"/>
              <a:gd name="connsiteY80" fmla="*/ 2172160 h 2645885"/>
              <a:gd name="connsiteX81" fmla="*/ 851971 w 4285561"/>
              <a:gd name="connsiteY81" fmla="*/ 2227244 h 2645885"/>
              <a:gd name="connsiteX82" fmla="*/ 818920 w 4285561"/>
              <a:gd name="connsiteY82" fmla="*/ 2282328 h 2645885"/>
              <a:gd name="connsiteX83" fmla="*/ 741802 w 4285561"/>
              <a:gd name="connsiteY83" fmla="*/ 2216227 h 2645885"/>
              <a:gd name="connsiteX84" fmla="*/ 730785 w 4285561"/>
              <a:gd name="connsiteY84" fmla="*/ 2050974 h 2645885"/>
              <a:gd name="connsiteX85" fmla="*/ 708751 w 4285561"/>
              <a:gd name="connsiteY85" fmla="*/ 1918772 h 2645885"/>
              <a:gd name="connsiteX86" fmla="*/ 598583 w 4285561"/>
              <a:gd name="connsiteY86" fmla="*/ 1830637 h 2645885"/>
              <a:gd name="connsiteX87" fmla="*/ 576549 w 4285561"/>
              <a:gd name="connsiteY87" fmla="*/ 1797586 h 2645885"/>
              <a:gd name="connsiteX88" fmla="*/ 554515 w 4285561"/>
              <a:gd name="connsiteY88" fmla="*/ 1709451 h 2645885"/>
              <a:gd name="connsiteX89" fmla="*/ 499431 w 4285561"/>
              <a:gd name="connsiteY89" fmla="*/ 1687418 h 2645885"/>
              <a:gd name="connsiteX90" fmla="*/ 433330 w 4285561"/>
              <a:gd name="connsiteY90" fmla="*/ 1654367 h 2645885"/>
              <a:gd name="connsiteX91" fmla="*/ 367229 w 4285561"/>
              <a:gd name="connsiteY91" fmla="*/ 1687418 h 2645885"/>
              <a:gd name="connsiteX92" fmla="*/ 356212 w 4285561"/>
              <a:gd name="connsiteY92" fmla="*/ 1687418 h 2645885"/>
              <a:gd name="connsiteX93" fmla="*/ 334178 w 4285561"/>
              <a:gd name="connsiteY93" fmla="*/ 1632333 h 2645885"/>
              <a:gd name="connsiteX94" fmla="*/ 257060 w 4285561"/>
              <a:gd name="connsiteY94" fmla="*/ 1643350 h 2645885"/>
              <a:gd name="connsiteX95" fmla="*/ 345195 w 4285561"/>
              <a:gd name="connsiteY95" fmla="*/ 1489114 h 2645885"/>
              <a:gd name="connsiteX96" fmla="*/ 279094 w 4285561"/>
              <a:gd name="connsiteY96" fmla="*/ 1445046 h 2645885"/>
              <a:gd name="connsiteX97" fmla="*/ 168925 w 4285561"/>
              <a:gd name="connsiteY97" fmla="*/ 1279793 h 2645885"/>
              <a:gd name="connsiteX98" fmla="*/ 25706 w 4285561"/>
              <a:gd name="connsiteY98" fmla="*/ 1169625 h 2645885"/>
              <a:gd name="connsiteX99" fmla="*/ 14689 w 4285561"/>
              <a:gd name="connsiteY99" fmla="*/ 1081490 h 2645885"/>
              <a:gd name="connsiteX100" fmla="*/ 102824 w 4285561"/>
              <a:gd name="connsiteY100" fmla="*/ 982338 h 2645885"/>
              <a:gd name="connsiteX101" fmla="*/ 179942 w 4285561"/>
              <a:gd name="connsiteY101" fmla="*/ 960304 h 2645885"/>
              <a:gd name="connsiteX102" fmla="*/ 246043 w 4285561"/>
              <a:gd name="connsiteY102" fmla="*/ 861153 h 2645885"/>
              <a:gd name="connsiteX103" fmla="*/ 312144 w 4285561"/>
              <a:gd name="connsiteY103" fmla="*/ 828102 h 2645885"/>
              <a:gd name="connsiteX104" fmla="*/ 367229 w 4285561"/>
              <a:gd name="connsiteY104" fmla="*/ 872169 h 2645885"/>
              <a:gd name="connsiteX105" fmla="*/ 411296 w 4285561"/>
              <a:gd name="connsiteY105" fmla="*/ 971321 h 2645885"/>
              <a:gd name="connsiteX106" fmla="*/ 477397 w 4285561"/>
              <a:gd name="connsiteY106" fmla="*/ 1048439 h 2645885"/>
              <a:gd name="connsiteX107" fmla="*/ 598583 w 4285561"/>
              <a:gd name="connsiteY107" fmla="*/ 1026406 h 2645885"/>
              <a:gd name="connsiteX108" fmla="*/ 631633 w 4285561"/>
              <a:gd name="connsiteY108" fmla="*/ 938271 h 2645885"/>
              <a:gd name="connsiteX109" fmla="*/ 642650 w 4285561"/>
              <a:gd name="connsiteY109" fmla="*/ 806068 h 2645885"/>
              <a:gd name="connsiteX110" fmla="*/ 675701 w 4285561"/>
              <a:gd name="connsiteY110" fmla="*/ 695899 h 2645885"/>
              <a:gd name="connsiteX111" fmla="*/ 664684 w 4285561"/>
              <a:gd name="connsiteY111" fmla="*/ 563697 h 2645885"/>
              <a:gd name="connsiteX112" fmla="*/ 675701 w 4285561"/>
              <a:gd name="connsiteY112" fmla="*/ 508613 h 2645885"/>
              <a:gd name="connsiteX113" fmla="*/ 785870 w 4285561"/>
              <a:gd name="connsiteY113" fmla="*/ 442512 h 2645885"/>
              <a:gd name="connsiteX114" fmla="*/ 874004 w 4285561"/>
              <a:gd name="connsiteY114" fmla="*/ 354377 h 2645885"/>
              <a:gd name="connsiteX115" fmla="*/ 984173 w 4285561"/>
              <a:gd name="connsiteY115" fmla="*/ 277259 h 2645885"/>
              <a:gd name="connsiteX116" fmla="*/ 1083325 w 4285561"/>
              <a:gd name="connsiteY116" fmla="*/ 211157 h 26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285561" h="2645885">
                <a:moveTo>
                  <a:pt x="1083325" y="211157"/>
                </a:moveTo>
                <a:cubicBezTo>
                  <a:pt x="1121884" y="216665"/>
                  <a:pt x="1180640" y="308473"/>
                  <a:pt x="1215527" y="310309"/>
                </a:cubicBezTo>
                <a:cubicBezTo>
                  <a:pt x="1250414" y="312145"/>
                  <a:pt x="1277956" y="268078"/>
                  <a:pt x="1292645" y="222174"/>
                </a:cubicBezTo>
                <a:cubicBezTo>
                  <a:pt x="1307334" y="176270"/>
                  <a:pt x="1272448" y="69774"/>
                  <a:pt x="1303662" y="34887"/>
                </a:cubicBezTo>
                <a:cubicBezTo>
                  <a:pt x="1334876" y="0"/>
                  <a:pt x="1430356" y="5509"/>
                  <a:pt x="1479932" y="12854"/>
                </a:cubicBezTo>
                <a:cubicBezTo>
                  <a:pt x="1529508" y="20199"/>
                  <a:pt x="1564395" y="64266"/>
                  <a:pt x="1601118" y="78955"/>
                </a:cubicBezTo>
                <a:cubicBezTo>
                  <a:pt x="1637841" y="93644"/>
                  <a:pt x="1661711" y="82628"/>
                  <a:pt x="1700270" y="100989"/>
                </a:cubicBezTo>
                <a:cubicBezTo>
                  <a:pt x="1738829" y="119350"/>
                  <a:pt x="1801258" y="181780"/>
                  <a:pt x="1832472" y="189124"/>
                </a:cubicBezTo>
                <a:cubicBezTo>
                  <a:pt x="1863686" y="196469"/>
                  <a:pt x="1867359" y="145056"/>
                  <a:pt x="1887556" y="145056"/>
                </a:cubicBezTo>
                <a:cubicBezTo>
                  <a:pt x="1907753" y="145056"/>
                  <a:pt x="1918770" y="178107"/>
                  <a:pt x="1953657" y="189124"/>
                </a:cubicBezTo>
                <a:cubicBezTo>
                  <a:pt x="1988544" y="200141"/>
                  <a:pt x="2065663" y="220338"/>
                  <a:pt x="2096877" y="211157"/>
                </a:cubicBezTo>
                <a:cubicBezTo>
                  <a:pt x="2128091" y="201976"/>
                  <a:pt x="2117074" y="135875"/>
                  <a:pt x="2140944" y="134039"/>
                </a:cubicBezTo>
                <a:cubicBezTo>
                  <a:pt x="2164814" y="132203"/>
                  <a:pt x="2221735" y="178106"/>
                  <a:pt x="2240096" y="200140"/>
                </a:cubicBezTo>
                <a:cubicBezTo>
                  <a:pt x="2258457" y="222174"/>
                  <a:pt x="2236424" y="246044"/>
                  <a:pt x="2251113" y="266242"/>
                </a:cubicBezTo>
                <a:cubicBezTo>
                  <a:pt x="2265802" y="286440"/>
                  <a:pt x="2302525" y="304801"/>
                  <a:pt x="2328231" y="321326"/>
                </a:cubicBezTo>
                <a:cubicBezTo>
                  <a:pt x="2353937" y="337851"/>
                  <a:pt x="2385152" y="356212"/>
                  <a:pt x="2405349" y="365393"/>
                </a:cubicBezTo>
                <a:cubicBezTo>
                  <a:pt x="2425546" y="374574"/>
                  <a:pt x="2429218" y="363557"/>
                  <a:pt x="2449416" y="376410"/>
                </a:cubicBezTo>
                <a:cubicBezTo>
                  <a:pt x="2469614" y="389263"/>
                  <a:pt x="2502665" y="414970"/>
                  <a:pt x="2526535" y="442512"/>
                </a:cubicBezTo>
                <a:cubicBezTo>
                  <a:pt x="2550405" y="470054"/>
                  <a:pt x="2555913" y="521466"/>
                  <a:pt x="2592636" y="541663"/>
                </a:cubicBezTo>
                <a:cubicBezTo>
                  <a:pt x="2629359" y="561861"/>
                  <a:pt x="2710149" y="545336"/>
                  <a:pt x="2746872" y="563697"/>
                </a:cubicBezTo>
                <a:cubicBezTo>
                  <a:pt x="2783595" y="582059"/>
                  <a:pt x="2800120" y="626126"/>
                  <a:pt x="2812973" y="651832"/>
                </a:cubicBezTo>
                <a:cubicBezTo>
                  <a:pt x="2825826" y="677538"/>
                  <a:pt x="2811137" y="701408"/>
                  <a:pt x="2823990" y="717933"/>
                </a:cubicBezTo>
                <a:cubicBezTo>
                  <a:pt x="2836843" y="734458"/>
                  <a:pt x="2855204" y="725278"/>
                  <a:pt x="2890091" y="750984"/>
                </a:cubicBezTo>
                <a:cubicBezTo>
                  <a:pt x="2924978" y="776690"/>
                  <a:pt x="2980062" y="850135"/>
                  <a:pt x="3033310" y="872169"/>
                </a:cubicBezTo>
                <a:cubicBezTo>
                  <a:pt x="3086558" y="894203"/>
                  <a:pt x="3196727" y="844627"/>
                  <a:pt x="3209580" y="883186"/>
                </a:cubicBezTo>
                <a:cubicBezTo>
                  <a:pt x="3222433" y="921745"/>
                  <a:pt x="3108593" y="1041095"/>
                  <a:pt x="3110429" y="1103524"/>
                </a:cubicBezTo>
                <a:cubicBezTo>
                  <a:pt x="3112265" y="1165953"/>
                  <a:pt x="3178366" y="1248579"/>
                  <a:pt x="3220597" y="1257760"/>
                </a:cubicBezTo>
                <a:cubicBezTo>
                  <a:pt x="3262828" y="1266941"/>
                  <a:pt x="3325257" y="1169625"/>
                  <a:pt x="3363816" y="1158608"/>
                </a:cubicBezTo>
                <a:cubicBezTo>
                  <a:pt x="3402375" y="1147591"/>
                  <a:pt x="3420737" y="1184315"/>
                  <a:pt x="3451951" y="1191659"/>
                </a:cubicBezTo>
                <a:cubicBezTo>
                  <a:pt x="3483166" y="1199004"/>
                  <a:pt x="3512544" y="1175133"/>
                  <a:pt x="3551103" y="1202675"/>
                </a:cubicBezTo>
                <a:cubicBezTo>
                  <a:pt x="3589662" y="1230217"/>
                  <a:pt x="3637402" y="1299992"/>
                  <a:pt x="3683306" y="1356912"/>
                </a:cubicBezTo>
                <a:cubicBezTo>
                  <a:pt x="3729210" y="1413832"/>
                  <a:pt x="3786130" y="1481769"/>
                  <a:pt x="3826525" y="1544198"/>
                </a:cubicBezTo>
                <a:cubicBezTo>
                  <a:pt x="3866920" y="1606627"/>
                  <a:pt x="3892626" y="1689254"/>
                  <a:pt x="3925677" y="1731485"/>
                </a:cubicBezTo>
                <a:cubicBezTo>
                  <a:pt x="3958728" y="1773716"/>
                  <a:pt x="3993615" y="1782897"/>
                  <a:pt x="4024829" y="1797586"/>
                </a:cubicBezTo>
                <a:cubicBezTo>
                  <a:pt x="4056043" y="1812275"/>
                  <a:pt x="4079913" y="1823292"/>
                  <a:pt x="4112963" y="1819620"/>
                </a:cubicBezTo>
                <a:cubicBezTo>
                  <a:pt x="4146013" y="1815948"/>
                  <a:pt x="4195590" y="1771881"/>
                  <a:pt x="4223132" y="1775553"/>
                </a:cubicBezTo>
                <a:cubicBezTo>
                  <a:pt x="4250674" y="1779225"/>
                  <a:pt x="4270871" y="1814112"/>
                  <a:pt x="4278216" y="1841654"/>
                </a:cubicBezTo>
                <a:cubicBezTo>
                  <a:pt x="4285561" y="1869196"/>
                  <a:pt x="4274545" y="1904083"/>
                  <a:pt x="4267200" y="1940806"/>
                </a:cubicBezTo>
                <a:cubicBezTo>
                  <a:pt x="4259856" y="1977529"/>
                  <a:pt x="4270872" y="2043630"/>
                  <a:pt x="4234149" y="2061991"/>
                </a:cubicBezTo>
                <a:cubicBezTo>
                  <a:pt x="4197426" y="2080352"/>
                  <a:pt x="4092766" y="2045466"/>
                  <a:pt x="4046862" y="2050974"/>
                </a:cubicBezTo>
                <a:cubicBezTo>
                  <a:pt x="4000958" y="2056482"/>
                  <a:pt x="3984433" y="2087697"/>
                  <a:pt x="3958727" y="2095042"/>
                </a:cubicBezTo>
                <a:cubicBezTo>
                  <a:pt x="3933021" y="2102387"/>
                  <a:pt x="3910987" y="2085861"/>
                  <a:pt x="3892626" y="2095042"/>
                </a:cubicBezTo>
                <a:cubicBezTo>
                  <a:pt x="3874265" y="2104223"/>
                  <a:pt x="3868756" y="2150126"/>
                  <a:pt x="3848559" y="2150126"/>
                </a:cubicBezTo>
                <a:cubicBezTo>
                  <a:pt x="3828362" y="2150126"/>
                  <a:pt x="3804492" y="2100551"/>
                  <a:pt x="3771441" y="2095042"/>
                </a:cubicBezTo>
                <a:cubicBezTo>
                  <a:pt x="3738390" y="2089534"/>
                  <a:pt x="3674125" y="2133600"/>
                  <a:pt x="3650255" y="2117075"/>
                </a:cubicBezTo>
                <a:cubicBezTo>
                  <a:pt x="3626385" y="2100550"/>
                  <a:pt x="3648418" y="2016087"/>
                  <a:pt x="3628221" y="1995890"/>
                </a:cubicBezTo>
                <a:cubicBezTo>
                  <a:pt x="3608024" y="1975693"/>
                  <a:pt x="3551104" y="1994054"/>
                  <a:pt x="3529070" y="1995890"/>
                </a:cubicBezTo>
                <a:cubicBezTo>
                  <a:pt x="3507036" y="1997726"/>
                  <a:pt x="3516217" y="2001399"/>
                  <a:pt x="3496019" y="2006907"/>
                </a:cubicBezTo>
                <a:cubicBezTo>
                  <a:pt x="3475821" y="2012415"/>
                  <a:pt x="3439098" y="2027104"/>
                  <a:pt x="3407884" y="2028940"/>
                </a:cubicBezTo>
                <a:cubicBezTo>
                  <a:pt x="3376670" y="2030776"/>
                  <a:pt x="3327093" y="2032613"/>
                  <a:pt x="3308732" y="2017924"/>
                </a:cubicBezTo>
                <a:cubicBezTo>
                  <a:pt x="3290371" y="2003235"/>
                  <a:pt x="3330765" y="1949987"/>
                  <a:pt x="3297715" y="1940806"/>
                </a:cubicBezTo>
                <a:cubicBezTo>
                  <a:pt x="3264665" y="1931625"/>
                  <a:pt x="3169185" y="1951822"/>
                  <a:pt x="3110429" y="1962839"/>
                </a:cubicBezTo>
                <a:cubicBezTo>
                  <a:pt x="3051673" y="1973856"/>
                  <a:pt x="2991080" y="1992218"/>
                  <a:pt x="2945176" y="2006907"/>
                </a:cubicBezTo>
                <a:cubicBezTo>
                  <a:pt x="2899272" y="2021596"/>
                  <a:pt x="2868058" y="2019760"/>
                  <a:pt x="2835007" y="2050974"/>
                </a:cubicBezTo>
                <a:cubicBezTo>
                  <a:pt x="2801956" y="2082188"/>
                  <a:pt x="2778086" y="2162979"/>
                  <a:pt x="2746872" y="2194193"/>
                </a:cubicBezTo>
                <a:cubicBezTo>
                  <a:pt x="2715658" y="2225407"/>
                  <a:pt x="2678934" y="2234589"/>
                  <a:pt x="2647720" y="2238261"/>
                </a:cubicBezTo>
                <a:cubicBezTo>
                  <a:pt x="2616506" y="2241933"/>
                  <a:pt x="2596308" y="2219899"/>
                  <a:pt x="2559585" y="2216227"/>
                </a:cubicBezTo>
                <a:cubicBezTo>
                  <a:pt x="2522862" y="2212555"/>
                  <a:pt x="2458597" y="2212555"/>
                  <a:pt x="2427383" y="2216227"/>
                </a:cubicBezTo>
                <a:cubicBezTo>
                  <a:pt x="2396169" y="2219899"/>
                  <a:pt x="2388823" y="2223572"/>
                  <a:pt x="2372298" y="2238261"/>
                </a:cubicBezTo>
                <a:cubicBezTo>
                  <a:pt x="2355773" y="2252950"/>
                  <a:pt x="2335576" y="2282328"/>
                  <a:pt x="2328231" y="2304362"/>
                </a:cubicBezTo>
                <a:cubicBezTo>
                  <a:pt x="2320887" y="2326396"/>
                  <a:pt x="2333739" y="2339249"/>
                  <a:pt x="2328231" y="2370463"/>
                </a:cubicBezTo>
                <a:cubicBezTo>
                  <a:pt x="2322723" y="2401677"/>
                  <a:pt x="2308033" y="2464107"/>
                  <a:pt x="2295180" y="2491649"/>
                </a:cubicBezTo>
                <a:cubicBezTo>
                  <a:pt x="2282327" y="2519191"/>
                  <a:pt x="2274983" y="2517355"/>
                  <a:pt x="2251113" y="2535716"/>
                </a:cubicBezTo>
                <a:cubicBezTo>
                  <a:pt x="2227243" y="2554077"/>
                  <a:pt x="2199701" y="2585293"/>
                  <a:pt x="2151961" y="2601818"/>
                </a:cubicBezTo>
                <a:cubicBezTo>
                  <a:pt x="2104221" y="2618343"/>
                  <a:pt x="2008741" y="2645885"/>
                  <a:pt x="1964674" y="2634868"/>
                </a:cubicBezTo>
                <a:cubicBezTo>
                  <a:pt x="1920607" y="2623851"/>
                  <a:pt x="1918770" y="2552241"/>
                  <a:pt x="1887556" y="2535716"/>
                </a:cubicBezTo>
                <a:cubicBezTo>
                  <a:pt x="1856342" y="2519191"/>
                  <a:pt x="1777388" y="2535716"/>
                  <a:pt x="1777388" y="2535716"/>
                </a:cubicBezTo>
                <a:cubicBezTo>
                  <a:pt x="1746174" y="2535716"/>
                  <a:pt x="1709451" y="2554077"/>
                  <a:pt x="1700270" y="2535716"/>
                </a:cubicBezTo>
                <a:cubicBezTo>
                  <a:pt x="1691089" y="2517355"/>
                  <a:pt x="1735156" y="2443909"/>
                  <a:pt x="1722303" y="2425548"/>
                </a:cubicBezTo>
                <a:cubicBezTo>
                  <a:pt x="1709450" y="2407187"/>
                  <a:pt x="1623151" y="2425548"/>
                  <a:pt x="1623151" y="2425548"/>
                </a:cubicBezTo>
                <a:cubicBezTo>
                  <a:pt x="1595609" y="2425548"/>
                  <a:pt x="1573575" y="2442073"/>
                  <a:pt x="1557050" y="2425548"/>
                </a:cubicBezTo>
                <a:cubicBezTo>
                  <a:pt x="1540525" y="2409023"/>
                  <a:pt x="1524000" y="2350266"/>
                  <a:pt x="1524000" y="2326396"/>
                </a:cubicBezTo>
                <a:cubicBezTo>
                  <a:pt x="1524000" y="2302526"/>
                  <a:pt x="1566231" y="2300689"/>
                  <a:pt x="1557050" y="2282328"/>
                </a:cubicBezTo>
                <a:cubicBezTo>
                  <a:pt x="1547869" y="2263967"/>
                  <a:pt x="1485440" y="2245605"/>
                  <a:pt x="1468915" y="2216227"/>
                </a:cubicBezTo>
                <a:cubicBezTo>
                  <a:pt x="1452390" y="2186849"/>
                  <a:pt x="1467079" y="2124420"/>
                  <a:pt x="1457898" y="2106059"/>
                </a:cubicBezTo>
                <a:cubicBezTo>
                  <a:pt x="1448717" y="2087698"/>
                  <a:pt x="1434028" y="2098715"/>
                  <a:pt x="1413831" y="2106059"/>
                </a:cubicBezTo>
                <a:cubicBezTo>
                  <a:pt x="1393634" y="2113403"/>
                  <a:pt x="1362419" y="2137273"/>
                  <a:pt x="1336713" y="2150126"/>
                </a:cubicBezTo>
                <a:cubicBezTo>
                  <a:pt x="1311007" y="2162979"/>
                  <a:pt x="1296318" y="2194194"/>
                  <a:pt x="1259595" y="2183177"/>
                </a:cubicBezTo>
                <a:cubicBezTo>
                  <a:pt x="1222872" y="2172160"/>
                  <a:pt x="1156771" y="2098714"/>
                  <a:pt x="1116376" y="2084025"/>
                </a:cubicBezTo>
                <a:cubicBezTo>
                  <a:pt x="1075981" y="2069336"/>
                  <a:pt x="1046602" y="2080353"/>
                  <a:pt x="1017224" y="2095042"/>
                </a:cubicBezTo>
                <a:cubicBezTo>
                  <a:pt x="987846" y="2109731"/>
                  <a:pt x="967648" y="2150126"/>
                  <a:pt x="940106" y="2172160"/>
                </a:cubicBezTo>
                <a:cubicBezTo>
                  <a:pt x="912564" y="2194194"/>
                  <a:pt x="872169" y="2208883"/>
                  <a:pt x="851971" y="2227244"/>
                </a:cubicBezTo>
                <a:cubicBezTo>
                  <a:pt x="831773" y="2245605"/>
                  <a:pt x="837282" y="2284164"/>
                  <a:pt x="818920" y="2282328"/>
                </a:cubicBezTo>
                <a:cubicBezTo>
                  <a:pt x="800559" y="2280492"/>
                  <a:pt x="756491" y="2254786"/>
                  <a:pt x="741802" y="2216227"/>
                </a:cubicBezTo>
                <a:cubicBezTo>
                  <a:pt x="727113" y="2177668"/>
                  <a:pt x="736293" y="2100550"/>
                  <a:pt x="730785" y="2050974"/>
                </a:cubicBezTo>
                <a:cubicBezTo>
                  <a:pt x="725277" y="2001398"/>
                  <a:pt x="730785" y="1955495"/>
                  <a:pt x="708751" y="1918772"/>
                </a:cubicBezTo>
                <a:cubicBezTo>
                  <a:pt x="686717" y="1882049"/>
                  <a:pt x="620617" y="1850835"/>
                  <a:pt x="598583" y="1830637"/>
                </a:cubicBezTo>
                <a:cubicBezTo>
                  <a:pt x="576549" y="1810439"/>
                  <a:pt x="583894" y="1817784"/>
                  <a:pt x="576549" y="1797586"/>
                </a:cubicBezTo>
                <a:cubicBezTo>
                  <a:pt x="569204" y="1777388"/>
                  <a:pt x="567368" y="1727812"/>
                  <a:pt x="554515" y="1709451"/>
                </a:cubicBezTo>
                <a:cubicBezTo>
                  <a:pt x="541662" y="1691090"/>
                  <a:pt x="519628" y="1696599"/>
                  <a:pt x="499431" y="1687418"/>
                </a:cubicBezTo>
                <a:cubicBezTo>
                  <a:pt x="479234" y="1678237"/>
                  <a:pt x="455364" y="1654367"/>
                  <a:pt x="433330" y="1654367"/>
                </a:cubicBezTo>
                <a:cubicBezTo>
                  <a:pt x="411296" y="1654367"/>
                  <a:pt x="380082" y="1681910"/>
                  <a:pt x="367229" y="1687418"/>
                </a:cubicBezTo>
                <a:cubicBezTo>
                  <a:pt x="354376" y="1692927"/>
                  <a:pt x="361720" y="1696599"/>
                  <a:pt x="356212" y="1687418"/>
                </a:cubicBezTo>
                <a:cubicBezTo>
                  <a:pt x="350704" y="1678237"/>
                  <a:pt x="350703" y="1639678"/>
                  <a:pt x="334178" y="1632333"/>
                </a:cubicBezTo>
                <a:cubicBezTo>
                  <a:pt x="317653" y="1624988"/>
                  <a:pt x="255224" y="1667220"/>
                  <a:pt x="257060" y="1643350"/>
                </a:cubicBezTo>
                <a:cubicBezTo>
                  <a:pt x="258896" y="1619480"/>
                  <a:pt x="341523" y="1522165"/>
                  <a:pt x="345195" y="1489114"/>
                </a:cubicBezTo>
                <a:cubicBezTo>
                  <a:pt x="348867" y="1456063"/>
                  <a:pt x="308472" y="1479933"/>
                  <a:pt x="279094" y="1445046"/>
                </a:cubicBezTo>
                <a:cubicBezTo>
                  <a:pt x="249716" y="1410159"/>
                  <a:pt x="211156" y="1325696"/>
                  <a:pt x="168925" y="1279793"/>
                </a:cubicBezTo>
                <a:cubicBezTo>
                  <a:pt x="126694" y="1233890"/>
                  <a:pt x="51412" y="1202675"/>
                  <a:pt x="25706" y="1169625"/>
                </a:cubicBezTo>
                <a:cubicBezTo>
                  <a:pt x="0" y="1136575"/>
                  <a:pt x="1836" y="1112704"/>
                  <a:pt x="14689" y="1081490"/>
                </a:cubicBezTo>
                <a:cubicBezTo>
                  <a:pt x="27542" y="1050276"/>
                  <a:pt x="75282" y="1002536"/>
                  <a:pt x="102824" y="982338"/>
                </a:cubicBezTo>
                <a:cubicBezTo>
                  <a:pt x="130366" y="962140"/>
                  <a:pt x="156072" y="980502"/>
                  <a:pt x="179942" y="960304"/>
                </a:cubicBezTo>
                <a:cubicBezTo>
                  <a:pt x="203812" y="940107"/>
                  <a:pt x="224009" y="883187"/>
                  <a:pt x="246043" y="861153"/>
                </a:cubicBezTo>
                <a:cubicBezTo>
                  <a:pt x="268077" y="839119"/>
                  <a:pt x="291946" y="826266"/>
                  <a:pt x="312144" y="828102"/>
                </a:cubicBezTo>
                <a:cubicBezTo>
                  <a:pt x="332342" y="829938"/>
                  <a:pt x="350704" y="848299"/>
                  <a:pt x="367229" y="872169"/>
                </a:cubicBezTo>
                <a:cubicBezTo>
                  <a:pt x="383754" y="896039"/>
                  <a:pt x="392935" y="941943"/>
                  <a:pt x="411296" y="971321"/>
                </a:cubicBezTo>
                <a:cubicBezTo>
                  <a:pt x="429657" y="1000699"/>
                  <a:pt x="446183" y="1039258"/>
                  <a:pt x="477397" y="1048439"/>
                </a:cubicBezTo>
                <a:cubicBezTo>
                  <a:pt x="508611" y="1057620"/>
                  <a:pt x="572877" y="1044767"/>
                  <a:pt x="598583" y="1026406"/>
                </a:cubicBezTo>
                <a:cubicBezTo>
                  <a:pt x="624289" y="1008045"/>
                  <a:pt x="624289" y="974994"/>
                  <a:pt x="631633" y="938271"/>
                </a:cubicBezTo>
                <a:cubicBezTo>
                  <a:pt x="638978" y="901548"/>
                  <a:pt x="635305" y="846463"/>
                  <a:pt x="642650" y="806068"/>
                </a:cubicBezTo>
                <a:cubicBezTo>
                  <a:pt x="649995" y="765673"/>
                  <a:pt x="672029" y="736294"/>
                  <a:pt x="675701" y="695899"/>
                </a:cubicBezTo>
                <a:cubicBezTo>
                  <a:pt x="679373" y="655504"/>
                  <a:pt x="664684" y="594911"/>
                  <a:pt x="664684" y="563697"/>
                </a:cubicBezTo>
                <a:cubicBezTo>
                  <a:pt x="664684" y="532483"/>
                  <a:pt x="655503" y="528810"/>
                  <a:pt x="675701" y="508613"/>
                </a:cubicBezTo>
                <a:cubicBezTo>
                  <a:pt x="695899" y="488416"/>
                  <a:pt x="752820" y="468218"/>
                  <a:pt x="785870" y="442512"/>
                </a:cubicBezTo>
                <a:cubicBezTo>
                  <a:pt x="818920" y="416806"/>
                  <a:pt x="840954" y="381919"/>
                  <a:pt x="874004" y="354377"/>
                </a:cubicBezTo>
                <a:cubicBezTo>
                  <a:pt x="907054" y="326835"/>
                  <a:pt x="949286" y="299293"/>
                  <a:pt x="984173" y="277259"/>
                </a:cubicBezTo>
                <a:cubicBezTo>
                  <a:pt x="1019060" y="255225"/>
                  <a:pt x="1044766" y="205649"/>
                  <a:pt x="1083325" y="211157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множение 12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Нашивка 16">
            <a:hlinkClick r:id="rId8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История освоения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323528" y="766850"/>
            <a:ext cx="3960440" cy="552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5076056" y="767786"/>
            <a:ext cx="2592288" cy="548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427984" y="692696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междуречье Волги и Оки сложилось историческое ядро древнего Русского государства во главе с Москвой.</a:t>
            </a:r>
          </a:p>
          <a:p>
            <a:r>
              <a:rPr lang="ru-RU" dirty="0" smtClean="0"/>
              <a:t>Население занималось и земледелием, и промысловой деятельностью.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608" y="5661248"/>
            <a:ext cx="3206519" cy="646331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Феодальная раздробленность </a:t>
            </a:r>
          </a:p>
          <a:p>
            <a:r>
              <a:rPr lang="ru-RU" dirty="0" smtClean="0"/>
              <a:t>Руси в 12 – начале 13 века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21328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К 1861 г. (отмена крепостного права) в ЦЭР уже имелись квалифицированные рабочие,  умеющие трудиться коллективно на основе разделения труда.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335699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 середины 19 в. стали прокладываться железные дороги, укрепляя центральное положение района.</a:t>
            </a:r>
          </a:p>
          <a:p>
            <a:r>
              <a:rPr lang="ru-RU" dirty="0" smtClean="0"/>
              <a:t>Промышленность смогла использовать не только местное сырье, но и привозное. К концу 19 века ЦЭР стал значительным индустриальным районом международного уровня. Особенно выделялся по производству тканей.</a:t>
            </a:r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8604448" y="1844824"/>
            <a:ext cx="432048" cy="432048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10800000">
            <a:off x="8604448" y="3140968"/>
            <a:ext cx="432048" cy="432048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 descr="C:\Users\Анна\Documents\Школа\иконки\ico_dic.png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5589240"/>
            <a:ext cx="533400" cy="546100"/>
          </a:xfrm>
          <a:prstGeom prst="rect">
            <a:avLst/>
          </a:prstGeom>
          <a:noFill/>
        </p:spPr>
      </p:pic>
      <p:sp>
        <p:nvSpPr>
          <p:cNvPr id="13" name="Умножение 12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Нашивка 13">
            <a:hlinkClick r:id="rId5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8" grpId="2"/>
      <p:bldP spid="9" grpId="0"/>
      <p:bldP spid="9" grpId="1"/>
      <p:bldP spid="9" grpId="2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Размещение населения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323528" y="911185"/>
            <a:ext cx="3960440" cy="431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339482" y="5229200"/>
            <a:ext cx="472062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лилиния 5"/>
          <p:cNvSpPr/>
          <p:nvPr/>
        </p:nvSpPr>
        <p:spPr>
          <a:xfrm>
            <a:off x="539552" y="2348880"/>
            <a:ext cx="3394887" cy="2243936"/>
          </a:xfrm>
          <a:custGeom>
            <a:avLst/>
            <a:gdLst>
              <a:gd name="connsiteX0" fmla="*/ 1083325 w 4285561"/>
              <a:gd name="connsiteY0" fmla="*/ 211157 h 2645885"/>
              <a:gd name="connsiteX1" fmla="*/ 1215527 w 4285561"/>
              <a:gd name="connsiteY1" fmla="*/ 310309 h 2645885"/>
              <a:gd name="connsiteX2" fmla="*/ 1292645 w 4285561"/>
              <a:gd name="connsiteY2" fmla="*/ 222174 h 2645885"/>
              <a:gd name="connsiteX3" fmla="*/ 1303662 w 4285561"/>
              <a:gd name="connsiteY3" fmla="*/ 34887 h 2645885"/>
              <a:gd name="connsiteX4" fmla="*/ 1479932 w 4285561"/>
              <a:gd name="connsiteY4" fmla="*/ 12854 h 2645885"/>
              <a:gd name="connsiteX5" fmla="*/ 1601118 w 4285561"/>
              <a:gd name="connsiteY5" fmla="*/ 78955 h 2645885"/>
              <a:gd name="connsiteX6" fmla="*/ 1700270 w 4285561"/>
              <a:gd name="connsiteY6" fmla="*/ 100989 h 2645885"/>
              <a:gd name="connsiteX7" fmla="*/ 1832472 w 4285561"/>
              <a:gd name="connsiteY7" fmla="*/ 189124 h 2645885"/>
              <a:gd name="connsiteX8" fmla="*/ 1887556 w 4285561"/>
              <a:gd name="connsiteY8" fmla="*/ 145056 h 2645885"/>
              <a:gd name="connsiteX9" fmla="*/ 1953657 w 4285561"/>
              <a:gd name="connsiteY9" fmla="*/ 189124 h 2645885"/>
              <a:gd name="connsiteX10" fmla="*/ 2096877 w 4285561"/>
              <a:gd name="connsiteY10" fmla="*/ 211157 h 2645885"/>
              <a:gd name="connsiteX11" fmla="*/ 2140944 w 4285561"/>
              <a:gd name="connsiteY11" fmla="*/ 134039 h 2645885"/>
              <a:gd name="connsiteX12" fmla="*/ 2240096 w 4285561"/>
              <a:gd name="connsiteY12" fmla="*/ 200140 h 2645885"/>
              <a:gd name="connsiteX13" fmla="*/ 2251113 w 4285561"/>
              <a:gd name="connsiteY13" fmla="*/ 266242 h 2645885"/>
              <a:gd name="connsiteX14" fmla="*/ 2328231 w 4285561"/>
              <a:gd name="connsiteY14" fmla="*/ 321326 h 2645885"/>
              <a:gd name="connsiteX15" fmla="*/ 2405349 w 4285561"/>
              <a:gd name="connsiteY15" fmla="*/ 365393 h 2645885"/>
              <a:gd name="connsiteX16" fmla="*/ 2449416 w 4285561"/>
              <a:gd name="connsiteY16" fmla="*/ 376410 h 2645885"/>
              <a:gd name="connsiteX17" fmla="*/ 2526535 w 4285561"/>
              <a:gd name="connsiteY17" fmla="*/ 442512 h 2645885"/>
              <a:gd name="connsiteX18" fmla="*/ 2592636 w 4285561"/>
              <a:gd name="connsiteY18" fmla="*/ 541663 h 2645885"/>
              <a:gd name="connsiteX19" fmla="*/ 2746872 w 4285561"/>
              <a:gd name="connsiteY19" fmla="*/ 563697 h 2645885"/>
              <a:gd name="connsiteX20" fmla="*/ 2812973 w 4285561"/>
              <a:gd name="connsiteY20" fmla="*/ 651832 h 2645885"/>
              <a:gd name="connsiteX21" fmla="*/ 2823990 w 4285561"/>
              <a:gd name="connsiteY21" fmla="*/ 717933 h 2645885"/>
              <a:gd name="connsiteX22" fmla="*/ 2890091 w 4285561"/>
              <a:gd name="connsiteY22" fmla="*/ 750984 h 2645885"/>
              <a:gd name="connsiteX23" fmla="*/ 3033310 w 4285561"/>
              <a:gd name="connsiteY23" fmla="*/ 872169 h 2645885"/>
              <a:gd name="connsiteX24" fmla="*/ 3209580 w 4285561"/>
              <a:gd name="connsiteY24" fmla="*/ 883186 h 2645885"/>
              <a:gd name="connsiteX25" fmla="*/ 3110429 w 4285561"/>
              <a:gd name="connsiteY25" fmla="*/ 1103524 h 2645885"/>
              <a:gd name="connsiteX26" fmla="*/ 3220597 w 4285561"/>
              <a:gd name="connsiteY26" fmla="*/ 1257760 h 2645885"/>
              <a:gd name="connsiteX27" fmla="*/ 3363816 w 4285561"/>
              <a:gd name="connsiteY27" fmla="*/ 1158608 h 2645885"/>
              <a:gd name="connsiteX28" fmla="*/ 3451951 w 4285561"/>
              <a:gd name="connsiteY28" fmla="*/ 1191659 h 2645885"/>
              <a:gd name="connsiteX29" fmla="*/ 3551103 w 4285561"/>
              <a:gd name="connsiteY29" fmla="*/ 1202675 h 2645885"/>
              <a:gd name="connsiteX30" fmla="*/ 3683306 w 4285561"/>
              <a:gd name="connsiteY30" fmla="*/ 1356912 h 2645885"/>
              <a:gd name="connsiteX31" fmla="*/ 3826525 w 4285561"/>
              <a:gd name="connsiteY31" fmla="*/ 1544198 h 2645885"/>
              <a:gd name="connsiteX32" fmla="*/ 3925677 w 4285561"/>
              <a:gd name="connsiteY32" fmla="*/ 1731485 h 2645885"/>
              <a:gd name="connsiteX33" fmla="*/ 4024829 w 4285561"/>
              <a:gd name="connsiteY33" fmla="*/ 1797586 h 2645885"/>
              <a:gd name="connsiteX34" fmla="*/ 4112963 w 4285561"/>
              <a:gd name="connsiteY34" fmla="*/ 1819620 h 2645885"/>
              <a:gd name="connsiteX35" fmla="*/ 4223132 w 4285561"/>
              <a:gd name="connsiteY35" fmla="*/ 1775553 h 2645885"/>
              <a:gd name="connsiteX36" fmla="*/ 4278216 w 4285561"/>
              <a:gd name="connsiteY36" fmla="*/ 1841654 h 2645885"/>
              <a:gd name="connsiteX37" fmla="*/ 4267200 w 4285561"/>
              <a:gd name="connsiteY37" fmla="*/ 1940806 h 2645885"/>
              <a:gd name="connsiteX38" fmla="*/ 4234149 w 4285561"/>
              <a:gd name="connsiteY38" fmla="*/ 2061991 h 2645885"/>
              <a:gd name="connsiteX39" fmla="*/ 4046862 w 4285561"/>
              <a:gd name="connsiteY39" fmla="*/ 2050974 h 2645885"/>
              <a:gd name="connsiteX40" fmla="*/ 3958727 w 4285561"/>
              <a:gd name="connsiteY40" fmla="*/ 2095042 h 2645885"/>
              <a:gd name="connsiteX41" fmla="*/ 3892626 w 4285561"/>
              <a:gd name="connsiteY41" fmla="*/ 2095042 h 2645885"/>
              <a:gd name="connsiteX42" fmla="*/ 3848559 w 4285561"/>
              <a:gd name="connsiteY42" fmla="*/ 2150126 h 2645885"/>
              <a:gd name="connsiteX43" fmla="*/ 3771441 w 4285561"/>
              <a:gd name="connsiteY43" fmla="*/ 2095042 h 2645885"/>
              <a:gd name="connsiteX44" fmla="*/ 3650255 w 4285561"/>
              <a:gd name="connsiteY44" fmla="*/ 2117075 h 2645885"/>
              <a:gd name="connsiteX45" fmla="*/ 3628221 w 4285561"/>
              <a:gd name="connsiteY45" fmla="*/ 1995890 h 2645885"/>
              <a:gd name="connsiteX46" fmla="*/ 3529070 w 4285561"/>
              <a:gd name="connsiteY46" fmla="*/ 1995890 h 2645885"/>
              <a:gd name="connsiteX47" fmla="*/ 3496019 w 4285561"/>
              <a:gd name="connsiteY47" fmla="*/ 2006907 h 2645885"/>
              <a:gd name="connsiteX48" fmla="*/ 3407884 w 4285561"/>
              <a:gd name="connsiteY48" fmla="*/ 2028940 h 2645885"/>
              <a:gd name="connsiteX49" fmla="*/ 3308732 w 4285561"/>
              <a:gd name="connsiteY49" fmla="*/ 2017924 h 2645885"/>
              <a:gd name="connsiteX50" fmla="*/ 3297715 w 4285561"/>
              <a:gd name="connsiteY50" fmla="*/ 1940806 h 2645885"/>
              <a:gd name="connsiteX51" fmla="*/ 3110429 w 4285561"/>
              <a:gd name="connsiteY51" fmla="*/ 1962839 h 2645885"/>
              <a:gd name="connsiteX52" fmla="*/ 2945176 w 4285561"/>
              <a:gd name="connsiteY52" fmla="*/ 2006907 h 2645885"/>
              <a:gd name="connsiteX53" fmla="*/ 2835007 w 4285561"/>
              <a:gd name="connsiteY53" fmla="*/ 2050974 h 2645885"/>
              <a:gd name="connsiteX54" fmla="*/ 2746872 w 4285561"/>
              <a:gd name="connsiteY54" fmla="*/ 2194193 h 2645885"/>
              <a:gd name="connsiteX55" fmla="*/ 2647720 w 4285561"/>
              <a:gd name="connsiteY55" fmla="*/ 2238261 h 2645885"/>
              <a:gd name="connsiteX56" fmla="*/ 2559585 w 4285561"/>
              <a:gd name="connsiteY56" fmla="*/ 2216227 h 2645885"/>
              <a:gd name="connsiteX57" fmla="*/ 2427383 w 4285561"/>
              <a:gd name="connsiteY57" fmla="*/ 2216227 h 2645885"/>
              <a:gd name="connsiteX58" fmla="*/ 2372298 w 4285561"/>
              <a:gd name="connsiteY58" fmla="*/ 2238261 h 2645885"/>
              <a:gd name="connsiteX59" fmla="*/ 2328231 w 4285561"/>
              <a:gd name="connsiteY59" fmla="*/ 2304362 h 2645885"/>
              <a:gd name="connsiteX60" fmla="*/ 2328231 w 4285561"/>
              <a:gd name="connsiteY60" fmla="*/ 2370463 h 2645885"/>
              <a:gd name="connsiteX61" fmla="*/ 2295180 w 4285561"/>
              <a:gd name="connsiteY61" fmla="*/ 2491649 h 2645885"/>
              <a:gd name="connsiteX62" fmla="*/ 2251113 w 4285561"/>
              <a:gd name="connsiteY62" fmla="*/ 2535716 h 2645885"/>
              <a:gd name="connsiteX63" fmla="*/ 2151961 w 4285561"/>
              <a:gd name="connsiteY63" fmla="*/ 2601818 h 2645885"/>
              <a:gd name="connsiteX64" fmla="*/ 1964674 w 4285561"/>
              <a:gd name="connsiteY64" fmla="*/ 2634868 h 2645885"/>
              <a:gd name="connsiteX65" fmla="*/ 1887556 w 4285561"/>
              <a:gd name="connsiteY65" fmla="*/ 2535716 h 2645885"/>
              <a:gd name="connsiteX66" fmla="*/ 1777388 w 4285561"/>
              <a:gd name="connsiteY66" fmla="*/ 2535716 h 2645885"/>
              <a:gd name="connsiteX67" fmla="*/ 1700270 w 4285561"/>
              <a:gd name="connsiteY67" fmla="*/ 2535716 h 2645885"/>
              <a:gd name="connsiteX68" fmla="*/ 1722303 w 4285561"/>
              <a:gd name="connsiteY68" fmla="*/ 2425548 h 2645885"/>
              <a:gd name="connsiteX69" fmla="*/ 1623151 w 4285561"/>
              <a:gd name="connsiteY69" fmla="*/ 2425548 h 2645885"/>
              <a:gd name="connsiteX70" fmla="*/ 1557050 w 4285561"/>
              <a:gd name="connsiteY70" fmla="*/ 2425548 h 2645885"/>
              <a:gd name="connsiteX71" fmla="*/ 1524000 w 4285561"/>
              <a:gd name="connsiteY71" fmla="*/ 2326396 h 2645885"/>
              <a:gd name="connsiteX72" fmla="*/ 1557050 w 4285561"/>
              <a:gd name="connsiteY72" fmla="*/ 2282328 h 2645885"/>
              <a:gd name="connsiteX73" fmla="*/ 1468915 w 4285561"/>
              <a:gd name="connsiteY73" fmla="*/ 2216227 h 2645885"/>
              <a:gd name="connsiteX74" fmla="*/ 1457898 w 4285561"/>
              <a:gd name="connsiteY74" fmla="*/ 2106059 h 2645885"/>
              <a:gd name="connsiteX75" fmla="*/ 1413831 w 4285561"/>
              <a:gd name="connsiteY75" fmla="*/ 2106059 h 2645885"/>
              <a:gd name="connsiteX76" fmla="*/ 1336713 w 4285561"/>
              <a:gd name="connsiteY76" fmla="*/ 2150126 h 2645885"/>
              <a:gd name="connsiteX77" fmla="*/ 1259595 w 4285561"/>
              <a:gd name="connsiteY77" fmla="*/ 2183177 h 2645885"/>
              <a:gd name="connsiteX78" fmla="*/ 1116376 w 4285561"/>
              <a:gd name="connsiteY78" fmla="*/ 2084025 h 2645885"/>
              <a:gd name="connsiteX79" fmla="*/ 1017224 w 4285561"/>
              <a:gd name="connsiteY79" fmla="*/ 2095042 h 2645885"/>
              <a:gd name="connsiteX80" fmla="*/ 940106 w 4285561"/>
              <a:gd name="connsiteY80" fmla="*/ 2172160 h 2645885"/>
              <a:gd name="connsiteX81" fmla="*/ 851971 w 4285561"/>
              <a:gd name="connsiteY81" fmla="*/ 2227244 h 2645885"/>
              <a:gd name="connsiteX82" fmla="*/ 818920 w 4285561"/>
              <a:gd name="connsiteY82" fmla="*/ 2282328 h 2645885"/>
              <a:gd name="connsiteX83" fmla="*/ 741802 w 4285561"/>
              <a:gd name="connsiteY83" fmla="*/ 2216227 h 2645885"/>
              <a:gd name="connsiteX84" fmla="*/ 730785 w 4285561"/>
              <a:gd name="connsiteY84" fmla="*/ 2050974 h 2645885"/>
              <a:gd name="connsiteX85" fmla="*/ 708751 w 4285561"/>
              <a:gd name="connsiteY85" fmla="*/ 1918772 h 2645885"/>
              <a:gd name="connsiteX86" fmla="*/ 598583 w 4285561"/>
              <a:gd name="connsiteY86" fmla="*/ 1830637 h 2645885"/>
              <a:gd name="connsiteX87" fmla="*/ 576549 w 4285561"/>
              <a:gd name="connsiteY87" fmla="*/ 1797586 h 2645885"/>
              <a:gd name="connsiteX88" fmla="*/ 554515 w 4285561"/>
              <a:gd name="connsiteY88" fmla="*/ 1709451 h 2645885"/>
              <a:gd name="connsiteX89" fmla="*/ 499431 w 4285561"/>
              <a:gd name="connsiteY89" fmla="*/ 1687418 h 2645885"/>
              <a:gd name="connsiteX90" fmla="*/ 433330 w 4285561"/>
              <a:gd name="connsiteY90" fmla="*/ 1654367 h 2645885"/>
              <a:gd name="connsiteX91" fmla="*/ 367229 w 4285561"/>
              <a:gd name="connsiteY91" fmla="*/ 1687418 h 2645885"/>
              <a:gd name="connsiteX92" fmla="*/ 356212 w 4285561"/>
              <a:gd name="connsiteY92" fmla="*/ 1687418 h 2645885"/>
              <a:gd name="connsiteX93" fmla="*/ 334178 w 4285561"/>
              <a:gd name="connsiteY93" fmla="*/ 1632333 h 2645885"/>
              <a:gd name="connsiteX94" fmla="*/ 257060 w 4285561"/>
              <a:gd name="connsiteY94" fmla="*/ 1643350 h 2645885"/>
              <a:gd name="connsiteX95" fmla="*/ 345195 w 4285561"/>
              <a:gd name="connsiteY95" fmla="*/ 1489114 h 2645885"/>
              <a:gd name="connsiteX96" fmla="*/ 279094 w 4285561"/>
              <a:gd name="connsiteY96" fmla="*/ 1445046 h 2645885"/>
              <a:gd name="connsiteX97" fmla="*/ 168925 w 4285561"/>
              <a:gd name="connsiteY97" fmla="*/ 1279793 h 2645885"/>
              <a:gd name="connsiteX98" fmla="*/ 25706 w 4285561"/>
              <a:gd name="connsiteY98" fmla="*/ 1169625 h 2645885"/>
              <a:gd name="connsiteX99" fmla="*/ 14689 w 4285561"/>
              <a:gd name="connsiteY99" fmla="*/ 1081490 h 2645885"/>
              <a:gd name="connsiteX100" fmla="*/ 102824 w 4285561"/>
              <a:gd name="connsiteY100" fmla="*/ 982338 h 2645885"/>
              <a:gd name="connsiteX101" fmla="*/ 179942 w 4285561"/>
              <a:gd name="connsiteY101" fmla="*/ 960304 h 2645885"/>
              <a:gd name="connsiteX102" fmla="*/ 246043 w 4285561"/>
              <a:gd name="connsiteY102" fmla="*/ 861153 h 2645885"/>
              <a:gd name="connsiteX103" fmla="*/ 312144 w 4285561"/>
              <a:gd name="connsiteY103" fmla="*/ 828102 h 2645885"/>
              <a:gd name="connsiteX104" fmla="*/ 367229 w 4285561"/>
              <a:gd name="connsiteY104" fmla="*/ 872169 h 2645885"/>
              <a:gd name="connsiteX105" fmla="*/ 411296 w 4285561"/>
              <a:gd name="connsiteY105" fmla="*/ 971321 h 2645885"/>
              <a:gd name="connsiteX106" fmla="*/ 477397 w 4285561"/>
              <a:gd name="connsiteY106" fmla="*/ 1048439 h 2645885"/>
              <a:gd name="connsiteX107" fmla="*/ 598583 w 4285561"/>
              <a:gd name="connsiteY107" fmla="*/ 1026406 h 2645885"/>
              <a:gd name="connsiteX108" fmla="*/ 631633 w 4285561"/>
              <a:gd name="connsiteY108" fmla="*/ 938271 h 2645885"/>
              <a:gd name="connsiteX109" fmla="*/ 642650 w 4285561"/>
              <a:gd name="connsiteY109" fmla="*/ 806068 h 2645885"/>
              <a:gd name="connsiteX110" fmla="*/ 675701 w 4285561"/>
              <a:gd name="connsiteY110" fmla="*/ 695899 h 2645885"/>
              <a:gd name="connsiteX111" fmla="*/ 664684 w 4285561"/>
              <a:gd name="connsiteY111" fmla="*/ 563697 h 2645885"/>
              <a:gd name="connsiteX112" fmla="*/ 675701 w 4285561"/>
              <a:gd name="connsiteY112" fmla="*/ 508613 h 2645885"/>
              <a:gd name="connsiteX113" fmla="*/ 785870 w 4285561"/>
              <a:gd name="connsiteY113" fmla="*/ 442512 h 2645885"/>
              <a:gd name="connsiteX114" fmla="*/ 874004 w 4285561"/>
              <a:gd name="connsiteY114" fmla="*/ 354377 h 2645885"/>
              <a:gd name="connsiteX115" fmla="*/ 984173 w 4285561"/>
              <a:gd name="connsiteY115" fmla="*/ 277259 h 2645885"/>
              <a:gd name="connsiteX116" fmla="*/ 1083325 w 4285561"/>
              <a:gd name="connsiteY116" fmla="*/ 211157 h 26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285561" h="2645885">
                <a:moveTo>
                  <a:pt x="1083325" y="211157"/>
                </a:moveTo>
                <a:cubicBezTo>
                  <a:pt x="1121884" y="216665"/>
                  <a:pt x="1180640" y="308473"/>
                  <a:pt x="1215527" y="310309"/>
                </a:cubicBezTo>
                <a:cubicBezTo>
                  <a:pt x="1250414" y="312145"/>
                  <a:pt x="1277956" y="268078"/>
                  <a:pt x="1292645" y="222174"/>
                </a:cubicBezTo>
                <a:cubicBezTo>
                  <a:pt x="1307334" y="176270"/>
                  <a:pt x="1272448" y="69774"/>
                  <a:pt x="1303662" y="34887"/>
                </a:cubicBezTo>
                <a:cubicBezTo>
                  <a:pt x="1334876" y="0"/>
                  <a:pt x="1430356" y="5509"/>
                  <a:pt x="1479932" y="12854"/>
                </a:cubicBezTo>
                <a:cubicBezTo>
                  <a:pt x="1529508" y="20199"/>
                  <a:pt x="1564395" y="64266"/>
                  <a:pt x="1601118" y="78955"/>
                </a:cubicBezTo>
                <a:cubicBezTo>
                  <a:pt x="1637841" y="93644"/>
                  <a:pt x="1661711" y="82628"/>
                  <a:pt x="1700270" y="100989"/>
                </a:cubicBezTo>
                <a:cubicBezTo>
                  <a:pt x="1738829" y="119350"/>
                  <a:pt x="1801258" y="181780"/>
                  <a:pt x="1832472" y="189124"/>
                </a:cubicBezTo>
                <a:cubicBezTo>
                  <a:pt x="1863686" y="196469"/>
                  <a:pt x="1867359" y="145056"/>
                  <a:pt x="1887556" y="145056"/>
                </a:cubicBezTo>
                <a:cubicBezTo>
                  <a:pt x="1907753" y="145056"/>
                  <a:pt x="1918770" y="178107"/>
                  <a:pt x="1953657" y="189124"/>
                </a:cubicBezTo>
                <a:cubicBezTo>
                  <a:pt x="1988544" y="200141"/>
                  <a:pt x="2065663" y="220338"/>
                  <a:pt x="2096877" y="211157"/>
                </a:cubicBezTo>
                <a:cubicBezTo>
                  <a:pt x="2128091" y="201976"/>
                  <a:pt x="2117074" y="135875"/>
                  <a:pt x="2140944" y="134039"/>
                </a:cubicBezTo>
                <a:cubicBezTo>
                  <a:pt x="2164814" y="132203"/>
                  <a:pt x="2221735" y="178106"/>
                  <a:pt x="2240096" y="200140"/>
                </a:cubicBezTo>
                <a:cubicBezTo>
                  <a:pt x="2258457" y="222174"/>
                  <a:pt x="2236424" y="246044"/>
                  <a:pt x="2251113" y="266242"/>
                </a:cubicBezTo>
                <a:cubicBezTo>
                  <a:pt x="2265802" y="286440"/>
                  <a:pt x="2302525" y="304801"/>
                  <a:pt x="2328231" y="321326"/>
                </a:cubicBezTo>
                <a:cubicBezTo>
                  <a:pt x="2353937" y="337851"/>
                  <a:pt x="2385152" y="356212"/>
                  <a:pt x="2405349" y="365393"/>
                </a:cubicBezTo>
                <a:cubicBezTo>
                  <a:pt x="2425546" y="374574"/>
                  <a:pt x="2429218" y="363557"/>
                  <a:pt x="2449416" y="376410"/>
                </a:cubicBezTo>
                <a:cubicBezTo>
                  <a:pt x="2469614" y="389263"/>
                  <a:pt x="2502665" y="414970"/>
                  <a:pt x="2526535" y="442512"/>
                </a:cubicBezTo>
                <a:cubicBezTo>
                  <a:pt x="2550405" y="470054"/>
                  <a:pt x="2555913" y="521466"/>
                  <a:pt x="2592636" y="541663"/>
                </a:cubicBezTo>
                <a:cubicBezTo>
                  <a:pt x="2629359" y="561861"/>
                  <a:pt x="2710149" y="545336"/>
                  <a:pt x="2746872" y="563697"/>
                </a:cubicBezTo>
                <a:cubicBezTo>
                  <a:pt x="2783595" y="582059"/>
                  <a:pt x="2800120" y="626126"/>
                  <a:pt x="2812973" y="651832"/>
                </a:cubicBezTo>
                <a:cubicBezTo>
                  <a:pt x="2825826" y="677538"/>
                  <a:pt x="2811137" y="701408"/>
                  <a:pt x="2823990" y="717933"/>
                </a:cubicBezTo>
                <a:cubicBezTo>
                  <a:pt x="2836843" y="734458"/>
                  <a:pt x="2855204" y="725278"/>
                  <a:pt x="2890091" y="750984"/>
                </a:cubicBezTo>
                <a:cubicBezTo>
                  <a:pt x="2924978" y="776690"/>
                  <a:pt x="2980062" y="850135"/>
                  <a:pt x="3033310" y="872169"/>
                </a:cubicBezTo>
                <a:cubicBezTo>
                  <a:pt x="3086558" y="894203"/>
                  <a:pt x="3196727" y="844627"/>
                  <a:pt x="3209580" y="883186"/>
                </a:cubicBezTo>
                <a:cubicBezTo>
                  <a:pt x="3222433" y="921745"/>
                  <a:pt x="3108593" y="1041095"/>
                  <a:pt x="3110429" y="1103524"/>
                </a:cubicBezTo>
                <a:cubicBezTo>
                  <a:pt x="3112265" y="1165953"/>
                  <a:pt x="3178366" y="1248579"/>
                  <a:pt x="3220597" y="1257760"/>
                </a:cubicBezTo>
                <a:cubicBezTo>
                  <a:pt x="3262828" y="1266941"/>
                  <a:pt x="3325257" y="1169625"/>
                  <a:pt x="3363816" y="1158608"/>
                </a:cubicBezTo>
                <a:cubicBezTo>
                  <a:pt x="3402375" y="1147591"/>
                  <a:pt x="3420737" y="1184315"/>
                  <a:pt x="3451951" y="1191659"/>
                </a:cubicBezTo>
                <a:cubicBezTo>
                  <a:pt x="3483166" y="1199004"/>
                  <a:pt x="3512544" y="1175133"/>
                  <a:pt x="3551103" y="1202675"/>
                </a:cubicBezTo>
                <a:cubicBezTo>
                  <a:pt x="3589662" y="1230217"/>
                  <a:pt x="3637402" y="1299992"/>
                  <a:pt x="3683306" y="1356912"/>
                </a:cubicBezTo>
                <a:cubicBezTo>
                  <a:pt x="3729210" y="1413832"/>
                  <a:pt x="3786130" y="1481769"/>
                  <a:pt x="3826525" y="1544198"/>
                </a:cubicBezTo>
                <a:cubicBezTo>
                  <a:pt x="3866920" y="1606627"/>
                  <a:pt x="3892626" y="1689254"/>
                  <a:pt x="3925677" y="1731485"/>
                </a:cubicBezTo>
                <a:cubicBezTo>
                  <a:pt x="3958728" y="1773716"/>
                  <a:pt x="3993615" y="1782897"/>
                  <a:pt x="4024829" y="1797586"/>
                </a:cubicBezTo>
                <a:cubicBezTo>
                  <a:pt x="4056043" y="1812275"/>
                  <a:pt x="4079913" y="1823292"/>
                  <a:pt x="4112963" y="1819620"/>
                </a:cubicBezTo>
                <a:cubicBezTo>
                  <a:pt x="4146013" y="1815948"/>
                  <a:pt x="4195590" y="1771881"/>
                  <a:pt x="4223132" y="1775553"/>
                </a:cubicBezTo>
                <a:cubicBezTo>
                  <a:pt x="4250674" y="1779225"/>
                  <a:pt x="4270871" y="1814112"/>
                  <a:pt x="4278216" y="1841654"/>
                </a:cubicBezTo>
                <a:cubicBezTo>
                  <a:pt x="4285561" y="1869196"/>
                  <a:pt x="4274545" y="1904083"/>
                  <a:pt x="4267200" y="1940806"/>
                </a:cubicBezTo>
                <a:cubicBezTo>
                  <a:pt x="4259856" y="1977529"/>
                  <a:pt x="4270872" y="2043630"/>
                  <a:pt x="4234149" y="2061991"/>
                </a:cubicBezTo>
                <a:cubicBezTo>
                  <a:pt x="4197426" y="2080352"/>
                  <a:pt x="4092766" y="2045466"/>
                  <a:pt x="4046862" y="2050974"/>
                </a:cubicBezTo>
                <a:cubicBezTo>
                  <a:pt x="4000958" y="2056482"/>
                  <a:pt x="3984433" y="2087697"/>
                  <a:pt x="3958727" y="2095042"/>
                </a:cubicBezTo>
                <a:cubicBezTo>
                  <a:pt x="3933021" y="2102387"/>
                  <a:pt x="3910987" y="2085861"/>
                  <a:pt x="3892626" y="2095042"/>
                </a:cubicBezTo>
                <a:cubicBezTo>
                  <a:pt x="3874265" y="2104223"/>
                  <a:pt x="3868756" y="2150126"/>
                  <a:pt x="3848559" y="2150126"/>
                </a:cubicBezTo>
                <a:cubicBezTo>
                  <a:pt x="3828362" y="2150126"/>
                  <a:pt x="3804492" y="2100551"/>
                  <a:pt x="3771441" y="2095042"/>
                </a:cubicBezTo>
                <a:cubicBezTo>
                  <a:pt x="3738390" y="2089534"/>
                  <a:pt x="3674125" y="2133600"/>
                  <a:pt x="3650255" y="2117075"/>
                </a:cubicBezTo>
                <a:cubicBezTo>
                  <a:pt x="3626385" y="2100550"/>
                  <a:pt x="3648418" y="2016087"/>
                  <a:pt x="3628221" y="1995890"/>
                </a:cubicBezTo>
                <a:cubicBezTo>
                  <a:pt x="3608024" y="1975693"/>
                  <a:pt x="3551104" y="1994054"/>
                  <a:pt x="3529070" y="1995890"/>
                </a:cubicBezTo>
                <a:cubicBezTo>
                  <a:pt x="3507036" y="1997726"/>
                  <a:pt x="3516217" y="2001399"/>
                  <a:pt x="3496019" y="2006907"/>
                </a:cubicBezTo>
                <a:cubicBezTo>
                  <a:pt x="3475821" y="2012415"/>
                  <a:pt x="3439098" y="2027104"/>
                  <a:pt x="3407884" y="2028940"/>
                </a:cubicBezTo>
                <a:cubicBezTo>
                  <a:pt x="3376670" y="2030776"/>
                  <a:pt x="3327093" y="2032613"/>
                  <a:pt x="3308732" y="2017924"/>
                </a:cubicBezTo>
                <a:cubicBezTo>
                  <a:pt x="3290371" y="2003235"/>
                  <a:pt x="3330765" y="1949987"/>
                  <a:pt x="3297715" y="1940806"/>
                </a:cubicBezTo>
                <a:cubicBezTo>
                  <a:pt x="3264665" y="1931625"/>
                  <a:pt x="3169185" y="1951822"/>
                  <a:pt x="3110429" y="1962839"/>
                </a:cubicBezTo>
                <a:cubicBezTo>
                  <a:pt x="3051673" y="1973856"/>
                  <a:pt x="2991080" y="1992218"/>
                  <a:pt x="2945176" y="2006907"/>
                </a:cubicBezTo>
                <a:cubicBezTo>
                  <a:pt x="2899272" y="2021596"/>
                  <a:pt x="2868058" y="2019760"/>
                  <a:pt x="2835007" y="2050974"/>
                </a:cubicBezTo>
                <a:cubicBezTo>
                  <a:pt x="2801956" y="2082188"/>
                  <a:pt x="2778086" y="2162979"/>
                  <a:pt x="2746872" y="2194193"/>
                </a:cubicBezTo>
                <a:cubicBezTo>
                  <a:pt x="2715658" y="2225407"/>
                  <a:pt x="2678934" y="2234589"/>
                  <a:pt x="2647720" y="2238261"/>
                </a:cubicBezTo>
                <a:cubicBezTo>
                  <a:pt x="2616506" y="2241933"/>
                  <a:pt x="2596308" y="2219899"/>
                  <a:pt x="2559585" y="2216227"/>
                </a:cubicBezTo>
                <a:cubicBezTo>
                  <a:pt x="2522862" y="2212555"/>
                  <a:pt x="2458597" y="2212555"/>
                  <a:pt x="2427383" y="2216227"/>
                </a:cubicBezTo>
                <a:cubicBezTo>
                  <a:pt x="2396169" y="2219899"/>
                  <a:pt x="2388823" y="2223572"/>
                  <a:pt x="2372298" y="2238261"/>
                </a:cubicBezTo>
                <a:cubicBezTo>
                  <a:pt x="2355773" y="2252950"/>
                  <a:pt x="2335576" y="2282328"/>
                  <a:pt x="2328231" y="2304362"/>
                </a:cubicBezTo>
                <a:cubicBezTo>
                  <a:pt x="2320887" y="2326396"/>
                  <a:pt x="2333739" y="2339249"/>
                  <a:pt x="2328231" y="2370463"/>
                </a:cubicBezTo>
                <a:cubicBezTo>
                  <a:pt x="2322723" y="2401677"/>
                  <a:pt x="2308033" y="2464107"/>
                  <a:pt x="2295180" y="2491649"/>
                </a:cubicBezTo>
                <a:cubicBezTo>
                  <a:pt x="2282327" y="2519191"/>
                  <a:pt x="2274983" y="2517355"/>
                  <a:pt x="2251113" y="2535716"/>
                </a:cubicBezTo>
                <a:cubicBezTo>
                  <a:pt x="2227243" y="2554077"/>
                  <a:pt x="2199701" y="2585293"/>
                  <a:pt x="2151961" y="2601818"/>
                </a:cubicBezTo>
                <a:cubicBezTo>
                  <a:pt x="2104221" y="2618343"/>
                  <a:pt x="2008741" y="2645885"/>
                  <a:pt x="1964674" y="2634868"/>
                </a:cubicBezTo>
                <a:cubicBezTo>
                  <a:pt x="1920607" y="2623851"/>
                  <a:pt x="1918770" y="2552241"/>
                  <a:pt x="1887556" y="2535716"/>
                </a:cubicBezTo>
                <a:cubicBezTo>
                  <a:pt x="1856342" y="2519191"/>
                  <a:pt x="1777388" y="2535716"/>
                  <a:pt x="1777388" y="2535716"/>
                </a:cubicBezTo>
                <a:cubicBezTo>
                  <a:pt x="1746174" y="2535716"/>
                  <a:pt x="1709451" y="2554077"/>
                  <a:pt x="1700270" y="2535716"/>
                </a:cubicBezTo>
                <a:cubicBezTo>
                  <a:pt x="1691089" y="2517355"/>
                  <a:pt x="1735156" y="2443909"/>
                  <a:pt x="1722303" y="2425548"/>
                </a:cubicBezTo>
                <a:cubicBezTo>
                  <a:pt x="1709450" y="2407187"/>
                  <a:pt x="1623151" y="2425548"/>
                  <a:pt x="1623151" y="2425548"/>
                </a:cubicBezTo>
                <a:cubicBezTo>
                  <a:pt x="1595609" y="2425548"/>
                  <a:pt x="1573575" y="2442073"/>
                  <a:pt x="1557050" y="2425548"/>
                </a:cubicBezTo>
                <a:cubicBezTo>
                  <a:pt x="1540525" y="2409023"/>
                  <a:pt x="1524000" y="2350266"/>
                  <a:pt x="1524000" y="2326396"/>
                </a:cubicBezTo>
                <a:cubicBezTo>
                  <a:pt x="1524000" y="2302526"/>
                  <a:pt x="1566231" y="2300689"/>
                  <a:pt x="1557050" y="2282328"/>
                </a:cubicBezTo>
                <a:cubicBezTo>
                  <a:pt x="1547869" y="2263967"/>
                  <a:pt x="1485440" y="2245605"/>
                  <a:pt x="1468915" y="2216227"/>
                </a:cubicBezTo>
                <a:cubicBezTo>
                  <a:pt x="1452390" y="2186849"/>
                  <a:pt x="1467079" y="2124420"/>
                  <a:pt x="1457898" y="2106059"/>
                </a:cubicBezTo>
                <a:cubicBezTo>
                  <a:pt x="1448717" y="2087698"/>
                  <a:pt x="1434028" y="2098715"/>
                  <a:pt x="1413831" y="2106059"/>
                </a:cubicBezTo>
                <a:cubicBezTo>
                  <a:pt x="1393634" y="2113403"/>
                  <a:pt x="1362419" y="2137273"/>
                  <a:pt x="1336713" y="2150126"/>
                </a:cubicBezTo>
                <a:cubicBezTo>
                  <a:pt x="1311007" y="2162979"/>
                  <a:pt x="1296318" y="2194194"/>
                  <a:pt x="1259595" y="2183177"/>
                </a:cubicBezTo>
                <a:cubicBezTo>
                  <a:pt x="1222872" y="2172160"/>
                  <a:pt x="1156771" y="2098714"/>
                  <a:pt x="1116376" y="2084025"/>
                </a:cubicBezTo>
                <a:cubicBezTo>
                  <a:pt x="1075981" y="2069336"/>
                  <a:pt x="1046602" y="2080353"/>
                  <a:pt x="1017224" y="2095042"/>
                </a:cubicBezTo>
                <a:cubicBezTo>
                  <a:pt x="987846" y="2109731"/>
                  <a:pt x="967648" y="2150126"/>
                  <a:pt x="940106" y="2172160"/>
                </a:cubicBezTo>
                <a:cubicBezTo>
                  <a:pt x="912564" y="2194194"/>
                  <a:pt x="872169" y="2208883"/>
                  <a:pt x="851971" y="2227244"/>
                </a:cubicBezTo>
                <a:cubicBezTo>
                  <a:pt x="831773" y="2245605"/>
                  <a:pt x="837282" y="2284164"/>
                  <a:pt x="818920" y="2282328"/>
                </a:cubicBezTo>
                <a:cubicBezTo>
                  <a:pt x="800559" y="2280492"/>
                  <a:pt x="756491" y="2254786"/>
                  <a:pt x="741802" y="2216227"/>
                </a:cubicBezTo>
                <a:cubicBezTo>
                  <a:pt x="727113" y="2177668"/>
                  <a:pt x="736293" y="2100550"/>
                  <a:pt x="730785" y="2050974"/>
                </a:cubicBezTo>
                <a:cubicBezTo>
                  <a:pt x="725277" y="2001398"/>
                  <a:pt x="730785" y="1955495"/>
                  <a:pt x="708751" y="1918772"/>
                </a:cubicBezTo>
                <a:cubicBezTo>
                  <a:pt x="686717" y="1882049"/>
                  <a:pt x="620617" y="1850835"/>
                  <a:pt x="598583" y="1830637"/>
                </a:cubicBezTo>
                <a:cubicBezTo>
                  <a:pt x="576549" y="1810439"/>
                  <a:pt x="583894" y="1817784"/>
                  <a:pt x="576549" y="1797586"/>
                </a:cubicBezTo>
                <a:cubicBezTo>
                  <a:pt x="569204" y="1777388"/>
                  <a:pt x="567368" y="1727812"/>
                  <a:pt x="554515" y="1709451"/>
                </a:cubicBezTo>
                <a:cubicBezTo>
                  <a:pt x="541662" y="1691090"/>
                  <a:pt x="519628" y="1696599"/>
                  <a:pt x="499431" y="1687418"/>
                </a:cubicBezTo>
                <a:cubicBezTo>
                  <a:pt x="479234" y="1678237"/>
                  <a:pt x="455364" y="1654367"/>
                  <a:pt x="433330" y="1654367"/>
                </a:cubicBezTo>
                <a:cubicBezTo>
                  <a:pt x="411296" y="1654367"/>
                  <a:pt x="380082" y="1681910"/>
                  <a:pt x="367229" y="1687418"/>
                </a:cubicBezTo>
                <a:cubicBezTo>
                  <a:pt x="354376" y="1692927"/>
                  <a:pt x="361720" y="1696599"/>
                  <a:pt x="356212" y="1687418"/>
                </a:cubicBezTo>
                <a:cubicBezTo>
                  <a:pt x="350704" y="1678237"/>
                  <a:pt x="350703" y="1639678"/>
                  <a:pt x="334178" y="1632333"/>
                </a:cubicBezTo>
                <a:cubicBezTo>
                  <a:pt x="317653" y="1624988"/>
                  <a:pt x="255224" y="1667220"/>
                  <a:pt x="257060" y="1643350"/>
                </a:cubicBezTo>
                <a:cubicBezTo>
                  <a:pt x="258896" y="1619480"/>
                  <a:pt x="341523" y="1522165"/>
                  <a:pt x="345195" y="1489114"/>
                </a:cubicBezTo>
                <a:cubicBezTo>
                  <a:pt x="348867" y="1456063"/>
                  <a:pt x="308472" y="1479933"/>
                  <a:pt x="279094" y="1445046"/>
                </a:cubicBezTo>
                <a:cubicBezTo>
                  <a:pt x="249716" y="1410159"/>
                  <a:pt x="211156" y="1325696"/>
                  <a:pt x="168925" y="1279793"/>
                </a:cubicBezTo>
                <a:cubicBezTo>
                  <a:pt x="126694" y="1233890"/>
                  <a:pt x="51412" y="1202675"/>
                  <a:pt x="25706" y="1169625"/>
                </a:cubicBezTo>
                <a:cubicBezTo>
                  <a:pt x="0" y="1136575"/>
                  <a:pt x="1836" y="1112704"/>
                  <a:pt x="14689" y="1081490"/>
                </a:cubicBezTo>
                <a:cubicBezTo>
                  <a:pt x="27542" y="1050276"/>
                  <a:pt x="75282" y="1002536"/>
                  <a:pt x="102824" y="982338"/>
                </a:cubicBezTo>
                <a:cubicBezTo>
                  <a:pt x="130366" y="962140"/>
                  <a:pt x="156072" y="980502"/>
                  <a:pt x="179942" y="960304"/>
                </a:cubicBezTo>
                <a:cubicBezTo>
                  <a:pt x="203812" y="940107"/>
                  <a:pt x="224009" y="883187"/>
                  <a:pt x="246043" y="861153"/>
                </a:cubicBezTo>
                <a:cubicBezTo>
                  <a:pt x="268077" y="839119"/>
                  <a:pt x="291946" y="826266"/>
                  <a:pt x="312144" y="828102"/>
                </a:cubicBezTo>
                <a:cubicBezTo>
                  <a:pt x="332342" y="829938"/>
                  <a:pt x="350704" y="848299"/>
                  <a:pt x="367229" y="872169"/>
                </a:cubicBezTo>
                <a:cubicBezTo>
                  <a:pt x="383754" y="896039"/>
                  <a:pt x="392935" y="941943"/>
                  <a:pt x="411296" y="971321"/>
                </a:cubicBezTo>
                <a:cubicBezTo>
                  <a:pt x="429657" y="1000699"/>
                  <a:pt x="446183" y="1039258"/>
                  <a:pt x="477397" y="1048439"/>
                </a:cubicBezTo>
                <a:cubicBezTo>
                  <a:pt x="508611" y="1057620"/>
                  <a:pt x="572877" y="1044767"/>
                  <a:pt x="598583" y="1026406"/>
                </a:cubicBezTo>
                <a:cubicBezTo>
                  <a:pt x="624289" y="1008045"/>
                  <a:pt x="624289" y="974994"/>
                  <a:pt x="631633" y="938271"/>
                </a:cubicBezTo>
                <a:cubicBezTo>
                  <a:pt x="638978" y="901548"/>
                  <a:pt x="635305" y="846463"/>
                  <a:pt x="642650" y="806068"/>
                </a:cubicBezTo>
                <a:cubicBezTo>
                  <a:pt x="649995" y="765673"/>
                  <a:pt x="672029" y="736294"/>
                  <a:pt x="675701" y="695899"/>
                </a:cubicBezTo>
                <a:cubicBezTo>
                  <a:pt x="679373" y="655504"/>
                  <a:pt x="664684" y="594911"/>
                  <a:pt x="664684" y="563697"/>
                </a:cubicBezTo>
                <a:cubicBezTo>
                  <a:pt x="664684" y="532483"/>
                  <a:pt x="655503" y="528810"/>
                  <a:pt x="675701" y="508613"/>
                </a:cubicBezTo>
                <a:cubicBezTo>
                  <a:pt x="695899" y="488416"/>
                  <a:pt x="752820" y="468218"/>
                  <a:pt x="785870" y="442512"/>
                </a:cubicBezTo>
                <a:cubicBezTo>
                  <a:pt x="818920" y="416806"/>
                  <a:pt x="840954" y="381919"/>
                  <a:pt x="874004" y="354377"/>
                </a:cubicBezTo>
                <a:cubicBezTo>
                  <a:pt x="907054" y="326835"/>
                  <a:pt x="949286" y="299293"/>
                  <a:pt x="984173" y="277259"/>
                </a:cubicBezTo>
                <a:cubicBezTo>
                  <a:pt x="1019060" y="255225"/>
                  <a:pt x="1044766" y="205649"/>
                  <a:pt x="1083325" y="211157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5" descr="C:\Users\Анна\Documents\Школа\иконки\ico_dic.png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5589240"/>
            <a:ext cx="533400" cy="546100"/>
          </a:xfrm>
          <a:prstGeom prst="rect">
            <a:avLst/>
          </a:prstGeom>
          <a:noFill/>
        </p:spPr>
      </p:pic>
      <p:pic>
        <p:nvPicPr>
          <p:cNvPr id="8" name="Picture 4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4941168"/>
            <a:ext cx="533400" cy="5461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499992" y="908720"/>
            <a:ext cx="46440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Территория ЦЭР входит в главную полосу расселения</a:t>
            </a:r>
          </a:p>
          <a:p>
            <a:r>
              <a:rPr lang="ru-RU" sz="2400" dirty="0" smtClean="0"/>
              <a:t>Средняя плотность – 63,1 чел./км</a:t>
            </a:r>
            <a:r>
              <a:rPr lang="ru-RU" sz="2400" dirty="0" smtClean="0">
                <a:latin typeface="Calibri"/>
                <a:cs typeface="Calibri"/>
              </a:rPr>
              <a:t>²</a:t>
            </a:r>
          </a:p>
          <a:p>
            <a:r>
              <a:rPr lang="ru-RU" sz="2400" dirty="0" smtClean="0">
                <a:latin typeface="Calibri"/>
                <a:cs typeface="Calibri"/>
              </a:rPr>
              <a:t>(1 место среди экономических районов)</a:t>
            </a:r>
          </a:p>
          <a:p>
            <a:r>
              <a:rPr lang="ru-RU" sz="2400" dirty="0" smtClean="0">
                <a:latin typeface="Calibri"/>
                <a:cs typeface="Calibri"/>
              </a:rPr>
              <a:t>Урбанизация – 84 %</a:t>
            </a:r>
          </a:p>
          <a:p>
            <a:r>
              <a:rPr lang="ru-RU" sz="2400" dirty="0" smtClean="0">
                <a:latin typeface="Calibri"/>
                <a:cs typeface="Calibri"/>
              </a:rPr>
              <a:t>Крупнейшая агломерация – Московская (14,5 – 17,5 млн. чел.)</a:t>
            </a:r>
          </a:p>
          <a:p>
            <a:r>
              <a:rPr lang="ru-RU" sz="2400" dirty="0" smtClean="0">
                <a:latin typeface="Calibri"/>
                <a:cs typeface="Calibri"/>
              </a:rPr>
              <a:t>Город-миллионер – Москва </a:t>
            </a:r>
          </a:p>
          <a:p>
            <a:r>
              <a:rPr lang="ru-RU" sz="2400" dirty="0" smtClean="0"/>
              <a:t>В ЦЭР 250 городов</a:t>
            </a:r>
            <a:endParaRPr lang="ru-RU" sz="2400" dirty="0"/>
          </a:p>
        </p:txBody>
      </p:sp>
      <p:pic>
        <p:nvPicPr>
          <p:cNvPr id="10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4293096"/>
            <a:ext cx="533400" cy="546100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0" y="908720"/>
            <a:ext cx="4572000" cy="4104456"/>
            <a:chOff x="0" y="908720"/>
            <a:chExt cx="4572000" cy="410445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0" y="908720"/>
              <a:ext cx="4536504" cy="41044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Полилиния 11"/>
            <p:cNvSpPr/>
            <p:nvPr/>
          </p:nvSpPr>
          <p:spPr>
            <a:xfrm>
              <a:off x="144016" y="1124744"/>
              <a:ext cx="4285561" cy="2645885"/>
            </a:xfrm>
            <a:custGeom>
              <a:avLst/>
              <a:gdLst>
                <a:gd name="connsiteX0" fmla="*/ 1083325 w 4285561"/>
                <a:gd name="connsiteY0" fmla="*/ 211157 h 2645885"/>
                <a:gd name="connsiteX1" fmla="*/ 1215527 w 4285561"/>
                <a:gd name="connsiteY1" fmla="*/ 310309 h 2645885"/>
                <a:gd name="connsiteX2" fmla="*/ 1292645 w 4285561"/>
                <a:gd name="connsiteY2" fmla="*/ 222174 h 2645885"/>
                <a:gd name="connsiteX3" fmla="*/ 1303662 w 4285561"/>
                <a:gd name="connsiteY3" fmla="*/ 34887 h 2645885"/>
                <a:gd name="connsiteX4" fmla="*/ 1479932 w 4285561"/>
                <a:gd name="connsiteY4" fmla="*/ 12854 h 2645885"/>
                <a:gd name="connsiteX5" fmla="*/ 1601118 w 4285561"/>
                <a:gd name="connsiteY5" fmla="*/ 78955 h 2645885"/>
                <a:gd name="connsiteX6" fmla="*/ 1700270 w 4285561"/>
                <a:gd name="connsiteY6" fmla="*/ 100989 h 2645885"/>
                <a:gd name="connsiteX7" fmla="*/ 1832472 w 4285561"/>
                <a:gd name="connsiteY7" fmla="*/ 189124 h 2645885"/>
                <a:gd name="connsiteX8" fmla="*/ 1887556 w 4285561"/>
                <a:gd name="connsiteY8" fmla="*/ 145056 h 2645885"/>
                <a:gd name="connsiteX9" fmla="*/ 1953657 w 4285561"/>
                <a:gd name="connsiteY9" fmla="*/ 189124 h 2645885"/>
                <a:gd name="connsiteX10" fmla="*/ 2096877 w 4285561"/>
                <a:gd name="connsiteY10" fmla="*/ 211157 h 2645885"/>
                <a:gd name="connsiteX11" fmla="*/ 2140944 w 4285561"/>
                <a:gd name="connsiteY11" fmla="*/ 134039 h 2645885"/>
                <a:gd name="connsiteX12" fmla="*/ 2240096 w 4285561"/>
                <a:gd name="connsiteY12" fmla="*/ 200140 h 2645885"/>
                <a:gd name="connsiteX13" fmla="*/ 2251113 w 4285561"/>
                <a:gd name="connsiteY13" fmla="*/ 266242 h 2645885"/>
                <a:gd name="connsiteX14" fmla="*/ 2328231 w 4285561"/>
                <a:gd name="connsiteY14" fmla="*/ 321326 h 2645885"/>
                <a:gd name="connsiteX15" fmla="*/ 2405349 w 4285561"/>
                <a:gd name="connsiteY15" fmla="*/ 365393 h 2645885"/>
                <a:gd name="connsiteX16" fmla="*/ 2449416 w 4285561"/>
                <a:gd name="connsiteY16" fmla="*/ 376410 h 2645885"/>
                <a:gd name="connsiteX17" fmla="*/ 2526535 w 4285561"/>
                <a:gd name="connsiteY17" fmla="*/ 442512 h 2645885"/>
                <a:gd name="connsiteX18" fmla="*/ 2592636 w 4285561"/>
                <a:gd name="connsiteY18" fmla="*/ 541663 h 2645885"/>
                <a:gd name="connsiteX19" fmla="*/ 2746872 w 4285561"/>
                <a:gd name="connsiteY19" fmla="*/ 563697 h 2645885"/>
                <a:gd name="connsiteX20" fmla="*/ 2812973 w 4285561"/>
                <a:gd name="connsiteY20" fmla="*/ 651832 h 2645885"/>
                <a:gd name="connsiteX21" fmla="*/ 2823990 w 4285561"/>
                <a:gd name="connsiteY21" fmla="*/ 717933 h 2645885"/>
                <a:gd name="connsiteX22" fmla="*/ 2890091 w 4285561"/>
                <a:gd name="connsiteY22" fmla="*/ 750984 h 2645885"/>
                <a:gd name="connsiteX23" fmla="*/ 3033310 w 4285561"/>
                <a:gd name="connsiteY23" fmla="*/ 872169 h 2645885"/>
                <a:gd name="connsiteX24" fmla="*/ 3209580 w 4285561"/>
                <a:gd name="connsiteY24" fmla="*/ 883186 h 2645885"/>
                <a:gd name="connsiteX25" fmla="*/ 3110429 w 4285561"/>
                <a:gd name="connsiteY25" fmla="*/ 1103524 h 2645885"/>
                <a:gd name="connsiteX26" fmla="*/ 3220597 w 4285561"/>
                <a:gd name="connsiteY26" fmla="*/ 1257760 h 2645885"/>
                <a:gd name="connsiteX27" fmla="*/ 3363816 w 4285561"/>
                <a:gd name="connsiteY27" fmla="*/ 1158608 h 2645885"/>
                <a:gd name="connsiteX28" fmla="*/ 3451951 w 4285561"/>
                <a:gd name="connsiteY28" fmla="*/ 1191659 h 2645885"/>
                <a:gd name="connsiteX29" fmla="*/ 3551103 w 4285561"/>
                <a:gd name="connsiteY29" fmla="*/ 1202675 h 2645885"/>
                <a:gd name="connsiteX30" fmla="*/ 3683306 w 4285561"/>
                <a:gd name="connsiteY30" fmla="*/ 1356912 h 2645885"/>
                <a:gd name="connsiteX31" fmla="*/ 3826525 w 4285561"/>
                <a:gd name="connsiteY31" fmla="*/ 1544198 h 2645885"/>
                <a:gd name="connsiteX32" fmla="*/ 3925677 w 4285561"/>
                <a:gd name="connsiteY32" fmla="*/ 1731485 h 2645885"/>
                <a:gd name="connsiteX33" fmla="*/ 4024829 w 4285561"/>
                <a:gd name="connsiteY33" fmla="*/ 1797586 h 2645885"/>
                <a:gd name="connsiteX34" fmla="*/ 4112963 w 4285561"/>
                <a:gd name="connsiteY34" fmla="*/ 1819620 h 2645885"/>
                <a:gd name="connsiteX35" fmla="*/ 4223132 w 4285561"/>
                <a:gd name="connsiteY35" fmla="*/ 1775553 h 2645885"/>
                <a:gd name="connsiteX36" fmla="*/ 4278216 w 4285561"/>
                <a:gd name="connsiteY36" fmla="*/ 1841654 h 2645885"/>
                <a:gd name="connsiteX37" fmla="*/ 4267200 w 4285561"/>
                <a:gd name="connsiteY37" fmla="*/ 1940806 h 2645885"/>
                <a:gd name="connsiteX38" fmla="*/ 4234149 w 4285561"/>
                <a:gd name="connsiteY38" fmla="*/ 2061991 h 2645885"/>
                <a:gd name="connsiteX39" fmla="*/ 4046862 w 4285561"/>
                <a:gd name="connsiteY39" fmla="*/ 2050974 h 2645885"/>
                <a:gd name="connsiteX40" fmla="*/ 3958727 w 4285561"/>
                <a:gd name="connsiteY40" fmla="*/ 2095042 h 2645885"/>
                <a:gd name="connsiteX41" fmla="*/ 3892626 w 4285561"/>
                <a:gd name="connsiteY41" fmla="*/ 2095042 h 2645885"/>
                <a:gd name="connsiteX42" fmla="*/ 3848559 w 4285561"/>
                <a:gd name="connsiteY42" fmla="*/ 2150126 h 2645885"/>
                <a:gd name="connsiteX43" fmla="*/ 3771441 w 4285561"/>
                <a:gd name="connsiteY43" fmla="*/ 2095042 h 2645885"/>
                <a:gd name="connsiteX44" fmla="*/ 3650255 w 4285561"/>
                <a:gd name="connsiteY44" fmla="*/ 2117075 h 2645885"/>
                <a:gd name="connsiteX45" fmla="*/ 3628221 w 4285561"/>
                <a:gd name="connsiteY45" fmla="*/ 1995890 h 2645885"/>
                <a:gd name="connsiteX46" fmla="*/ 3529070 w 4285561"/>
                <a:gd name="connsiteY46" fmla="*/ 1995890 h 2645885"/>
                <a:gd name="connsiteX47" fmla="*/ 3496019 w 4285561"/>
                <a:gd name="connsiteY47" fmla="*/ 2006907 h 2645885"/>
                <a:gd name="connsiteX48" fmla="*/ 3407884 w 4285561"/>
                <a:gd name="connsiteY48" fmla="*/ 2028940 h 2645885"/>
                <a:gd name="connsiteX49" fmla="*/ 3308732 w 4285561"/>
                <a:gd name="connsiteY49" fmla="*/ 2017924 h 2645885"/>
                <a:gd name="connsiteX50" fmla="*/ 3297715 w 4285561"/>
                <a:gd name="connsiteY50" fmla="*/ 1940806 h 2645885"/>
                <a:gd name="connsiteX51" fmla="*/ 3110429 w 4285561"/>
                <a:gd name="connsiteY51" fmla="*/ 1962839 h 2645885"/>
                <a:gd name="connsiteX52" fmla="*/ 2945176 w 4285561"/>
                <a:gd name="connsiteY52" fmla="*/ 2006907 h 2645885"/>
                <a:gd name="connsiteX53" fmla="*/ 2835007 w 4285561"/>
                <a:gd name="connsiteY53" fmla="*/ 2050974 h 2645885"/>
                <a:gd name="connsiteX54" fmla="*/ 2746872 w 4285561"/>
                <a:gd name="connsiteY54" fmla="*/ 2194193 h 2645885"/>
                <a:gd name="connsiteX55" fmla="*/ 2647720 w 4285561"/>
                <a:gd name="connsiteY55" fmla="*/ 2238261 h 2645885"/>
                <a:gd name="connsiteX56" fmla="*/ 2559585 w 4285561"/>
                <a:gd name="connsiteY56" fmla="*/ 2216227 h 2645885"/>
                <a:gd name="connsiteX57" fmla="*/ 2427383 w 4285561"/>
                <a:gd name="connsiteY57" fmla="*/ 2216227 h 2645885"/>
                <a:gd name="connsiteX58" fmla="*/ 2372298 w 4285561"/>
                <a:gd name="connsiteY58" fmla="*/ 2238261 h 2645885"/>
                <a:gd name="connsiteX59" fmla="*/ 2328231 w 4285561"/>
                <a:gd name="connsiteY59" fmla="*/ 2304362 h 2645885"/>
                <a:gd name="connsiteX60" fmla="*/ 2328231 w 4285561"/>
                <a:gd name="connsiteY60" fmla="*/ 2370463 h 2645885"/>
                <a:gd name="connsiteX61" fmla="*/ 2295180 w 4285561"/>
                <a:gd name="connsiteY61" fmla="*/ 2491649 h 2645885"/>
                <a:gd name="connsiteX62" fmla="*/ 2251113 w 4285561"/>
                <a:gd name="connsiteY62" fmla="*/ 2535716 h 2645885"/>
                <a:gd name="connsiteX63" fmla="*/ 2151961 w 4285561"/>
                <a:gd name="connsiteY63" fmla="*/ 2601818 h 2645885"/>
                <a:gd name="connsiteX64" fmla="*/ 1964674 w 4285561"/>
                <a:gd name="connsiteY64" fmla="*/ 2634868 h 2645885"/>
                <a:gd name="connsiteX65" fmla="*/ 1887556 w 4285561"/>
                <a:gd name="connsiteY65" fmla="*/ 2535716 h 2645885"/>
                <a:gd name="connsiteX66" fmla="*/ 1777388 w 4285561"/>
                <a:gd name="connsiteY66" fmla="*/ 2535716 h 2645885"/>
                <a:gd name="connsiteX67" fmla="*/ 1700270 w 4285561"/>
                <a:gd name="connsiteY67" fmla="*/ 2535716 h 2645885"/>
                <a:gd name="connsiteX68" fmla="*/ 1722303 w 4285561"/>
                <a:gd name="connsiteY68" fmla="*/ 2425548 h 2645885"/>
                <a:gd name="connsiteX69" fmla="*/ 1623151 w 4285561"/>
                <a:gd name="connsiteY69" fmla="*/ 2425548 h 2645885"/>
                <a:gd name="connsiteX70" fmla="*/ 1557050 w 4285561"/>
                <a:gd name="connsiteY70" fmla="*/ 2425548 h 2645885"/>
                <a:gd name="connsiteX71" fmla="*/ 1524000 w 4285561"/>
                <a:gd name="connsiteY71" fmla="*/ 2326396 h 2645885"/>
                <a:gd name="connsiteX72" fmla="*/ 1557050 w 4285561"/>
                <a:gd name="connsiteY72" fmla="*/ 2282328 h 2645885"/>
                <a:gd name="connsiteX73" fmla="*/ 1468915 w 4285561"/>
                <a:gd name="connsiteY73" fmla="*/ 2216227 h 2645885"/>
                <a:gd name="connsiteX74" fmla="*/ 1457898 w 4285561"/>
                <a:gd name="connsiteY74" fmla="*/ 2106059 h 2645885"/>
                <a:gd name="connsiteX75" fmla="*/ 1413831 w 4285561"/>
                <a:gd name="connsiteY75" fmla="*/ 2106059 h 2645885"/>
                <a:gd name="connsiteX76" fmla="*/ 1336713 w 4285561"/>
                <a:gd name="connsiteY76" fmla="*/ 2150126 h 2645885"/>
                <a:gd name="connsiteX77" fmla="*/ 1259595 w 4285561"/>
                <a:gd name="connsiteY77" fmla="*/ 2183177 h 2645885"/>
                <a:gd name="connsiteX78" fmla="*/ 1116376 w 4285561"/>
                <a:gd name="connsiteY78" fmla="*/ 2084025 h 2645885"/>
                <a:gd name="connsiteX79" fmla="*/ 1017224 w 4285561"/>
                <a:gd name="connsiteY79" fmla="*/ 2095042 h 2645885"/>
                <a:gd name="connsiteX80" fmla="*/ 940106 w 4285561"/>
                <a:gd name="connsiteY80" fmla="*/ 2172160 h 2645885"/>
                <a:gd name="connsiteX81" fmla="*/ 851971 w 4285561"/>
                <a:gd name="connsiteY81" fmla="*/ 2227244 h 2645885"/>
                <a:gd name="connsiteX82" fmla="*/ 818920 w 4285561"/>
                <a:gd name="connsiteY82" fmla="*/ 2282328 h 2645885"/>
                <a:gd name="connsiteX83" fmla="*/ 741802 w 4285561"/>
                <a:gd name="connsiteY83" fmla="*/ 2216227 h 2645885"/>
                <a:gd name="connsiteX84" fmla="*/ 730785 w 4285561"/>
                <a:gd name="connsiteY84" fmla="*/ 2050974 h 2645885"/>
                <a:gd name="connsiteX85" fmla="*/ 708751 w 4285561"/>
                <a:gd name="connsiteY85" fmla="*/ 1918772 h 2645885"/>
                <a:gd name="connsiteX86" fmla="*/ 598583 w 4285561"/>
                <a:gd name="connsiteY86" fmla="*/ 1830637 h 2645885"/>
                <a:gd name="connsiteX87" fmla="*/ 576549 w 4285561"/>
                <a:gd name="connsiteY87" fmla="*/ 1797586 h 2645885"/>
                <a:gd name="connsiteX88" fmla="*/ 554515 w 4285561"/>
                <a:gd name="connsiteY88" fmla="*/ 1709451 h 2645885"/>
                <a:gd name="connsiteX89" fmla="*/ 499431 w 4285561"/>
                <a:gd name="connsiteY89" fmla="*/ 1687418 h 2645885"/>
                <a:gd name="connsiteX90" fmla="*/ 433330 w 4285561"/>
                <a:gd name="connsiteY90" fmla="*/ 1654367 h 2645885"/>
                <a:gd name="connsiteX91" fmla="*/ 367229 w 4285561"/>
                <a:gd name="connsiteY91" fmla="*/ 1687418 h 2645885"/>
                <a:gd name="connsiteX92" fmla="*/ 356212 w 4285561"/>
                <a:gd name="connsiteY92" fmla="*/ 1687418 h 2645885"/>
                <a:gd name="connsiteX93" fmla="*/ 334178 w 4285561"/>
                <a:gd name="connsiteY93" fmla="*/ 1632333 h 2645885"/>
                <a:gd name="connsiteX94" fmla="*/ 257060 w 4285561"/>
                <a:gd name="connsiteY94" fmla="*/ 1643350 h 2645885"/>
                <a:gd name="connsiteX95" fmla="*/ 345195 w 4285561"/>
                <a:gd name="connsiteY95" fmla="*/ 1489114 h 2645885"/>
                <a:gd name="connsiteX96" fmla="*/ 279094 w 4285561"/>
                <a:gd name="connsiteY96" fmla="*/ 1445046 h 2645885"/>
                <a:gd name="connsiteX97" fmla="*/ 168925 w 4285561"/>
                <a:gd name="connsiteY97" fmla="*/ 1279793 h 2645885"/>
                <a:gd name="connsiteX98" fmla="*/ 25706 w 4285561"/>
                <a:gd name="connsiteY98" fmla="*/ 1169625 h 2645885"/>
                <a:gd name="connsiteX99" fmla="*/ 14689 w 4285561"/>
                <a:gd name="connsiteY99" fmla="*/ 1081490 h 2645885"/>
                <a:gd name="connsiteX100" fmla="*/ 102824 w 4285561"/>
                <a:gd name="connsiteY100" fmla="*/ 982338 h 2645885"/>
                <a:gd name="connsiteX101" fmla="*/ 179942 w 4285561"/>
                <a:gd name="connsiteY101" fmla="*/ 960304 h 2645885"/>
                <a:gd name="connsiteX102" fmla="*/ 246043 w 4285561"/>
                <a:gd name="connsiteY102" fmla="*/ 861153 h 2645885"/>
                <a:gd name="connsiteX103" fmla="*/ 312144 w 4285561"/>
                <a:gd name="connsiteY103" fmla="*/ 828102 h 2645885"/>
                <a:gd name="connsiteX104" fmla="*/ 367229 w 4285561"/>
                <a:gd name="connsiteY104" fmla="*/ 872169 h 2645885"/>
                <a:gd name="connsiteX105" fmla="*/ 411296 w 4285561"/>
                <a:gd name="connsiteY105" fmla="*/ 971321 h 2645885"/>
                <a:gd name="connsiteX106" fmla="*/ 477397 w 4285561"/>
                <a:gd name="connsiteY106" fmla="*/ 1048439 h 2645885"/>
                <a:gd name="connsiteX107" fmla="*/ 598583 w 4285561"/>
                <a:gd name="connsiteY107" fmla="*/ 1026406 h 2645885"/>
                <a:gd name="connsiteX108" fmla="*/ 631633 w 4285561"/>
                <a:gd name="connsiteY108" fmla="*/ 938271 h 2645885"/>
                <a:gd name="connsiteX109" fmla="*/ 642650 w 4285561"/>
                <a:gd name="connsiteY109" fmla="*/ 806068 h 2645885"/>
                <a:gd name="connsiteX110" fmla="*/ 675701 w 4285561"/>
                <a:gd name="connsiteY110" fmla="*/ 695899 h 2645885"/>
                <a:gd name="connsiteX111" fmla="*/ 664684 w 4285561"/>
                <a:gd name="connsiteY111" fmla="*/ 563697 h 2645885"/>
                <a:gd name="connsiteX112" fmla="*/ 675701 w 4285561"/>
                <a:gd name="connsiteY112" fmla="*/ 508613 h 2645885"/>
                <a:gd name="connsiteX113" fmla="*/ 785870 w 4285561"/>
                <a:gd name="connsiteY113" fmla="*/ 442512 h 2645885"/>
                <a:gd name="connsiteX114" fmla="*/ 874004 w 4285561"/>
                <a:gd name="connsiteY114" fmla="*/ 354377 h 2645885"/>
                <a:gd name="connsiteX115" fmla="*/ 984173 w 4285561"/>
                <a:gd name="connsiteY115" fmla="*/ 277259 h 2645885"/>
                <a:gd name="connsiteX116" fmla="*/ 1083325 w 4285561"/>
                <a:gd name="connsiteY116" fmla="*/ 211157 h 264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4285561" h="2645885">
                  <a:moveTo>
                    <a:pt x="1083325" y="211157"/>
                  </a:moveTo>
                  <a:cubicBezTo>
                    <a:pt x="1121884" y="216665"/>
                    <a:pt x="1180640" y="308473"/>
                    <a:pt x="1215527" y="310309"/>
                  </a:cubicBezTo>
                  <a:cubicBezTo>
                    <a:pt x="1250414" y="312145"/>
                    <a:pt x="1277956" y="268078"/>
                    <a:pt x="1292645" y="222174"/>
                  </a:cubicBezTo>
                  <a:cubicBezTo>
                    <a:pt x="1307334" y="176270"/>
                    <a:pt x="1272448" y="69774"/>
                    <a:pt x="1303662" y="34887"/>
                  </a:cubicBezTo>
                  <a:cubicBezTo>
                    <a:pt x="1334876" y="0"/>
                    <a:pt x="1430356" y="5509"/>
                    <a:pt x="1479932" y="12854"/>
                  </a:cubicBezTo>
                  <a:cubicBezTo>
                    <a:pt x="1529508" y="20199"/>
                    <a:pt x="1564395" y="64266"/>
                    <a:pt x="1601118" y="78955"/>
                  </a:cubicBezTo>
                  <a:cubicBezTo>
                    <a:pt x="1637841" y="93644"/>
                    <a:pt x="1661711" y="82628"/>
                    <a:pt x="1700270" y="100989"/>
                  </a:cubicBezTo>
                  <a:cubicBezTo>
                    <a:pt x="1738829" y="119350"/>
                    <a:pt x="1801258" y="181780"/>
                    <a:pt x="1832472" y="189124"/>
                  </a:cubicBezTo>
                  <a:cubicBezTo>
                    <a:pt x="1863686" y="196469"/>
                    <a:pt x="1867359" y="145056"/>
                    <a:pt x="1887556" y="145056"/>
                  </a:cubicBezTo>
                  <a:cubicBezTo>
                    <a:pt x="1907753" y="145056"/>
                    <a:pt x="1918770" y="178107"/>
                    <a:pt x="1953657" y="189124"/>
                  </a:cubicBezTo>
                  <a:cubicBezTo>
                    <a:pt x="1988544" y="200141"/>
                    <a:pt x="2065663" y="220338"/>
                    <a:pt x="2096877" y="211157"/>
                  </a:cubicBezTo>
                  <a:cubicBezTo>
                    <a:pt x="2128091" y="201976"/>
                    <a:pt x="2117074" y="135875"/>
                    <a:pt x="2140944" y="134039"/>
                  </a:cubicBezTo>
                  <a:cubicBezTo>
                    <a:pt x="2164814" y="132203"/>
                    <a:pt x="2221735" y="178106"/>
                    <a:pt x="2240096" y="200140"/>
                  </a:cubicBezTo>
                  <a:cubicBezTo>
                    <a:pt x="2258457" y="222174"/>
                    <a:pt x="2236424" y="246044"/>
                    <a:pt x="2251113" y="266242"/>
                  </a:cubicBezTo>
                  <a:cubicBezTo>
                    <a:pt x="2265802" y="286440"/>
                    <a:pt x="2302525" y="304801"/>
                    <a:pt x="2328231" y="321326"/>
                  </a:cubicBezTo>
                  <a:cubicBezTo>
                    <a:pt x="2353937" y="337851"/>
                    <a:pt x="2385152" y="356212"/>
                    <a:pt x="2405349" y="365393"/>
                  </a:cubicBezTo>
                  <a:cubicBezTo>
                    <a:pt x="2425546" y="374574"/>
                    <a:pt x="2429218" y="363557"/>
                    <a:pt x="2449416" y="376410"/>
                  </a:cubicBezTo>
                  <a:cubicBezTo>
                    <a:pt x="2469614" y="389263"/>
                    <a:pt x="2502665" y="414970"/>
                    <a:pt x="2526535" y="442512"/>
                  </a:cubicBezTo>
                  <a:cubicBezTo>
                    <a:pt x="2550405" y="470054"/>
                    <a:pt x="2555913" y="521466"/>
                    <a:pt x="2592636" y="541663"/>
                  </a:cubicBezTo>
                  <a:cubicBezTo>
                    <a:pt x="2629359" y="561861"/>
                    <a:pt x="2710149" y="545336"/>
                    <a:pt x="2746872" y="563697"/>
                  </a:cubicBezTo>
                  <a:cubicBezTo>
                    <a:pt x="2783595" y="582059"/>
                    <a:pt x="2800120" y="626126"/>
                    <a:pt x="2812973" y="651832"/>
                  </a:cubicBezTo>
                  <a:cubicBezTo>
                    <a:pt x="2825826" y="677538"/>
                    <a:pt x="2811137" y="701408"/>
                    <a:pt x="2823990" y="717933"/>
                  </a:cubicBezTo>
                  <a:cubicBezTo>
                    <a:pt x="2836843" y="734458"/>
                    <a:pt x="2855204" y="725278"/>
                    <a:pt x="2890091" y="750984"/>
                  </a:cubicBezTo>
                  <a:cubicBezTo>
                    <a:pt x="2924978" y="776690"/>
                    <a:pt x="2980062" y="850135"/>
                    <a:pt x="3033310" y="872169"/>
                  </a:cubicBezTo>
                  <a:cubicBezTo>
                    <a:pt x="3086558" y="894203"/>
                    <a:pt x="3196727" y="844627"/>
                    <a:pt x="3209580" y="883186"/>
                  </a:cubicBezTo>
                  <a:cubicBezTo>
                    <a:pt x="3222433" y="921745"/>
                    <a:pt x="3108593" y="1041095"/>
                    <a:pt x="3110429" y="1103524"/>
                  </a:cubicBezTo>
                  <a:cubicBezTo>
                    <a:pt x="3112265" y="1165953"/>
                    <a:pt x="3178366" y="1248579"/>
                    <a:pt x="3220597" y="1257760"/>
                  </a:cubicBezTo>
                  <a:cubicBezTo>
                    <a:pt x="3262828" y="1266941"/>
                    <a:pt x="3325257" y="1169625"/>
                    <a:pt x="3363816" y="1158608"/>
                  </a:cubicBezTo>
                  <a:cubicBezTo>
                    <a:pt x="3402375" y="1147591"/>
                    <a:pt x="3420737" y="1184315"/>
                    <a:pt x="3451951" y="1191659"/>
                  </a:cubicBezTo>
                  <a:cubicBezTo>
                    <a:pt x="3483166" y="1199004"/>
                    <a:pt x="3512544" y="1175133"/>
                    <a:pt x="3551103" y="1202675"/>
                  </a:cubicBezTo>
                  <a:cubicBezTo>
                    <a:pt x="3589662" y="1230217"/>
                    <a:pt x="3637402" y="1299992"/>
                    <a:pt x="3683306" y="1356912"/>
                  </a:cubicBezTo>
                  <a:cubicBezTo>
                    <a:pt x="3729210" y="1413832"/>
                    <a:pt x="3786130" y="1481769"/>
                    <a:pt x="3826525" y="1544198"/>
                  </a:cubicBezTo>
                  <a:cubicBezTo>
                    <a:pt x="3866920" y="1606627"/>
                    <a:pt x="3892626" y="1689254"/>
                    <a:pt x="3925677" y="1731485"/>
                  </a:cubicBezTo>
                  <a:cubicBezTo>
                    <a:pt x="3958728" y="1773716"/>
                    <a:pt x="3993615" y="1782897"/>
                    <a:pt x="4024829" y="1797586"/>
                  </a:cubicBezTo>
                  <a:cubicBezTo>
                    <a:pt x="4056043" y="1812275"/>
                    <a:pt x="4079913" y="1823292"/>
                    <a:pt x="4112963" y="1819620"/>
                  </a:cubicBezTo>
                  <a:cubicBezTo>
                    <a:pt x="4146013" y="1815948"/>
                    <a:pt x="4195590" y="1771881"/>
                    <a:pt x="4223132" y="1775553"/>
                  </a:cubicBezTo>
                  <a:cubicBezTo>
                    <a:pt x="4250674" y="1779225"/>
                    <a:pt x="4270871" y="1814112"/>
                    <a:pt x="4278216" y="1841654"/>
                  </a:cubicBezTo>
                  <a:cubicBezTo>
                    <a:pt x="4285561" y="1869196"/>
                    <a:pt x="4274545" y="1904083"/>
                    <a:pt x="4267200" y="1940806"/>
                  </a:cubicBezTo>
                  <a:cubicBezTo>
                    <a:pt x="4259856" y="1977529"/>
                    <a:pt x="4270872" y="2043630"/>
                    <a:pt x="4234149" y="2061991"/>
                  </a:cubicBezTo>
                  <a:cubicBezTo>
                    <a:pt x="4197426" y="2080352"/>
                    <a:pt x="4092766" y="2045466"/>
                    <a:pt x="4046862" y="2050974"/>
                  </a:cubicBezTo>
                  <a:cubicBezTo>
                    <a:pt x="4000958" y="2056482"/>
                    <a:pt x="3984433" y="2087697"/>
                    <a:pt x="3958727" y="2095042"/>
                  </a:cubicBezTo>
                  <a:cubicBezTo>
                    <a:pt x="3933021" y="2102387"/>
                    <a:pt x="3910987" y="2085861"/>
                    <a:pt x="3892626" y="2095042"/>
                  </a:cubicBezTo>
                  <a:cubicBezTo>
                    <a:pt x="3874265" y="2104223"/>
                    <a:pt x="3868756" y="2150126"/>
                    <a:pt x="3848559" y="2150126"/>
                  </a:cubicBezTo>
                  <a:cubicBezTo>
                    <a:pt x="3828362" y="2150126"/>
                    <a:pt x="3804492" y="2100551"/>
                    <a:pt x="3771441" y="2095042"/>
                  </a:cubicBezTo>
                  <a:cubicBezTo>
                    <a:pt x="3738390" y="2089534"/>
                    <a:pt x="3674125" y="2133600"/>
                    <a:pt x="3650255" y="2117075"/>
                  </a:cubicBezTo>
                  <a:cubicBezTo>
                    <a:pt x="3626385" y="2100550"/>
                    <a:pt x="3648418" y="2016087"/>
                    <a:pt x="3628221" y="1995890"/>
                  </a:cubicBezTo>
                  <a:cubicBezTo>
                    <a:pt x="3608024" y="1975693"/>
                    <a:pt x="3551104" y="1994054"/>
                    <a:pt x="3529070" y="1995890"/>
                  </a:cubicBezTo>
                  <a:cubicBezTo>
                    <a:pt x="3507036" y="1997726"/>
                    <a:pt x="3516217" y="2001399"/>
                    <a:pt x="3496019" y="2006907"/>
                  </a:cubicBezTo>
                  <a:cubicBezTo>
                    <a:pt x="3475821" y="2012415"/>
                    <a:pt x="3439098" y="2027104"/>
                    <a:pt x="3407884" y="2028940"/>
                  </a:cubicBezTo>
                  <a:cubicBezTo>
                    <a:pt x="3376670" y="2030776"/>
                    <a:pt x="3327093" y="2032613"/>
                    <a:pt x="3308732" y="2017924"/>
                  </a:cubicBezTo>
                  <a:cubicBezTo>
                    <a:pt x="3290371" y="2003235"/>
                    <a:pt x="3330765" y="1949987"/>
                    <a:pt x="3297715" y="1940806"/>
                  </a:cubicBezTo>
                  <a:cubicBezTo>
                    <a:pt x="3264665" y="1931625"/>
                    <a:pt x="3169185" y="1951822"/>
                    <a:pt x="3110429" y="1962839"/>
                  </a:cubicBezTo>
                  <a:cubicBezTo>
                    <a:pt x="3051673" y="1973856"/>
                    <a:pt x="2991080" y="1992218"/>
                    <a:pt x="2945176" y="2006907"/>
                  </a:cubicBezTo>
                  <a:cubicBezTo>
                    <a:pt x="2899272" y="2021596"/>
                    <a:pt x="2868058" y="2019760"/>
                    <a:pt x="2835007" y="2050974"/>
                  </a:cubicBezTo>
                  <a:cubicBezTo>
                    <a:pt x="2801956" y="2082188"/>
                    <a:pt x="2778086" y="2162979"/>
                    <a:pt x="2746872" y="2194193"/>
                  </a:cubicBezTo>
                  <a:cubicBezTo>
                    <a:pt x="2715658" y="2225407"/>
                    <a:pt x="2678934" y="2234589"/>
                    <a:pt x="2647720" y="2238261"/>
                  </a:cubicBezTo>
                  <a:cubicBezTo>
                    <a:pt x="2616506" y="2241933"/>
                    <a:pt x="2596308" y="2219899"/>
                    <a:pt x="2559585" y="2216227"/>
                  </a:cubicBezTo>
                  <a:cubicBezTo>
                    <a:pt x="2522862" y="2212555"/>
                    <a:pt x="2458597" y="2212555"/>
                    <a:pt x="2427383" y="2216227"/>
                  </a:cubicBezTo>
                  <a:cubicBezTo>
                    <a:pt x="2396169" y="2219899"/>
                    <a:pt x="2388823" y="2223572"/>
                    <a:pt x="2372298" y="2238261"/>
                  </a:cubicBezTo>
                  <a:cubicBezTo>
                    <a:pt x="2355773" y="2252950"/>
                    <a:pt x="2335576" y="2282328"/>
                    <a:pt x="2328231" y="2304362"/>
                  </a:cubicBezTo>
                  <a:cubicBezTo>
                    <a:pt x="2320887" y="2326396"/>
                    <a:pt x="2333739" y="2339249"/>
                    <a:pt x="2328231" y="2370463"/>
                  </a:cubicBezTo>
                  <a:cubicBezTo>
                    <a:pt x="2322723" y="2401677"/>
                    <a:pt x="2308033" y="2464107"/>
                    <a:pt x="2295180" y="2491649"/>
                  </a:cubicBezTo>
                  <a:cubicBezTo>
                    <a:pt x="2282327" y="2519191"/>
                    <a:pt x="2274983" y="2517355"/>
                    <a:pt x="2251113" y="2535716"/>
                  </a:cubicBezTo>
                  <a:cubicBezTo>
                    <a:pt x="2227243" y="2554077"/>
                    <a:pt x="2199701" y="2585293"/>
                    <a:pt x="2151961" y="2601818"/>
                  </a:cubicBezTo>
                  <a:cubicBezTo>
                    <a:pt x="2104221" y="2618343"/>
                    <a:pt x="2008741" y="2645885"/>
                    <a:pt x="1964674" y="2634868"/>
                  </a:cubicBezTo>
                  <a:cubicBezTo>
                    <a:pt x="1920607" y="2623851"/>
                    <a:pt x="1918770" y="2552241"/>
                    <a:pt x="1887556" y="2535716"/>
                  </a:cubicBezTo>
                  <a:cubicBezTo>
                    <a:pt x="1856342" y="2519191"/>
                    <a:pt x="1777388" y="2535716"/>
                    <a:pt x="1777388" y="2535716"/>
                  </a:cubicBezTo>
                  <a:cubicBezTo>
                    <a:pt x="1746174" y="2535716"/>
                    <a:pt x="1709451" y="2554077"/>
                    <a:pt x="1700270" y="2535716"/>
                  </a:cubicBezTo>
                  <a:cubicBezTo>
                    <a:pt x="1691089" y="2517355"/>
                    <a:pt x="1735156" y="2443909"/>
                    <a:pt x="1722303" y="2425548"/>
                  </a:cubicBezTo>
                  <a:cubicBezTo>
                    <a:pt x="1709450" y="2407187"/>
                    <a:pt x="1623151" y="2425548"/>
                    <a:pt x="1623151" y="2425548"/>
                  </a:cubicBezTo>
                  <a:cubicBezTo>
                    <a:pt x="1595609" y="2425548"/>
                    <a:pt x="1573575" y="2442073"/>
                    <a:pt x="1557050" y="2425548"/>
                  </a:cubicBezTo>
                  <a:cubicBezTo>
                    <a:pt x="1540525" y="2409023"/>
                    <a:pt x="1524000" y="2350266"/>
                    <a:pt x="1524000" y="2326396"/>
                  </a:cubicBezTo>
                  <a:cubicBezTo>
                    <a:pt x="1524000" y="2302526"/>
                    <a:pt x="1566231" y="2300689"/>
                    <a:pt x="1557050" y="2282328"/>
                  </a:cubicBezTo>
                  <a:cubicBezTo>
                    <a:pt x="1547869" y="2263967"/>
                    <a:pt x="1485440" y="2245605"/>
                    <a:pt x="1468915" y="2216227"/>
                  </a:cubicBezTo>
                  <a:cubicBezTo>
                    <a:pt x="1452390" y="2186849"/>
                    <a:pt x="1467079" y="2124420"/>
                    <a:pt x="1457898" y="2106059"/>
                  </a:cubicBezTo>
                  <a:cubicBezTo>
                    <a:pt x="1448717" y="2087698"/>
                    <a:pt x="1434028" y="2098715"/>
                    <a:pt x="1413831" y="2106059"/>
                  </a:cubicBezTo>
                  <a:cubicBezTo>
                    <a:pt x="1393634" y="2113403"/>
                    <a:pt x="1362419" y="2137273"/>
                    <a:pt x="1336713" y="2150126"/>
                  </a:cubicBezTo>
                  <a:cubicBezTo>
                    <a:pt x="1311007" y="2162979"/>
                    <a:pt x="1296318" y="2194194"/>
                    <a:pt x="1259595" y="2183177"/>
                  </a:cubicBezTo>
                  <a:cubicBezTo>
                    <a:pt x="1222872" y="2172160"/>
                    <a:pt x="1156771" y="2098714"/>
                    <a:pt x="1116376" y="2084025"/>
                  </a:cubicBezTo>
                  <a:cubicBezTo>
                    <a:pt x="1075981" y="2069336"/>
                    <a:pt x="1046602" y="2080353"/>
                    <a:pt x="1017224" y="2095042"/>
                  </a:cubicBezTo>
                  <a:cubicBezTo>
                    <a:pt x="987846" y="2109731"/>
                    <a:pt x="967648" y="2150126"/>
                    <a:pt x="940106" y="2172160"/>
                  </a:cubicBezTo>
                  <a:cubicBezTo>
                    <a:pt x="912564" y="2194194"/>
                    <a:pt x="872169" y="2208883"/>
                    <a:pt x="851971" y="2227244"/>
                  </a:cubicBezTo>
                  <a:cubicBezTo>
                    <a:pt x="831773" y="2245605"/>
                    <a:pt x="837282" y="2284164"/>
                    <a:pt x="818920" y="2282328"/>
                  </a:cubicBezTo>
                  <a:cubicBezTo>
                    <a:pt x="800559" y="2280492"/>
                    <a:pt x="756491" y="2254786"/>
                    <a:pt x="741802" y="2216227"/>
                  </a:cubicBezTo>
                  <a:cubicBezTo>
                    <a:pt x="727113" y="2177668"/>
                    <a:pt x="736293" y="2100550"/>
                    <a:pt x="730785" y="2050974"/>
                  </a:cubicBezTo>
                  <a:cubicBezTo>
                    <a:pt x="725277" y="2001398"/>
                    <a:pt x="730785" y="1955495"/>
                    <a:pt x="708751" y="1918772"/>
                  </a:cubicBezTo>
                  <a:cubicBezTo>
                    <a:pt x="686717" y="1882049"/>
                    <a:pt x="620617" y="1850835"/>
                    <a:pt x="598583" y="1830637"/>
                  </a:cubicBezTo>
                  <a:cubicBezTo>
                    <a:pt x="576549" y="1810439"/>
                    <a:pt x="583894" y="1817784"/>
                    <a:pt x="576549" y="1797586"/>
                  </a:cubicBezTo>
                  <a:cubicBezTo>
                    <a:pt x="569204" y="1777388"/>
                    <a:pt x="567368" y="1727812"/>
                    <a:pt x="554515" y="1709451"/>
                  </a:cubicBezTo>
                  <a:cubicBezTo>
                    <a:pt x="541662" y="1691090"/>
                    <a:pt x="519628" y="1696599"/>
                    <a:pt x="499431" y="1687418"/>
                  </a:cubicBezTo>
                  <a:cubicBezTo>
                    <a:pt x="479234" y="1678237"/>
                    <a:pt x="455364" y="1654367"/>
                    <a:pt x="433330" y="1654367"/>
                  </a:cubicBezTo>
                  <a:cubicBezTo>
                    <a:pt x="411296" y="1654367"/>
                    <a:pt x="380082" y="1681910"/>
                    <a:pt x="367229" y="1687418"/>
                  </a:cubicBezTo>
                  <a:cubicBezTo>
                    <a:pt x="354376" y="1692927"/>
                    <a:pt x="361720" y="1696599"/>
                    <a:pt x="356212" y="1687418"/>
                  </a:cubicBezTo>
                  <a:cubicBezTo>
                    <a:pt x="350704" y="1678237"/>
                    <a:pt x="350703" y="1639678"/>
                    <a:pt x="334178" y="1632333"/>
                  </a:cubicBezTo>
                  <a:cubicBezTo>
                    <a:pt x="317653" y="1624988"/>
                    <a:pt x="255224" y="1667220"/>
                    <a:pt x="257060" y="1643350"/>
                  </a:cubicBezTo>
                  <a:cubicBezTo>
                    <a:pt x="258896" y="1619480"/>
                    <a:pt x="341523" y="1522165"/>
                    <a:pt x="345195" y="1489114"/>
                  </a:cubicBezTo>
                  <a:cubicBezTo>
                    <a:pt x="348867" y="1456063"/>
                    <a:pt x="308472" y="1479933"/>
                    <a:pt x="279094" y="1445046"/>
                  </a:cubicBezTo>
                  <a:cubicBezTo>
                    <a:pt x="249716" y="1410159"/>
                    <a:pt x="211156" y="1325696"/>
                    <a:pt x="168925" y="1279793"/>
                  </a:cubicBezTo>
                  <a:cubicBezTo>
                    <a:pt x="126694" y="1233890"/>
                    <a:pt x="51412" y="1202675"/>
                    <a:pt x="25706" y="1169625"/>
                  </a:cubicBezTo>
                  <a:cubicBezTo>
                    <a:pt x="0" y="1136575"/>
                    <a:pt x="1836" y="1112704"/>
                    <a:pt x="14689" y="1081490"/>
                  </a:cubicBezTo>
                  <a:cubicBezTo>
                    <a:pt x="27542" y="1050276"/>
                    <a:pt x="75282" y="1002536"/>
                    <a:pt x="102824" y="982338"/>
                  </a:cubicBezTo>
                  <a:cubicBezTo>
                    <a:pt x="130366" y="962140"/>
                    <a:pt x="156072" y="980502"/>
                    <a:pt x="179942" y="960304"/>
                  </a:cubicBezTo>
                  <a:cubicBezTo>
                    <a:pt x="203812" y="940107"/>
                    <a:pt x="224009" y="883187"/>
                    <a:pt x="246043" y="861153"/>
                  </a:cubicBezTo>
                  <a:cubicBezTo>
                    <a:pt x="268077" y="839119"/>
                    <a:pt x="291946" y="826266"/>
                    <a:pt x="312144" y="828102"/>
                  </a:cubicBezTo>
                  <a:cubicBezTo>
                    <a:pt x="332342" y="829938"/>
                    <a:pt x="350704" y="848299"/>
                    <a:pt x="367229" y="872169"/>
                  </a:cubicBezTo>
                  <a:cubicBezTo>
                    <a:pt x="383754" y="896039"/>
                    <a:pt x="392935" y="941943"/>
                    <a:pt x="411296" y="971321"/>
                  </a:cubicBezTo>
                  <a:cubicBezTo>
                    <a:pt x="429657" y="1000699"/>
                    <a:pt x="446183" y="1039258"/>
                    <a:pt x="477397" y="1048439"/>
                  </a:cubicBezTo>
                  <a:cubicBezTo>
                    <a:pt x="508611" y="1057620"/>
                    <a:pt x="572877" y="1044767"/>
                    <a:pt x="598583" y="1026406"/>
                  </a:cubicBezTo>
                  <a:cubicBezTo>
                    <a:pt x="624289" y="1008045"/>
                    <a:pt x="624289" y="974994"/>
                    <a:pt x="631633" y="938271"/>
                  </a:cubicBezTo>
                  <a:cubicBezTo>
                    <a:pt x="638978" y="901548"/>
                    <a:pt x="635305" y="846463"/>
                    <a:pt x="642650" y="806068"/>
                  </a:cubicBezTo>
                  <a:cubicBezTo>
                    <a:pt x="649995" y="765673"/>
                    <a:pt x="672029" y="736294"/>
                    <a:pt x="675701" y="695899"/>
                  </a:cubicBezTo>
                  <a:cubicBezTo>
                    <a:pt x="679373" y="655504"/>
                    <a:pt x="664684" y="594911"/>
                    <a:pt x="664684" y="563697"/>
                  </a:cubicBezTo>
                  <a:cubicBezTo>
                    <a:pt x="664684" y="532483"/>
                    <a:pt x="655503" y="528810"/>
                    <a:pt x="675701" y="508613"/>
                  </a:cubicBezTo>
                  <a:cubicBezTo>
                    <a:pt x="695899" y="488416"/>
                    <a:pt x="752820" y="468218"/>
                    <a:pt x="785870" y="442512"/>
                  </a:cubicBezTo>
                  <a:cubicBezTo>
                    <a:pt x="818920" y="416806"/>
                    <a:pt x="840954" y="381919"/>
                    <a:pt x="874004" y="354377"/>
                  </a:cubicBezTo>
                  <a:cubicBezTo>
                    <a:pt x="907054" y="326835"/>
                    <a:pt x="949286" y="299293"/>
                    <a:pt x="984173" y="277259"/>
                  </a:cubicBezTo>
                  <a:cubicBezTo>
                    <a:pt x="1019060" y="255225"/>
                    <a:pt x="1044766" y="205649"/>
                    <a:pt x="1083325" y="211157"/>
                  </a:cubicBezTo>
                  <a:close/>
                </a:path>
              </a:pathLst>
            </a:cu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0" y="3501008"/>
              <a:ext cx="1584176" cy="1512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2267744" y="4437112"/>
              <a:ext cx="2304256" cy="57606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Плотность населения по субъектам</a:t>
              </a:r>
              <a:endParaRPr lang="ru-RU" dirty="0"/>
            </a:p>
          </p:txBody>
        </p:sp>
      </p:grpSp>
      <p:sp>
        <p:nvSpPr>
          <p:cNvPr id="16" name="Умножение 15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Нашивка 16">
            <a:hlinkClick r:id="rId9" action="ppaction://hlinksldjump"/>
          </p:cNvPr>
          <p:cNvSpPr/>
          <p:nvPr/>
        </p:nvSpPr>
        <p:spPr bwMode="auto">
          <a:xfrm flipH="1">
            <a:off x="7740352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Нашивка 17">
            <a:hlinkClick r:id="" action="ppaction://hlinkshowjump?jump=nextslide"/>
          </p:cNvPr>
          <p:cNvSpPr/>
          <p:nvPr/>
        </p:nvSpPr>
        <p:spPr bwMode="auto">
          <a:xfrm>
            <a:off x="8460432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992" y="764704"/>
            <a:ext cx="44644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Московскую агломерацию входит более 50 городов, в т.ч. 14 с населением свыше 100 тыс. чел. </a:t>
            </a:r>
          </a:p>
          <a:p>
            <a:r>
              <a:rPr lang="ru-RU" sz="2000" dirty="0" smtClean="0"/>
              <a:t>Радиус агломерации – 70 км</a:t>
            </a:r>
          </a:p>
          <a:p>
            <a:r>
              <a:rPr lang="ru-RU" sz="2000" dirty="0" smtClean="0"/>
              <a:t>Площадь – 13,6 км</a:t>
            </a:r>
            <a:r>
              <a:rPr lang="ru-RU" sz="2000" dirty="0" smtClean="0">
                <a:latin typeface="Calibri"/>
                <a:cs typeface="Calibri"/>
              </a:rPr>
              <a:t>²</a:t>
            </a:r>
          </a:p>
          <a:p>
            <a:r>
              <a:rPr lang="ru-RU" sz="2000" dirty="0" smtClean="0">
                <a:latin typeface="Calibri"/>
                <a:cs typeface="Calibri"/>
              </a:rPr>
              <a:t>Суточные маятниковые миграции – 1,8 млн. чел.</a:t>
            </a:r>
          </a:p>
          <a:p>
            <a:endParaRPr lang="ru-RU" sz="2000" dirty="0" smtClean="0">
              <a:latin typeface="Calibri"/>
              <a:cs typeface="Calibri"/>
            </a:endParaRPr>
          </a:p>
          <a:p>
            <a:r>
              <a:rPr lang="ru-RU" sz="2000" dirty="0" smtClean="0"/>
              <a:t>Московская агломерация находится на постиндустриальной стадии развития и является центром промышленности, науки, культуры, образования и финансовой деятельности</a:t>
            </a:r>
          </a:p>
          <a:p>
            <a:r>
              <a:rPr lang="ru-RU" sz="2000" dirty="0" smtClean="0"/>
              <a:t>В 2011 году Москва расширила свои границы. Территория увеличилась в 2,5 раза до 160 тыс. га</a:t>
            </a: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Московская агломерация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504" y="764704"/>
            <a:ext cx="3816424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16416" y="2636912"/>
            <a:ext cx="533400" cy="546100"/>
          </a:xfrm>
          <a:prstGeom prst="rect">
            <a:avLst/>
          </a:prstGeom>
          <a:noFill/>
        </p:spPr>
      </p:pic>
      <p:pic>
        <p:nvPicPr>
          <p:cNvPr id="2050" name="Picture 2" descr="C:\Users\Анна\Documents\Школа\иконки\ico_pho.png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16416" y="1124744"/>
            <a:ext cx="533400" cy="546100"/>
          </a:xfrm>
          <a:prstGeom prst="rect">
            <a:avLst/>
          </a:prstGeom>
          <a:noFill/>
        </p:spPr>
      </p:pic>
      <p:pic>
        <p:nvPicPr>
          <p:cNvPr id="9" name="Picture 5" descr="C:\Users\Анна\Documents\Школа\иконки\ico_dic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84168" y="5733256"/>
            <a:ext cx="533400" cy="546100"/>
          </a:xfrm>
          <a:prstGeom prst="rect">
            <a:avLst/>
          </a:prstGeom>
          <a:noFill/>
        </p:spPr>
      </p:pic>
      <p:grpSp>
        <p:nvGrpSpPr>
          <p:cNvPr id="12" name="Группа 11"/>
          <p:cNvGrpSpPr/>
          <p:nvPr/>
        </p:nvGrpSpPr>
        <p:grpSpPr>
          <a:xfrm>
            <a:off x="0" y="4365104"/>
            <a:ext cx="4076328" cy="1800200"/>
            <a:chOff x="251520" y="4221088"/>
            <a:chExt cx="4076328" cy="18002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51520" y="4221088"/>
              <a:ext cx="1376536" cy="1800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619672" y="4869160"/>
              <a:ext cx="1376536" cy="11521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619672" y="4509120"/>
              <a:ext cx="1376536" cy="3600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2951312" y="4941168"/>
              <a:ext cx="1376536" cy="1033264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3" name="Picture 2" descr="C:\Users\Анна\Documents\Школа\география\9 класс\ITN\ЦЭР\635px-Moscow_Urban_Agglomeration,_Russia,_LandSat-7_image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07504" y="764704"/>
            <a:ext cx="5760640" cy="544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07504" y="764704"/>
            <a:ext cx="4464496" cy="546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16416" y="5445224"/>
            <a:ext cx="533400" cy="546100"/>
          </a:xfrm>
          <a:prstGeom prst="rect">
            <a:avLst/>
          </a:prstGeom>
          <a:noFill/>
        </p:spPr>
      </p:pic>
      <p:pic>
        <p:nvPicPr>
          <p:cNvPr id="2052" name="Picture 4" descr="C:\Users\Анна\Documents\Школа\география\9 класс\ITN\ЦЭР\karta_2011-07-12_09.49.52_2011-07-26_19.03.07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07504" y="692696"/>
            <a:ext cx="4762500" cy="552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Умножение 16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Нашивка 17">
            <a:hlinkClick r:id="rId13" action="ppaction://hlinksldjump"/>
          </p:cNvPr>
          <p:cNvSpPr/>
          <p:nvPr/>
        </p:nvSpPr>
        <p:spPr bwMode="auto">
          <a:xfrm flipH="1">
            <a:off x="7740352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Нашивка 18">
            <a:hlinkClick r:id="" action="ppaction://hlinkshowjump?jump=nextslide"/>
          </p:cNvPr>
          <p:cNvSpPr/>
          <p:nvPr/>
        </p:nvSpPr>
        <p:spPr bwMode="auto">
          <a:xfrm>
            <a:off x="8460432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Национальный состав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110542" y="836712"/>
            <a:ext cx="5754563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олилиния 3"/>
          <p:cNvSpPr/>
          <p:nvPr/>
        </p:nvSpPr>
        <p:spPr>
          <a:xfrm>
            <a:off x="323528" y="1196751"/>
            <a:ext cx="5256583" cy="3384377"/>
          </a:xfrm>
          <a:custGeom>
            <a:avLst/>
            <a:gdLst>
              <a:gd name="connsiteX0" fmla="*/ 1083325 w 4285561"/>
              <a:gd name="connsiteY0" fmla="*/ 211157 h 2645885"/>
              <a:gd name="connsiteX1" fmla="*/ 1215527 w 4285561"/>
              <a:gd name="connsiteY1" fmla="*/ 310309 h 2645885"/>
              <a:gd name="connsiteX2" fmla="*/ 1292645 w 4285561"/>
              <a:gd name="connsiteY2" fmla="*/ 222174 h 2645885"/>
              <a:gd name="connsiteX3" fmla="*/ 1303662 w 4285561"/>
              <a:gd name="connsiteY3" fmla="*/ 34887 h 2645885"/>
              <a:gd name="connsiteX4" fmla="*/ 1479932 w 4285561"/>
              <a:gd name="connsiteY4" fmla="*/ 12854 h 2645885"/>
              <a:gd name="connsiteX5" fmla="*/ 1601118 w 4285561"/>
              <a:gd name="connsiteY5" fmla="*/ 78955 h 2645885"/>
              <a:gd name="connsiteX6" fmla="*/ 1700270 w 4285561"/>
              <a:gd name="connsiteY6" fmla="*/ 100989 h 2645885"/>
              <a:gd name="connsiteX7" fmla="*/ 1832472 w 4285561"/>
              <a:gd name="connsiteY7" fmla="*/ 189124 h 2645885"/>
              <a:gd name="connsiteX8" fmla="*/ 1887556 w 4285561"/>
              <a:gd name="connsiteY8" fmla="*/ 145056 h 2645885"/>
              <a:gd name="connsiteX9" fmla="*/ 1953657 w 4285561"/>
              <a:gd name="connsiteY9" fmla="*/ 189124 h 2645885"/>
              <a:gd name="connsiteX10" fmla="*/ 2096877 w 4285561"/>
              <a:gd name="connsiteY10" fmla="*/ 211157 h 2645885"/>
              <a:gd name="connsiteX11" fmla="*/ 2140944 w 4285561"/>
              <a:gd name="connsiteY11" fmla="*/ 134039 h 2645885"/>
              <a:gd name="connsiteX12" fmla="*/ 2240096 w 4285561"/>
              <a:gd name="connsiteY12" fmla="*/ 200140 h 2645885"/>
              <a:gd name="connsiteX13" fmla="*/ 2251113 w 4285561"/>
              <a:gd name="connsiteY13" fmla="*/ 266242 h 2645885"/>
              <a:gd name="connsiteX14" fmla="*/ 2328231 w 4285561"/>
              <a:gd name="connsiteY14" fmla="*/ 321326 h 2645885"/>
              <a:gd name="connsiteX15" fmla="*/ 2405349 w 4285561"/>
              <a:gd name="connsiteY15" fmla="*/ 365393 h 2645885"/>
              <a:gd name="connsiteX16" fmla="*/ 2449416 w 4285561"/>
              <a:gd name="connsiteY16" fmla="*/ 376410 h 2645885"/>
              <a:gd name="connsiteX17" fmla="*/ 2526535 w 4285561"/>
              <a:gd name="connsiteY17" fmla="*/ 442512 h 2645885"/>
              <a:gd name="connsiteX18" fmla="*/ 2592636 w 4285561"/>
              <a:gd name="connsiteY18" fmla="*/ 541663 h 2645885"/>
              <a:gd name="connsiteX19" fmla="*/ 2746872 w 4285561"/>
              <a:gd name="connsiteY19" fmla="*/ 563697 h 2645885"/>
              <a:gd name="connsiteX20" fmla="*/ 2812973 w 4285561"/>
              <a:gd name="connsiteY20" fmla="*/ 651832 h 2645885"/>
              <a:gd name="connsiteX21" fmla="*/ 2823990 w 4285561"/>
              <a:gd name="connsiteY21" fmla="*/ 717933 h 2645885"/>
              <a:gd name="connsiteX22" fmla="*/ 2890091 w 4285561"/>
              <a:gd name="connsiteY22" fmla="*/ 750984 h 2645885"/>
              <a:gd name="connsiteX23" fmla="*/ 3033310 w 4285561"/>
              <a:gd name="connsiteY23" fmla="*/ 872169 h 2645885"/>
              <a:gd name="connsiteX24" fmla="*/ 3209580 w 4285561"/>
              <a:gd name="connsiteY24" fmla="*/ 883186 h 2645885"/>
              <a:gd name="connsiteX25" fmla="*/ 3110429 w 4285561"/>
              <a:gd name="connsiteY25" fmla="*/ 1103524 h 2645885"/>
              <a:gd name="connsiteX26" fmla="*/ 3220597 w 4285561"/>
              <a:gd name="connsiteY26" fmla="*/ 1257760 h 2645885"/>
              <a:gd name="connsiteX27" fmla="*/ 3363816 w 4285561"/>
              <a:gd name="connsiteY27" fmla="*/ 1158608 h 2645885"/>
              <a:gd name="connsiteX28" fmla="*/ 3451951 w 4285561"/>
              <a:gd name="connsiteY28" fmla="*/ 1191659 h 2645885"/>
              <a:gd name="connsiteX29" fmla="*/ 3551103 w 4285561"/>
              <a:gd name="connsiteY29" fmla="*/ 1202675 h 2645885"/>
              <a:gd name="connsiteX30" fmla="*/ 3683306 w 4285561"/>
              <a:gd name="connsiteY30" fmla="*/ 1356912 h 2645885"/>
              <a:gd name="connsiteX31" fmla="*/ 3826525 w 4285561"/>
              <a:gd name="connsiteY31" fmla="*/ 1544198 h 2645885"/>
              <a:gd name="connsiteX32" fmla="*/ 3925677 w 4285561"/>
              <a:gd name="connsiteY32" fmla="*/ 1731485 h 2645885"/>
              <a:gd name="connsiteX33" fmla="*/ 4024829 w 4285561"/>
              <a:gd name="connsiteY33" fmla="*/ 1797586 h 2645885"/>
              <a:gd name="connsiteX34" fmla="*/ 4112963 w 4285561"/>
              <a:gd name="connsiteY34" fmla="*/ 1819620 h 2645885"/>
              <a:gd name="connsiteX35" fmla="*/ 4223132 w 4285561"/>
              <a:gd name="connsiteY35" fmla="*/ 1775553 h 2645885"/>
              <a:gd name="connsiteX36" fmla="*/ 4278216 w 4285561"/>
              <a:gd name="connsiteY36" fmla="*/ 1841654 h 2645885"/>
              <a:gd name="connsiteX37" fmla="*/ 4267200 w 4285561"/>
              <a:gd name="connsiteY37" fmla="*/ 1940806 h 2645885"/>
              <a:gd name="connsiteX38" fmla="*/ 4234149 w 4285561"/>
              <a:gd name="connsiteY38" fmla="*/ 2061991 h 2645885"/>
              <a:gd name="connsiteX39" fmla="*/ 4046862 w 4285561"/>
              <a:gd name="connsiteY39" fmla="*/ 2050974 h 2645885"/>
              <a:gd name="connsiteX40" fmla="*/ 3958727 w 4285561"/>
              <a:gd name="connsiteY40" fmla="*/ 2095042 h 2645885"/>
              <a:gd name="connsiteX41" fmla="*/ 3892626 w 4285561"/>
              <a:gd name="connsiteY41" fmla="*/ 2095042 h 2645885"/>
              <a:gd name="connsiteX42" fmla="*/ 3848559 w 4285561"/>
              <a:gd name="connsiteY42" fmla="*/ 2150126 h 2645885"/>
              <a:gd name="connsiteX43" fmla="*/ 3771441 w 4285561"/>
              <a:gd name="connsiteY43" fmla="*/ 2095042 h 2645885"/>
              <a:gd name="connsiteX44" fmla="*/ 3650255 w 4285561"/>
              <a:gd name="connsiteY44" fmla="*/ 2117075 h 2645885"/>
              <a:gd name="connsiteX45" fmla="*/ 3628221 w 4285561"/>
              <a:gd name="connsiteY45" fmla="*/ 1995890 h 2645885"/>
              <a:gd name="connsiteX46" fmla="*/ 3529070 w 4285561"/>
              <a:gd name="connsiteY46" fmla="*/ 1995890 h 2645885"/>
              <a:gd name="connsiteX47" fmla="*/ 3496019 w 4285561"/>
              <a:gd name="connsiteY47" fmla="*/ 2006907 h 2645885"/>
              <a:gd name="connsiteX48" fmla="*/ 3407884 w 4285561"/>
              <a:gd name="connsiteY48" fmla="*/ 2028940 h 2645885"/>
              <a:gd name="connsiteX49" fmla="*/ 3308732 w 4285561"/>
              <a:gd name="connsiteY49" fmla="*/ 2017924 h 2645885"/>
              <a:gd name="connsiteX50" fmla="*/ 3297715 w 4285561"/>
              <a:gd name="connsiteY50" fmla="*/ 1940806 h 2645885"/>
              <a:gd name="connsiteX51" fmla="*/ 3110429 w 4285561"/>
              <a:gd name="connsiteY51" fmla="*/ 1962839 h 2645885"/>
              <a:gd name="connsiteX52" fmla="*/ 2945176 w 4285561"/>
              <a:gd name="connsiteY52" fmla="*/ 2006907 h 2645885"/>
              <a:gd name="connsiteX53" fmla="*/ 2835007 w 4285561"/>
              <a:gd name="connsiteY53" fmla="*/ 2050974 h 2645885"/>
              <a:gd name="connsiteX54" fmla="*/ 2746872 w 4285561"/>
              <a:gd name="connsiteY54" fmla="*/ 2194193 h 2645885"/>
              <a:gd name="connsiteX55" fmla="*/ 2647720 w 4285561"/>
              <a:gd name="connsiteY55" fmla="*/ 2238261 h 2645885"/>
              <a:gd name="connsiteX56" fmla="*/ 2559585 w 4285561"/>
              <a:gd name="connsiteY56" fmla="*/ 2216227 h 2645885"/>
              <a:gd name="connsiteX57" fmla="*/ 2427383 w 4285561"/>
              <a:gd name="connsiteY57" fmla="*/ 2216227 h 2645885"/>
              <a:gd name="connsiteX58" fmla="*/ 2372298 w 4285561"/>
              <a:gd name="connsiteY58" fmla="*/ 2238261 h 2645885"/>
              <a:gd name="connsiteX59" fmla="*/ 2328231 w 4285561"/>
              <a:gd name="connsiteY59" fmla="*/ 2304362 h 2645885"/>
              <a:gd name="connsiteX60" fmla="*/ 2328231 w 4285561"/>
              <a:gd name="connsiteY60" fmla="*/ 2370463 h 2645885"/>
              <a:gd name="connsiteX61" fmla="*/ 2295180 w 4285561"/>
              <a:gd name="connsiteY61" fmla="*/ 2491649 h 2645885"/>
              <a:gd name="connsiteX62" fmla="*/ 2251113 w 4285561"/>
              <a:gd name="connsiteY62" fmla="*/ 2535716 h 2645885"/>
              <a:gd name="connsiteX63" fmla="*/ 2151961 w 4285561"/>
              <a:gd name="connsiteY63" fmla="*/ 2601818 h 2645885"/>
              <a:gd name="connsiteX64" fmla="*/ 1964674 w 4285561"/>
              <a:gd name="connsiteY64" fmla="*/ 2634868 h 2645885"/>
              <a:gd name="connsiteX65" fmla="*/ 1887556 w 4285561"/>
              <a:gd name="connsiteY65" fmla="*/ 2535716 h 2645885"/>
              <a:gd name="connsiteX66" fmla="*/ 1777388 w 4285561"/>
              <a:gd name="connsiteY66" fmla="*/ 2535716 h 2645885"/>
              <a:gd name="connsiteX67" fmla="*/ 1700270 w 4285561"/>
              <a:gd name="connsiteY67" fmla="*/ 2535716 h 2645885"/>
              <a:gd name="connsiteX68" fmla="*/ 1722303 w 4285561"/>
              <a:gd name="connsiteY68" fmla="*/ 2425548 h 2645885"/>
              <a:gd name="connsiteX69" fmla="*/ 1623151 w 4285561"/>
              <a:gd name="connsiteY69" fmla="*/ 2425548 h 2645885"/>
              <a:gd name="connsiteX70" fmla="*/ 1557050 w 4285561"/>
              <a:gd name="connsiteY70" fmla="*/ 2425548 h 2645885"/>
              <a:gd name="connsiteX71" fmla="*/ 1524000 w 4285561"/>
              <a:gd name="connsiteY71" fmla="*/ 2326396 h 2645885"/>
              <a:gd name="connsiteX72" fmla="*/ 1557050 w 4285561"/>
              <a:gd name="connsiteY72" fmla="*/ 2282328 h 2645885"/>
              <a:gd name="connsiteX73" fmla="*/ 1468915 w 4285561"/>
              <a:gd name="connsiteY73" fmla="*/ 2216227 h 2645885"/>
              <a:gd name="connsiteX74" fmla="*/ 1457898 w 4285561"/>
              <a:gd name="connsiteY74" fmla="*/ 2106059 h 2645885"/>
              <a:gd name="connsiteX75" fmla="*/ 1413831 w 4285561"/>
              <a:gd name="connsiteY75" fmla="*/ 2106059 h 2645885"/>
              <a:gd name="connsiteX76" fmla="*/ 1336713 w 4285561"/>
              <a:gd name="connsiteY76" fmla="*/ 2150126 h 2645885"/>
              <a:gd name="connsiteX77" fmla="*/ 1259595 w 4285561"/>
              <a:gd name="connsiteY77" fmla="*/ 2183177 h 2645885"/>
              <a:gd name="connsiteX78" fmla="*/ 1116376 w 4285561"/>
              <a:gd name="connsiteY78" fmla="*/ 2084025 h 2645885"/>
              <a:gd name="connsiteX79" fmla="*/ 1017224 w 4285561"/>
              <a:gd name="connsiteY79" fmla="*/ 2095042 h 2645885"/>
              <a:gd name="connsiteX80" fmla="*/ 940106 w 4285561"/>
              <a:gd name="connsiteY80" fmla="*/ 2172160 h 2645885"/>
              <a:gd name="connsiteX81" fmla="*/ 851971 w 4285561"/>
              <a:gd name="connsiteY81" fmla="*/ 2227244 h 2645885"/>
              <a:gd name="connsiteX82" fmla="*/ 818920 w 4285561"/>
              <a:gd name="connsiteY82" fmla="*/ 2282328 h 2645885"/>
              <a:gd name="connsiteX83" fmla="*/ 741802 w 4285561"/>
              <a:gd name="connsiteY83" fmla="*/ 2216227 h 2645885"/>
              <a:gd name="connsiteX84" fmla="*/ 730785 w 4285561"/>
              <a:gd name="connsiteY84" fmla="*/ 2050974 h 2645885"/>
              <a:gd name="connsiteX85" fmla="*/ 708751 w 4285561"/>
              <a:gd name="connsiteY85" fmla="*/ 1918772 h 2645885"/>
              <a:gd name="connsiteX86" fmla="*/ 598583 w 4285561"/>
              <a:gd name="connsiteY86" fmla="*/ 1830637 h 2645885"/>
              <a:gd name="connsiteX87" fmla="*/ 576549 w 4285561"/>
              <a:gd name="connsiteY87" fmla="*/ 1797586 h 2645885"/>
              <a:gd name="connsiteX88" fmla="*/ 554515 w 4285561"/>
              <a:gd name="connsiteY88" fmla="*/ 1709451 h 2645885"/>
              <a:gd name="connsiteX89" fmla="*/ 499431 w 4285561"/>
              <a:gd name="connsiteY89" fmla="*/ 1687418 h 2645885"/>
              <a:gd name="connsiteX90" fmla="*/ 433330 w 4285561"/>
              <a:gd name="connsiteY90" fmla="*/ 1654367 h 2645885"/>
              <a:gd name="connsiteX91" fmla="*/ 367229 w 4285561"/>
              <a:gd name="connsiteY91" fmla="*/ 1687418 h 2645885"/>
              <a:gd name="connsiteX92" fmla="*/ 356212 w 4285561"/>
              <a:gd name="connsiteY92" fmla="*/ 1687418 h 2645885"/>
              <a:gd name="connsiteX93" fmla="*/ 334178 w 4285561"/>
              <a:gd name="connsiteY93" fmla="*/ 1632333 h 2645885"/>
              <a:gd name="connsiteX94" fmla="*/ 257060 w 4285561"/>
              <a:gd name="connsiteY94" fmla="*/ 1643350 h 2645885"/>
              <a:gd name="connsiteX95" fmla="*/ 345195 w 4285561"/>
              <a:gd name="connsiteY95" fmla="*/ 1489114 h 2645885"/>
              <a:gd name="connsiteX96" fmla="*/ 279094 w 4285561"/>
              <a:gd name="connsiteY96" fmla="*/ 1445046 h 2645885"/>
              <a:gd name="connsiteX97" fmla="*/ 168925 w 4285561"/>
              <a:gd name="connsiteY97" fmla="*/ 1279793 h 2645885"/>
              <a:gd name="connsiteX98" fmla="*/ 25706 w 4285561"/>
              <a:gd name="connsiteY98" fmla="*/ 1169625 h 2645885"/>
              <a:gd name="connsiteX99" fmla="*/ 14689 w 4285561"/>
              <a:gd name="connsiteY99" fmla="*/ 1081490 h 2645885"/>
              <a:gd name="connsiteX100" fmla="*/ 102824 w 4285561"/>
              <a:gd name="connsiteY100" fmla="*/ 982338 h 2645885"/>
              <a:gd name="connsiteX101" fmla="*/ 179942 w 4285561"/>
              <a:gd name="connsiteY101" fmla="*/ 960304 h 2645885"/>
              <a:gd name="connsiteX102" fmla="*/ 246043 w 4285561"/>
              <a:gd name="connsiteY102" fmla="*/ 861153 h 2645885"/>
              <a:gd name="connsiteX103" fmla="*/ 312144 w 4285561"/>
              <a:gd name="connsiteY103" fmla="*/ 828102 h 2645885"/>
              <a:gd name="connsiteX104" fmla="*/ 367229 w 4285561"/>
              <a:gd name="connsiteY104" fmla="*/ 872169 h 2645885"/>
              <a:gd name="connsiteX105" fmla="*/ 411296 w 4285561"/>
              <a:gd name="connsiteY105" fmla="*/ 971321 h 2645885"/>
              <a:gd name="connsiteX106" fmla="*/ 477397 w 4285561"/>
              <a:gd name="connsiteY106" fmla="*/ 1048439 h 2645885"/>
              <a:gd name="connsiteX107" fmla="*/ 598583 w 4285561"/>
              <a:gd name="connsiteY107" fmla="*/ 1026406 h 2645885"/>
              <a:gd name="connsiteX108" fmla="*/ 631633 w 4285561"/>
              <a:gd name="connsiteY108" fmla="*/ 938271 h 2645885"/>
              <a:gd name="connsiteX109" fmla="*/ 642650 w 4285561"/>
              <a:gd name="connsiteY109" fmla="*/ 806068 h 2645885"/>
              <a:gd name="connsiteX110" fmla="*/ 675701 w 4285561"/>
              <a:gd name="connsiteY110" fmla="*/ 695899 h 2645885"/>
              <a:gd name="connsiteX111" fmla="*/ 664684 w 4285561"/>
              <a:gd name="connsiteY111" fmla="*/ 563697 h 2645885"/>
              <a:gd name="connsiteX112" fmla="*/ 675701 w 4285561"/>
              <a:gd name="connsiteY112" fmla="*/ 508613 h 2645885"/>
              <a:gd name="connsiteX113" fmla="*/ 785870 w 4285561"/>
              <a:gd name="connsiteY113" fmla="*/ 442512 h 2645885"/>
              <a:gd name="connsiteX114" fmla="*/ 874004 w 4285561"/>
              <a:gd name="connsiteY114" fmla="*/ 354377 h 2645885"/>
              <a:gd name="connsiteX115" fmla="*/ 984173 w 4285561"/>
              <a:gd name="connsiteY115" fmla="*/ 277259 h 2645885"/>
              <a:gd name="connsiteX116" fmla="*/ 1083325 w 4285561"/>
              <a:gd name="connsiteY116" fmla="*/ 211157 h 26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285561" h="2645885">
                <a:moveTo>
                  <a:pt x="1083325" y="211157"/>
                </a:moveTo>
                <a:cubicBezTo>
                  <a:pt x="1121884" y="216665"/>
                  <a:pt x="1180640" y="308473"/>
                  <a:pt x="1215527" y="310309"/>
                </a:cubicBezTo>
                <a:cubicBezTo>
                  <a:pt x="1250414" y="312145"/>
                  <a:pt x="1277956" y="268078"/>
                  <a:pt x="1292645" y="222174"/>
                </a:cubicBezTo>
                <a:cubicBezTo>
                  <a:pt x="1307334" y="176270"/>
                  <a:pt x="1272448" y="69774"/>
                  <a:pt x="1303662" y="34887"/>
                </a:cubicBezTo>
                <a:cubicBezTo>
                  <a:pt x="1334876" y="0"/>
                  <a:pt x="1430356" y="5509"/>
                  <a:pt x="1479932" y="12854"/>
                </a:cubicBezTo>
                <a:cubicBezTo>
                  <a:pt x="1529508" y="20199"/>
                  <a:pt x="1564395" y="64266"/>
                  <a:pt x="1601118" y="78955"/>
                </a:cubicBezTo>
                <a:cubicBezTo>
                  <a:pt x="1637841" y="93644"/>
                  <a:pt x="1661711" y="82628"/>
                  <a:pt x="1700270" y="100989"/>
                </a:cubicBezTo>
                <a:cubicBezTo>
                  <a:pt x="1738829" y="119350"/>
                  <a:pt x="1801258" y="181780"/>
                  <a:pt x="1832472" y="189124"/>
                </a:cubicBezTo>
                <a:cubicBezTo>
                  <a:pt x="1863686" y="196469"/>
                  <a:pt x="1867359" y="145056"/>
                  <a:pt x="1887556" y="145056"/>
                </a:cubicBezTo>
                <a:cubicBezTo>
                  <a:pt x="1907753" y="145056"/>
                  <a:pt x="1918770" y="178107"/>
                  <a:pt x="1953657" y="189124"/>
                </a:cubicBezTo>
                <a:cubicBezTo>
                  <a:pt x="1988544" y="200141"/>
                  <a:pt x="2065663" y="220338"/>
                  <a:pt x="2096877" y="211157"/>
                </a:cubicBezTo>
                <a:cubicBezTo>
                  <a:pt x="2128091" y="201976"/>
                  <a:pt x="2117074" y="135875"/>
                  <a:pt x="2140944" y="134039"/>
                </a:cubicBezTo>
                <a:cubicBezTo>
                  <a:pt x="2164814" y="132203"/>
                  <a:pt x="2221735" y="178106"/>
                  <a:pt x="2240096" y="200140"/>
                </a:cubicBezTo>
                <a:cubicBezTo>
                  <a:pt x="2258457" y="222174"/>
                  <a:pt x="2236424" y="246044"/>
                  <a:pt x="2251113" y="266242"/>
                </a:cubicBezTo>
                <a:cubicBezTo>
                  <a:pt x="2265802" y="286440"/>
                  <a:pt x="2302525" y="304801"/>
                  <a:pt x="2328231" y="321326"/>
                </a:cubicBezTo>
                <a:cubicBezTo>
                  <a:pt x="2353937" y="337851"/>
                  <a:pt x="2385152" y="356212"/>
                  <a:pt x="2405349" y="365393"/>
                </a:cubicBezTo>
                <a:cubicBezTo>
                  <a:pt x="2425546" y="374574"/>
                  <a:pt x="2429218" y="363557"/>
                  <a:pt x="2449416" y="376410"/>
                </a:cubicBezTo>
                <a:cubicBezTo>
                  <a:pt x="2469614" y="389263"/>
                  <a:pt x="2502665" y="414970"/>
                  <a:pt x="2526535" y="442512"/>
                </a:cubicBezTo>
                <a:cubicBezTo>
                  <a:pt x="2550405" y="470054"/>
                  <a:pt x="2555913" y="521466"/>
                  <a:pt x="2592636" y="541663"/>
                </a:cubicBezTo>
                <a:cubicBezTo>
                  <a:pt x="2629359" y="561861"/>
                  <a:pt x="2710149" y="545336"/>
                  <a:pt x="2746872" y="563697"/>
                </a:cubicBezTo>
                <a:cubicBezTo>
                  <a:pt x="2783595" y="582059"/>
                  <a:pt x="2800120" y="626126"/>
                  <a:pt x="2812973" y="651832"/>
                </a:cubicBezTo>
                <a:cubicBezTo>
                  <a:pt x="2825826" y="677538"/>
                  <a:pt x="2811137" y="701408"/>
                  <a:pt x="2823990" y="717933"/>
                </a:cubicBezTo>
                <a:cubicBezTo>
                  <a:pt x="2836843" y="734458"/>
                  <a:pt x="2855204" y="725278"/>
                  <a:pt x="2890091" y="750984"/>
                </a:cubicBezTo>
                <a:cubicBezTo>
                  <a:pt x="2924978" y="776690"/>
                  <a:pt x="2980062" y="850135"/>
                  <a:pt x="3033310" y="872169"/>
                </a:cubicBezTo>
                <a:cubicBezTo>
                  <a:pt x="3086558" y="894203"/>
                  <a:pt x="3196727" y="844627"/>
                  <a:pt x="3209580" y="883186"/>
                </a:cubicBezTo>
                <a:cubicBezTo>
                  <a:pt x="3222433" y="921745"/>
                  <a:pt x="3108593" y="1041095"/>
                  <a:pt x="3110429" y="1103524"/>
                </a:cubicBezTo>
                <a:cubicBezTo>
                  <a:pt x="3112265" y="1165953"/>
                  <a:pt x="3178366" y="1248579"/>
                  <a:pt x="3220597" y="1257760"/>
                </a:cubicBezTo>
                <a:cubicBezTo>
                  <a:pt x="3262828" y="1266941"/>
                  <a:pt x="3325257" y="1169625"/>
                  <a:pt x="3363816" y="1158608"/>
                </a:cubicBezTo>
                <a:cubicBezTo>
                  <a:pt x="3402375" y="1147591"/>
                  <a:pt x="3420737" y="1184315"/>
                  <a:pt x="3451951" y="1191659"/>
                </a:cubicBezTo>
                <a:cubicBezTo>
                  <a:pt x="3483166" y="1199004"/>
                  <a:pt x="3512544" y="1175133"/>
                  <a:pt x="3551103" y="1202675"/>
                </a:cubicBezTo>
                <a:cubicBezTo>
                  <a:pt x="3589662" y="1230217"/>
                  <a:pt x="3637402" y="1299992"/>
                  <a:pt x="3683306" y="1356912"/>
                </a:cubicBezTo>
                <a:cubicBezTo>
                  <a:pt x="3729210" y="1413832"/>
                  <a:pt x="3786130" y="1481769"/>
                  <a:pt x="3826525" y="1544198"/>
                </a:cubicBezTo>
                <a:cubicBezTo>
                  <a:pt x="3866920" y="1606627"/>
                  <a:pt x="3892626" y="1689254"/>
                  <a:pt x="3925677" y="1731485"/>
                </a:cubicBezTo>
                <a:cubicBezTo>
                  <a:pt x="3958728" y="1773716"/>
                  <a:pt x="3993615" y="1782897"/>
                  <a:pt x="4024829" y="1797586"/>
                </a:cubicBezTo>
                <a:cubicBezTo>
                  <a:pt x="4056043" y="1812275"/>
                  <a:pt x="4079913" y="1823292"/>
                  <a:pt x="4112963" y="1819620"/>
                </a:cubicBezTo>
                <a:cubicBezTo>
                  <a:pt x="4146013" y="1815948"/>
                  <a:pt x="4195590" y="1771881"/>
                  <a:pt x="4223132" y="1775553"/>
                </a:cubicBezTo>
                <a:cubicBezTo>
                  <a:pt x="4250674" y="1779225"/>
                  <a:pt x="4270871" y="1814112"/>
                  <a:pt x="4278216" y="1841654"/>
                </a:cubicBezTo>
                <a:cubicBezTo>
                  <a:pt x="4285561" y="1869196"/>
                  <a:pt x="4274545" y="1904083"/>
                  <a:pt x="4267200" y="1940806"/>
                </a:cubicBezTo>
                <a:cubicBezTo>
                  <a:pt x="4259856" y="1977529"/>
                  <a:pt x="4270872" y="2043630"/>
                  <a:pt x="4234149" y="2061991"/>
                </a:cubicBezTo>
                <a:cubicBezTo>
                  <a:pt x="4197426" y="2080352"/>
                  <a:pt x="4092766" y="2045466"/>
                  <a:pt x="4046862" y="2050974"/>
                </a:cubicBezTo>
                <a:cubicBezTo>
                  <a:pt x="4000958" y="2056482"/>
                  <a:pt x="3984433" y="2087697"/>
                  <a:pt x="3958727" y="2095042"/>
                </a:cubicBezTo>
                <a:cubicBezTo>
                  <a:pt x="3933021" y="2102387"/>
                  <a:pt x="3910987" y="2085861"/>
                  <a:pt x="3892626" y="2095042"/>
                </a:cubicBezTo>
                <a:cubicBezTo>
                  <a:pt x="3874265" y="2104223"/>
                  <a:pt x="3868756" y="2150126"/>
                  <a:pt x="3848559" y="2150126"/>
                </a:cubicBezTo>
                <a:cubicBezTo>
                  <a:pt x="3828362" y="2150126"/>
                  <a:pt x="3804492" y="2100551"/>
                  <a:pt x="3771441" y="2095042"/>
                </a:cubicBezTo>
                <a:cubicBezTo>
                  <a:pt x="3738390" y="2089534"/>
                  <a:pt x="3674125" y="2133600"/>
                  <a:pt x="3650255" y="2117075"/>
                </a:cubicBezTo>
                <a:cubicBezTo>
                  <a:pt x="3626385" y="2100550"/>
                  <a:pt x="3648418" y="2016087"/>
                  <a:pt x="3628221" y="1995890"/>
                </a:cubicBezTo>
                <a:cubicBezTo>
                  <a:pt x="3608024" y="1975693"/>
                  <a:pt x="3551104" y="1994054"/>
                  <a:pt x="3529070" y="1995890"/>
                </a:cubicBezTo>
                <a:cubicBezTo>
                  <a:pt x="3507036" y="1997726"/>
                  <a:pt x="3516217" y="2001399"/>
                  <a:pt x="3496019" y="2006907"/>
                </a:cubicBezTo>
                <a:cubicBezTo>
                  <a:pt x="3475821" y="2012415"/>
                  <a:pt x="3439098" y="2027104"/>
                  <a:pt x="3407884" y="2028940"/>
                </a:cubicBezTo>
                <a:cubicBezTo>
                  <a:pt x="3376670" y="2030776"/>
                  <a:pt x="3327093" y="2032613"/>
                  <a:pt x="3308732" y="2017924"/>
                </a:cubicBezTo>
                <a:cubicBezTo>
                  <a:pt x="3290371" y="2003235"/>
                  <a:pt x="3330765" y="1949987"/>
                  <a:pt x="3297715" y="1940806"/>
                </a:cubicBezTo>
                <a:cubicBezTo>
                  <a:pt x="3264665" y="1931625"/>
                  <a:pt x="3169185" y="1951822"/>
                  <a:pt x="3110429" y="1962839"/>
                </a:cubicBezTo>
                <a:cubicBezTo>
                  <a:pt x="3051673" y="1973856"/>
                  <a:pt x="2991080" y="1992218"/>
                  <a:pt x="2945176" y="2006907"/>
                </a:cubicBezTo>
                <a:cubicBezTo>
                  <a:pt x="2899272" y="2021596"/>
                  <a:pt x="2868058" y="2019760"/>
                  <a:pt x="2835007" y="2050974"/>
                </a:cubicBezTo>
                <a:cubicBezTo>
                  <a:pt x="2801956" y="2082188"/>
                  <a:pt x="2778086" y="2162979"/>
                  <a:pt x="2746872" y="2194193"/>
                </a:cubicBezTo>
                <a:cubicBezTo>
                  <a:pt x="2715658" y="2225407"/>
                  <a:pt x="2678934" y="2234589"/>
                  <a:pt x="2647720" y="2238261"/>
                </a:cubicBezTo>
                <a:cubicBezTo>
                  <a:pt x="2616506" y="2241933"/>
                  <a:pt x="2596308" y="2219899"/>
                  <a:pt x="2559585" y="2216227"/>
                </a:cubicBezTo>
                <a:cubicBezTo>
                  <a:pt x="2522862" y="2212555"/>
                  <a:pt x="2458597" y="2212555"/>
                  <a:pt x="2427383" y="2216227"/>
                </a:cubicBezTo>
                <a:cubicBezTo>
                  <a:pt x="2396169" y="2219899"/>
                  <a:pt x="2388823" y="2223572"/>
                  <a:pt x="2372298" y="2238261"/>
                </a:cubicBezTo>
                <a:cubicBezTo>
                  <a:pt x="2355773" y="2252950"/>
                  <a:pt x="2335576" y="2282328"/>
                  <a:pt x="2328231" y="2304362"/>
                </a:cubicBezTo>
                <a:cubicBezTo>
                  <a:pt x="2320887" y="2326396"/>
                  <a:pt x="2333739" y="2339249"/>
                  <a:pt x="2328231" y="2370463"/>
                </a:cubicBezTo>
                <a:cubicBezTo>
                  <a:pt x="2322723" y="2401677"/>
                  <a:pt x="2308033" y="2464107"/>
                  <a:pt x="2295180" y="2491649"/>
                </a:cubicBezTo>
                <a:cubicBezTo>
                  <a:pt x="2282327" y="2519191"/>
                  <a:pt x="2274983" y="2517355"/>
                  <a:pt x="2251113" y="2535716"/>
                </a:cubicBezTo>
                <a:cubicBezTo>
                  <a:pt x="2227243" y="2554077"/>
                  <a:pt x="2199701" y="2585293"/>
                  <a:pt x="2151961" y="2601818"/>
                </a:cubicBezTo>
                <a:cubicBezTo>
                  <a:pt x="2104221" y="2618343"/>
                  <a:pt x="2008741" y="2645885"/>
                  <a:pt x="1964674" y="2634868"/>
                </a:cubicBezTo>
                <a:cubicBezTo>
                  <a:pt x="1920607" y="2623851"/>
                  <a:pt x="1918770" y="2552241"/>
                  <a:pt x="1887556" y="2535716"/>
                </a:cubicBezTo>
                <a:cubicBezTo>
                  <a:pt x="1856342" y="2519191"/>
                  <a:pt x="1777388" y="2535716"/>
                  <a:pt x="1777388" y="2535716"/>
                </a:cubicBezTo>
                <a:cubicBezTo>
                  <a:pt x="1746174" y="2535716"/>
                  <a:pt x="1709451" y="2554077"/>
                  <a:pt x="1700270" y="2535716"/>
                </a:cubicBezTo>
                <a:cubicBezTo>
                  <a:pt x="1691089" y="2517355"/>
                  <a:pt x="1735156" y="2443909"/>
                  <a:pt x="1722303" y="2425548"/>
                </a:cubicBezTo>
                <a:cubicBezTo>
                  <a:pt x="1709450" y="2407187"/>
                  <a:pt x="1623151" y="2425548"/>
                  <a:pt x="1623151" y="2425548"/>
                </a:cubicBezTo>
                <a:cubicBezTo>
                  <a:pt x="1595609" y="2425548"/>
                  <a:pt x="1573575" y="2442073"/>
                  <a:pt x="1557050" y="2425548"/>
                </a:cubicBezTo>
                <a:cubicBezTo>
                  <a:pt x="1540525" y="2409023"/>
                  <a:pt x="1524000" y="2350266"/>
                  <a:pt x="1524000" y="2326396"/>
                </a:cubicBezTo>
                <a:cubicBezTo>
                  <a:pt x="1524000" y="2302526"/>
                  <a:pt x="1566231" y="2300689"/>
                  <a:pt x="1557050" y="2282328"/>
                </a:cubicBezTo>
                <a:cubicBezTo>
                  <a:pt x="1547869" y="2263967"/>
                  <a:pt x="1485440" y="2245605"/>
                  <a:pt x="1468915" y="2216227"/>
                </a:cubicBezTo>
                <a:cubicBezTo>
                  <a:pt x="1452390" y="2186849"/>
                  <a:pt x="1467079" y="2124420"/>
                  <a:pt x="1457898" y="2106059"/>
                </a:cubicBezTo>
                <a:cubicBezTo>
                  <a:pt x="1448717" y="2087698"/>
                  <a:pt x="1434028" y="2098715"/>
                  <a:pt x="1413831" y="2106059"/>
                </a:cubicBezTo>
                <a:cubicBezTo>
                  <a:pt x="1393634" y="2113403"/>
                  <a:pt x="1362419" y="2137273"/>
                  <a:pt x="1336713" y="2150126"/>
                </a:cubicBezTo>
                <a:cubicBezTo>
                  <a:pt x="1311007" y="2162979"/>
                  <a:pt x="1296318" y="2194194"/>
                  <a:pt x="1259595" y="2183177"/>
                </a:cubicBezTo>
                <a:cubicBezTo>
                  <a:pt x="1222872" y="2172160"/>
                  <a:pt x="1156771" y="2098714"/>
                  <a:pt x="1116376" y="2084025"/>
                </a:cubicBezTo>
                <a:cubicBezTo>
                  <a:pt x="1075981" y="2069336"/>
                  <a:pt x="1046602" y="2080353"/>
                  <a:pt x="1017224" y="2095042"/>
                </a:cubicBezTo>
                <a:cubicBezTo>
                  <a:pt x="987846" y="2109731"/>
                  <a:pt x="967648" y="2150126"/>
                  <a:pt x="940106" y="2172160"/>
                </a:cubicBezTo>
                <a:cubicBezTo>
                  <a:pt x="912564" y="2194194"/>
                  <a:pt x="872169" y="2208883"/>
                  <a:pt x="851971" y="2227244"/>
                </a:cubicBezTo>
                <a:cubicBezTo>
                  <a:pt x="831773" y="2245605"/>
                  <a:pt x="837282" y="2284164"/>
                  <a:pt x="818920" y="2282328"/>
                </a:cubicBezTo>
                <a:cubicBezTo>
                  <a:pt x="800559" y="2280492"/>
                  <a:pt x="756491" y="2254786"/>
                  <a:pt x="741802" y="2216227"/>
                </a:cubicBezTo>
                <a:cubicBezTo>
                  <a:pt x="727113" y="2177668"/>
                  <a:pt x="736293" y="2100550"/>
                  <a:pt x="730785" y="2050974"/>
                </a:cubicBezTo>
                <a:cubicBezTo>
                  <a:pt x="725277" y="2001398"/>
                  <a:pt x="730785" y="1955495"/>
                  <a:pt x="708751" y="1918772"/>
                </a:cubicBezTo>
                <a:cubicBezTo>
                  <a:pt x="686717" y="1882049"/>
                  <a:pt x="620617" y="1850835"/>
                  <a:pt x="598583" y="1830637"/>
                </a:cubicBezTo>
                <a:cubicBezTo>
                  <a:pt x="576549" y="1810439"/>
                  <a:pt x="583894" y="1817784"/>
                  <a:pt x="576549" y="1797586"/>
                </a:cubicBezTo>
                <a:cubicBezTo>
                  <a:pt x="569204" y="1777388"/>
                  <a:pt x="567368" y="1727812"/>
                  <a:pt x="554515" y="1709451"/>
                </a:cubicBezTo>
                <a:cubicBezTo>
                  <a:pt x="541662" y="1691090"/>
                  <a:pt x="519628" y="1696599"/>
                  <a:pt x="499431" y="1687418"/>
                </a:cubicBezTo>
                <a:cubicBezTo>
                  <a:pt x="479234" y="1678237"/>
                  <a:pt x="455364" y="1654367"/>
                  <a:pt x="433330" y="1654367"/>
                </a:cubicBezTo>
                <a:cubicBezTo>
                  <a:pt x="411296" y="1654367"/>
                  <a:pt x="380082" y="1681910"/>
                  <a:pt x="367229" y="1687418"/>
                </a:cubicBezTo>
                <a:cubicBezTo>
                  <a:pt x="354376" y="1692927"/>
                  <a:pt x="361720" y="1696599"/>
                  <a:pt x="356212" y="1687418"/>
                </a:cubicBezTo>
                <a:cubicBezTo>
                  <a:pt x="350704" y="1678237"/>
                  <a:pt x="350703" y="1639678"/>
                  <a:pt x="334178" y="1632333"/>
                </a:cubicBezTo>
                <a:cubicBezTo>
                  <a:pt x="317653" y="1624988"/>
                  <a:pt x="255224" y="1667220"/>
                  <a:pt x="257060" y="1643350"/>
                </a:cubicBezTo>
                <a:cubicBezTo>
                  <a:pt x="258896" y="1619480"/>
                  <a:pt x="341523" y="1522165"/>
                  <a:pt x="345195" y="1489114"/>
                </a:cubicBezTo>
                <a:cubicBezTo>
                  <a:pt x="348867" y="1456063"/>
                  <a:pt x="308472" y="1479933"/>
                  <a:pt x="279094" y="1445046"/>
                </a:cubicBezTo>
                <a:cubicBezTo>
                  <a:pt x="249716" y="1410159"/>
                  <a:pt x="211156" y="1325696"/>
                  <a:pt x="168925" y="1279793"/>
                </a:cubicBezTo>
                <a:cubicBezTo>
                  <a:pt x="126694" y="1233890"/>
                  <a:pt x="51412" y="1202675"/>
                  <a:pt x="25706" y="1169625"/>
                </a:cubicBezTo>
                <a:cubicBezTo>
                  <a:pt x="0" y="1136575"/>
                  <a:pt x="1836" y="1112704"/>
                  <a:pt x="14689" y="1081490"/>
                </a:cubicBezTo>
                <a:cubicBezTo>
                  <a:pt x="27542" y="1050276"/>
                  <a:pt x="75282" y="1002536"/>
                  <a:pt x="102824" y="982338"/>
                </a:cubicBezTo>
                <a:cubicBezTo>
                  <a:pt x="130366" y="962140"/>
                  <a:pt x="156072" y="980502"/>
                  <a:pt x="179942" y="960304"/>
                </a:cubicBezTo>
                <a:cubicBezTo>
                  <a:pt x="203812" y="940107"/>
                  <a:pt x="224009" y="883187"/>
                  <a:pt x="246043" y="861153"/>
                </a:cubicBezTo>
                <a:cubicBezTo>
                  <a:pt x="268077" y="839119"/>
                  <a:pt x="291946" y="826266"/>
                  <a:pt x="312144" y="828102"/>
                </a:cubicBezTo>
                <a:cubicBezTo>
                  <a:pt x="332342" y="829938"/>
                  <a:pt x="350704" y="848299"/>
                  <a:pt x="367229" y="872169"/>
                </a:cubicBezTo>
                <a:cubicBezTo>
                  <a:pt x="383754" y="896039"/>
                  <a:pt x="392935" y="941943"/>
                  <a:pt x="411296" y="971321"/>
                </a:cubicBezTo>
                <a:cubicBezTo>
                  <a:pt x="429657" y="1000699"/>
                  <a:pt x="446183" y="1039258"/>
                  <a:pt x="477397" y="1048439"/>
                </a:cubicBezTo>
                <a:cubicBezTo>
                  <a:pt x="508611" y="1057620"/>
                  <a:pt x="572877" y="1044767"/>
                  <a:pt x="598583" y="1026406"/>
                </a:cubicBezTo>
                <a:cubicBezTo>
                  <a:pt x="624289" y="1008045"/>
                  <a:pt x="624289" y="974994"/>
                  <a:pt x="631633" y="938271"/>
                </a:cubicBezTo>
                <a:cubicBezTo>
                  <a:pt x="638978" y="901548"/>
                  <a:pt x="635305" y="846463"/>
                  <a:pt x="642650" y="806068"/>
                </a:cubicBezTo>
                <a:cubicBezTo>
                  <a:pt x="649995" y="765673"/>
                  <a:pt x="672029" y="736294"/>
                  <a:pt x="675701" y="695899"/>
                </a:cubicBezTo>
                <a:cubicBezTo>
                  <a:pt x="679373" y="655504"/>
                  <a:pt x="664684" y="594911"/>
                  <a:pt x="664684" y="563697"/>
                </a:cubicBezTo>
                <a:cubicBezTo>
                  <a:pt x="664684" y="532483"/>
                  <a:pt x="655503" y="528810"/>
                  <a:pt x="675701" y="508613"/>
                </a:cubicBezTo>
                <a:cubicBezTo>
                  <a:pt x="695899" y="488416"/>
                  <a:pt x="752820" y="468218"/>
                  <a:pt x="785870" y="442512"/>
                </a:cubicBezTo>
                <a:cubicBezTo>
                  <a:pt x="818920" y="416806"/>
                  <a:pt x="840954" y="381919"/>
                  <a:pt x="874004" y="354377"/>
                </a:cubicBezTo>
                <a:cubicBezTo>
                  <a:pt x="907054" y="326835"/>
                  <a:pt x="949286" y="299293"/>
                  <a:pt x="984173" y="277259"/>
                </a:cubicBezTo>
                <a:cubicBezTo>
                  <a:pt x="1019060" y="255225"/>
                  <a:pt x="1044766" y="205649"/>
                  <a:pt x="1083325" y="211157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504" y="4725144"/>
          <a:ext cx="2736304" cy="14833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368152"/>
                <a:gridCol w="1368152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DE84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русские</a:t>
                      </a:r>
                      <a:endParaRPr lang="ru-RU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мордва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евреи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татары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Хорда 8"/>
          <p:cNvSpPr/>
          <p:nvPr/>
        </p:nvSpPr>
        <p:spPr>
          <a:xfrm rot="6700091">
            <a:off x="662230" y="5557718"/>
            <a:ext cx="298782" cy="311836"/>
          </a:xfrm>
          <a:prstGeom prst="chor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915816" y="5445224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Национальный состав – однородный, </a:t>
            </a:r>
          </a:p>
          <a:p>
            <a:r>
              <a:rPr lang="ru-RU" sz="2400" dirty="0" smtClean="0"/>
              <a:t>преобладают русские</a:t>
            </a:r>
            <a:endParaRPr lang="ru-RU" sz="2400" dirty="0"/>
          </a:p>
        </p:txBody>
      </p:sp>
      <p:pic>
        <p:nvPicPr>
          <p:cNvPr id="10" name="Picture 2" descr="C:\Users\Анна\Documents\Школа\иконки\ico_pho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88424" y="5661248"/>
            <a:ext cx="533400" cy="546100"/>
          </a:xfrm>
          <a:prstGeom prst="rect">
            <a:avLst/>
          </a:prstGeom>
          <a:noFill/>
        </p:spPr>
      </p:pic>
      <p:pic>
        <p:nvPicPr>
          <p:cNvPr id="3074" name="Picture 2" descr="C:\Users\Анна\Documents\Школа\география\9 класс\ITN\ЦЭР\Russkijkostjum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28184" y="836712"/>
            <a:ext cx="2664296" cy="410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Анна\Documents\Школа\география\9 класс\ITN\ЦЭР\russian-native-costume-000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84168" y="836711"/>
            <a:ext cx="2808312" cy="3455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Анна\Documents\Школа\география\9 класс\ITN\ЦЭР\35775924_KULIKOV_IVAN_SEMYONOVICH_Devushka_s_tuesom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156176" y="836712"/>
            <a:ext cx="2690653" cy="439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Умножение 11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Нашивка 12">
            <a:hlinkClick r:id="rId7" action="ppaction://hlinksldjump"/>
          </p:cNvPr>
          <p:cNvSpPr/>
          <p:nvPr/>
        </p:nvSpPr>
        <p:spPr bwMode="auto">
          <a:xfrm flipH="1">
            <a:off x="7740352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Нашивка 13">
            <a:hlinkClick r:id="" action="ppaction://hlinkshowjump?jump=nextslide"/>
          </p:cNvPr>
          <p:cNvSpPr/>
          <p:nvPr/>
        </p:nvSpPr>
        <p:spPr bwMode="auto">
          <a:xfrm>
            <a:off x="8460432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 населения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88224" y="764704"/>
            <a:ext cx="2286016" cy="7138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Движение населения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88224" y="2636912"/>
            <a:ext cx="2286016" cy="7138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Средний возраст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88224" y="3645024"/>
            <a:ext cx="2286016" cy="7138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Уровень безработицы</a:t>
            </a: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5589240"/>
            <a:ext cx="2286016" cy="7138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Трудовые ресурсы</a:t>
            </a:r>
            <a:endParaRPr lang="ru-RU" sz="2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1700808"/>
            <a:ext cx="2286016" cy="7138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Естественный прирост</a:t>
            </a:r>
            <a:endParaRPr lang="ru-RU" sz="2200" dirty="0"/>
          </a:p>
        </p:txBody>
      </p:sp>
      <p:sp>
        <p:nvSpPr>
          <p:cNvPr id="9" name="Умножение 8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Нашивка 9">
            <a:hlinkClick r:id="rId2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26" name="Picture 2" descr="C:\Users\Анна\Documents\Школа\газета География\Атлас РФ. Население\Демограф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 bwMode="auto">
          <a:xfrm>
            <a:off x="323528" y="695271"/>
            <a:ext cx="4248472" cy="431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323528" y="4725144"/>
            <a:ext cx="3672408" cy="1584176"/>
            <a:chOff x="323528" y="4653136"/>
            <a:chExt cx="3240360" cy="1296144"/>
          </a:xfrm>
        </p:grpSpPr>
        <p:pic>
          <p:nvPicPr>
            <p:cNvPr id="12" name="Picture 2" descr="C:\Users\Анна\Documents\Школа\газета География\Атлас РФ. Население\Демография.jpg"/>
            <p:cNvPicPr>
              <a:picLocks noChangeAspect="1" noChangeArrowheads="1"/>
            </p:cNvPicPr>
            <p:nvPr/>
          </p:nvPicPr>
          <p:blipFill>
            <a:blip r:embed="rId4" cstate="screen"/>
            <a:srcRect l="5395" t="67752" r="63740" b="23567"/>
            <a:stretch>
              <a:fillRect/>
            </a:stretch>
          </p:blipFill>
          <p:spPr bwMode="auto">
            <a:xfrm>
              <a:off x="323528" y="4653136"/>
              <a:ext cx="3240360" cy="632940"/>
            </a:xfrm>
            <a:prstGeom prst="rect">
              <a:avLst/>
            </a:prstGeom>
            <a:noFill/>
          </p:spPr>
        </p:pic>
        <p:pic>
          <p:nvPicPr>
            <p:cNvPr id="14" name="Picture 2" descr="C:\Users\Анна\Documents\Школа\газета География\Атлас РФ. Население\Демография.jpg"/>
            <p:cNvPicPr>
              <a:picLocks noChangeAspect="1" noChangeArrowheads="1"/>
            </p:cNvPicPr>
            <p:nvPr/>
          </p:nvPicPr>
          <p:blipFill>
            <a:blip r:embed="rId4" cstate="screen"/>
            <a:srcRect l="5395" t="80269" r="63740" b="10842"/>
            <a:stretch>
              <a:fillRect/>
            </a:stretch>
          </p:blipFill>
          <p:spPr bwMode="auto">
            <a:xfrm>
              <a:off x="323528" y="5301208"/>
              <a:ext cx="3240360" cy="648072"/>
            </a:xfrm>
            <a:prstGeom prst="rect">
              <a:avLst/>
            </a:prstGeom>
            <a:noFill/>
          </p:spPr>
        </p:pic>
      </p:grpSp>
      <p:sp>
        <p:nvSpPr>
          <p:cNvPr id="16" name="Полилиния 15"/>
          <p:cNvSpPr/>
          <p:nvPr/>
        </p:nvSpPr>
        <p:spPr>
          <a:xfrm>
            <a:off x="1484986" y="2917546"/>
            <a:ext cx="2361590" cy="1553260"/>
          </a:xfrm>
          <a:custGeom>
            <a:avLst/>
            <a:gdLst>
              <a:gd name="connsiteX0" fmla="*/ 73152 w 2361590"/>
              <a:gd name="connsiteY0" fmla="*/ 893673 h 1553260"/>
              <a:gd name="connsiteX1" fmla="*/ 153619 w 2361590"/>
              <a:gd name="connsiteY1" fmla="*/ 827836 h 1553260"/>
              <a:gd name="connsiteX2" fmla="*/ 109728 w 2361590"/>
              <a:gd name="connsiteY2" fmla="*/ 718108 h 1553260"/>
              <a:gd name="connsiteX3" fmla="*/ 7315 w 2361590"/>
              <a:gd name="connsiteY3" fmla="*/ 608380 h 1553260"/>
              <a:gd name="connsiteX4" fmla="*/ 65836 w 2361590"/>
              <a:gd name="connsiteY4" fmla="*/ 513283 h 1553260"/>
              <a:gd name="connsiteX5" fmla="*/ 138988 w 2361590"/>
              <a:gd name="connsiteY5" fmla="*/ 440131 h 1553260"/>
              <a:gd name="connsiteX6" fmla="*/ 204825 w 2361590"/>
              <a:gd name="connsiteY6" fmla="*/ 491337 h 1553260"/>
              <a:gd name="connsiteX7" fmla="*/ 299923 w 2361590"/>
              <a:gd name="connsiteY7" fmla="*/ 564489 h 1553260"/>
              <a:gd name="connsiteX8" fmla="*/ 336499 w 2361590"/>
              <a:gd name="connsiteY8" fmla="*/ 462076 h 1553260"/>
              <a:gd name="connsiteX9" fmla="*/ 351129 w 2361590"/>
              <a:gd name="connsiteY9" fmla="*/ 345033 h 1553260"/>
              <a:gd name="connsiteX10" fmla="*/ 380390 w 2361590"/>
              <a:gd name="connsiteY10" fmla="*/ 227990 h 1553260"/>
              <a:gd name="connsiteX11" fmla="*/ 570585 w 2361590"/>
              <a:gd name="connsiteY11" fmla="*/ 125577 h 1553260"/>
              <a:gd name="connsiteX12" fmla="*/ 672998 w 2361590"/>
              <a:gd name="connsiteY12" fmla="*/ 147523 h 1553260"/>
              <a:gd name="connsiteX13" fmla="*/ 753465 w 2361590"/>
              <a:gd name="connsiteY13" fmla="*/ 89001 h 1553260"/>
              <a:gd name="connsiteX14" fmla="*/ 811987 w 2361590"/>
              <a:gd name="connsiteY14" fmla="*/ 23164 h 1553260"/>
              <a:gd name="connsiteX15" fmla="*/ 841248 w 2361590"/>
              <a:gd name="connsiteY15" fmla="*/ 8534 h 1553260"/>
              <a:gd name="connsiteX16" fmla="*/ 929030 w 2361590"/>
              <a:gd name="connsiteY16" fmla="*/ 74371 h 1553260"/>
              <a:gd name="connsiteX17" fmla="*/ 1031443 w 2361590"/>
              <a:gd name="connsiteY17" fmla="*/ 140208 h 1553260"/>
              <a:gd name="connsiteX18" fmla="*/ 1119225 w 2361590"/>
              <a:gd name="connsiteY18" fmla="*/ 176784 h 1553260"/>
              <a:gd name="connsiteX19" fmla="*/ 1185062 w 2361590"/>
              <a:gd name="connsiteY19" fmla="*/ 162153 h 1553260"/>
              <a:gd name="connsiteX20" fmla="*/ 1228953 w 2361590"/>
              <a:gd name="connsiteY20" fmla="*/ 147523 h 1553260"/>
              <a:gd name="connsiteX21" fmla="*/ 1280160 w 2361590"/>
              <a:gd name="connsiteY21" fmla="*/ 220675 h 1553260"/>
              <a:gd name="connsiteX22" fmla="*/ 1360627 w 2361590"/>
              <a:gd name="connsiteY22" fmla="*/ 286512 h 1553260"/>
              <a:gd name="connsiteX23" fmla="*/ 1411833 w 2361590"/>
              <a:gd name="connsiteY23" fmla="*/ 293827 h 1553260"/>
              <a:gd name="connsiteX24" fmla="*/ 1448409 w 2361590"/>
              <a:gd name="connsiteY24" fmla="*/ 330403 h 1553260"/>
              <a:gd name="connsiteX25" fmla="*/ 1506931 w 2361590"/>
              <a:gd name="connsiteY25" fmla="*/ 403555 h 1553260"/>
              <a:gd name="connsiteX26" fmla="*/ 1558137 w 2361590"/>
              <a:gd name="connsiteY26" fmla="*/ 410870 h 1553260"/>
              <a:gd name="connsiteX27" fmla="*/ 1536192 w 2361590"/>
              <a:gd name="connsiteY27" fmla="*/ 462076 h 1553260"/>
              <a:gd name="connsiteX28" fmla="*/ 1587398 w 2361590"/>
              <a:gd name="connsiteY28" fmla="*/ 527913 h 1553260"/>
              <a:gd name="connsiteX29" fmla="*/ 1682496 w 2361590"/>
              <a:gd name="connsiteY29" fmla="*/ 571804 h 1553260"/>
              <a:gd name="connsiteX30" fmla="*/ 1733702 w 2361590"/>
              <a:gd name="connsiteY30" fmla="*/ 623011 h 1553260"/>
              <a:gd name="connsiteX31" fmla="*/ 1741017 w 2361590"/>
              <a:gd name="connsiteY31" fmla="*/ 710793 h 1553260"/>
              <a:gd name="connsiteX32" fmla="*/ 1733702 w 2361590"/>
              <a:gd name="connsiteY32" fmla="*/ 783945 h 1553260"/>
              <a:gd name="connsiteX33" fmla="*/ 1821484 w 2361590"/>
              <a:gd name="connsiteY33" fmla="*/ 827836 h 1553260"/>
              <a:gd name="connsiteX34" fmla="*/ 1887321 w 2361590"/>
              <a:gd name="connsiteY34" fmla="*/ 798576 h 1553260"/>
              <a:gd name="connsiteX35" fmla="*/ 1997049 w 2361590"/>
              <a:gd name="connsiteY35" fmla="*/ 835152 h 1553260"/>
              <a:gd name="connsiteX36" fmla="*/ 2055571 w 2361590"/>
              <a:gd name="connsiteY36" fmla="*/ 915619 h 1553260"/>
              <a:gd name="connsiteX37" fmla="*/ 2084832 w 2361590"/>
              <a:gd name="connsiteY37" fmla="*/ 1025347 h 1553260"/>
              <a:gd name="connsiteX38" fmla="*/ 2143353 w 2361590"/>
              <a:gd name="connsiteY38" fmla="*/ 1120444 h 1553260"/>
              <a:gd name="connsiteX39" fmla="*/ 2231136 w 2361590"/>
              <a:gd name="connsiteY39" fmla="*/ 1157020 h 1553260"/>
              <a:gd name="connsiteX40" fmla="*/ 2340864 w 2361590"/>
              <a:gd name="connsiteY40" fmla="*/ 1186281 h 1553260"/>
              <a:gd name="connsiteX41" fmla="*/ 2355494 w 2361590"/>
              <a:gd name="connsiteY41" fmla="*/ 1230172 h 1553260"/>
              <a:gd name="connsiteX42" fmla="*/ 2318918 w 2361590"/>
              <a:gd name="connsiteY42" fmla="*/ 1310640 h 1553260"/>
              <a:gd name="connsiteX43" fmla="*/ 2260396 w 2361590"/>
              <a:gd name="connsiteY43" fmla="*/ 1354531 h 1553260"/>
              <a:gd name="connsiteX44" fmla="*/ 2165299 w 2361590"/>
              <a:gd name="connsiteY44" fmla="*/ 1332585 h 1553260"/>
              <a:gd name="connsiteX45" fmla="*/ 2092147 w 2361590"/>
              <a:gd name="connsiteY45" fmla="*/ 1354531 h 1553260"/>
              <a:gd name="connsiteX46" fmla="*/ 2004364 w 2361590"/>
              <a:gd name="connsiteY46" fmla="*/ 1339900 h 1553260"/>
              <a:gd name="connsiteX47" fmla="*/ 1975104 w 2361590"/>
              <a:gd name="connsiteY47" fmla="*/ 1259433 h 1553260"/>
              <a:gd name="connsiteX48" fmla="*/ 1960473 w 2361590"/>
              <a:gd name="connsiteY48" fmla="*/ 1237488 h 1553260"/>
              <a:gd name="connsiteX49" fmla="*/ 1887321 w 2361590"/>
              <a:gd name="connsiteY49" fmla="*/ 1274064 h 1553260"/>
              <a:gd name="connsiteX50" fmla="*/ 1799539 w 2361590"/>
              <a:gd name="connsiteY50" fmla="*/ 1252118 h 1553260"/>
              <a:gd name="connsiteX51" fmla="*/ 1777593 w 2361590"/>
              <a:gd name="connsiteY51" fmla="*/ 1208227 h 1553260"/>
              <a:gd name="connsiteX52" fmla="*/ 1762963 w 2361590"/>
              <a:gd name="connsiteY52" fmla="*/ 1157020 h 1553260"/>
              <a:gd name="connsiteX53" fmla="*/ 1719072 w 2361590"/>
              <a:gd name="connsiteY53" fmla="*/ 1200912 h 1553260"/>
              <a:gd name="connsiteX54" fmla="*/ 1616659 w 2361590"/>
              <a:gd name="connsiteY54" fmla="*/ 1230172 h 1553260"/>
              <a:gd name="connsiteX55" fmla="*/ 1550822 w 2361590"/>
              <a:gd name="connsiteY55" fmla="*/ 1230172 h 1553260"/>
              <a:gd name="connsiteX56" fmla="*/ 1463040 w 2361590"/>
              <a:gd name="connsiteY56" fmla="*/ 1244803 h 1553260"/>
              <a:gd name="connsiteX57" fmla="*/ 1389888 w 2361590"/>
              <a:gd name="connsiteY57" fmla="*/ 1288694 h 1553260"/>
              <a:gd name="connsiteX58" fmla="*/ 1345996 w 2361590"/>
              <a:gd name="connsiteY58" fmla="*/ 1281379 h 1553260"/>
              <a:gd name="connsiteX59" fmla="*/ 1272844 w 2361590"/>
              <a:gd name="connsiteY59" fmla="*/ 1339900 h 1553260"/>
              <a:gd name="connsiteX60" fmla="*/ 1258214 w 2361590"/>
              <a:gd name="connsiteY60" fmla="*/ 1413052 h 1553260"/>
              <a:gd name="connsiteX61" fmla="*/ 1111910 w 2361590"/>
              <a:gd name="connsiteY61" fmla="*/ 1493520 h 1553260"/>
              <a:gd name="connsiteX62" fmla="*/ 1038758 w 2361590"/>
              <a:gd name="connsiteY62" fmla="*/ 1552041 h 1553260"/>
              <a:gd name="connsiteX63" fmla="*/ 972921 w 2361590"/>
              <a:gd name="connsiteY63" fmla="*/ 1500835 h 1553260"/>
              <a:gd name="connsiteX64" fmla="*/ 885139 w 2361590"/>
              <a:gd name="connsiteY64" fmla="*/ 1486204 h 1553260"/>
              <a:gd name="connsiteX65" fmla="*/ 855878 w 2361590"/>
              <a:gd name="connsiteY65" fmla="*/ 1464259 h 1553260"/>
              <a:gd name="connsiteX66" fmla="*/ 848563 w 2361590"/>
              <a:gd name="connsiteY66" fmla="*/ 1434998 h 1553260"/>
              <a:gd name="connsiteX67" fmla="*/ 790041 w 2361590"/>
              <a:gd name="connsiteY67" fmla="*/ 1398422 h 1553260"/>
              <a:gd name="connsiteX68" fmla="*/ 811987 w 2361590"/>
              <a:gd name="connsiteY68" fmla="*/ 1354531 h 1553260"/>
              <a:gd name="connsiteX69" fmla="*/ 716889 w 2361590"/>
              <a:gd name="connsiteY69" fmla="*/ 1317955 h 1553260"/>
              <a:gd name="connsiteX70" fmla="*/ 702259 w 2361590"/>
              <a:gd name="connsiteY70" fmla="*/ 1259433 h 1553260"/>
              <a:gd name="connsiteX71" fmla="*/ 643737 w 2361590"/>
              <a:gd name="connsiteY71" fmla="*/ 1266748 h 1553260"/>
              <a:gd name="connsiteX72" fmla="*/ 555955 w 2361590"/>
              <a:gd name="connsiteY72" fmla="*/ 1230172 h 1553260"/>
              <a:gd name="connsiteX73" fmla="*/ 446227 w 2361590"/>
              <a:gd name="connsiteY73" fmla="*/ 1215542 h 1553260"/>
              <a:gd name="connsiteX74" fmla="*/ 387705 w 2361590"/>
              <a:gd name="connsiteY74" fmla="*/ 1281379 h 1553260"/>
              <a:gd name="connsiteX75" fmla="*/ 343814 w 2361590"/>
              <a:gd name="connsiteY75" fmla="*/ 1296009 h 1553260"/>
              <a:gd name="connsiteX76" fmla="*/ 321868 w 2361590"/>
              <a:gd name="connsiteY76" fmla="*/ 1200912 h 1553260"/>
              <a:gd name="connsiteX77" fmla="*/ 321868 w 2361590"/>
              <a:gd name="connsiteY77" fmla="*/ 1135075 h 1553260"/>
              <a:gd name="connsiteX78" fmla="*/ 329184 w 2361590"/>
              <a:gd name="connsiteY78" fmla="*/ 1076553 h 1553260"/>
              <a:gd name="connsiteX79" fmla="*/ 314553 w 2361590"/>
              <a:gd name="connsiteY79" fmla="*/ 1010716 h 1553260"/>
              <a:gd name="connsiteX80" fmla="*/ 234086 w 2361590"/>
              <a:gd name="connsiteY80" fmla="*/ 952195 h 1553260"/>
              <a:gd name="connsiteX81" fmla="*/ 146304 w 2361590"/>
              <a:gd name="connsiteY81" fmla="*/ 952195 h 1553260"/>
              <a:gd name="connsiteX82" fmla="*/ 73152 w 2361590"/>
              <a:gd name="connsiteY82" fmla="*/ 893673 h 155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361590" h="1553260">
                <a:moveTo>
                  <a:pt x="73152" y="893673"/>
                </a:moveTo>
                <a:cubicBezTo>
                  <a:pt x="74371" y="872947"/>
                  <a:pt x="147523" y="857097"/>
                  <a:pt x="153619" y="827836"/>
                </a:cubicBezTo>
                <a:cubicBezTo>
                  <a:pt x="159715" y="798575"/>
                  <a:pt x="134112" y="754684"/>
                  <a:pt x="109728" y="718108"/>
                </a:cubicBezTo>
                <a:cubicBezTo>
                  <a:pt x="85344" y="681532"/>
                  <a:pt x="14630" y="642517"/>
                  <a:pt x="7315" y="608380"/>
                </a:cubicBezTo>
                <a:cubicBezTo>
                  <a:pt x="0" y="574243"/>
                  <a:pt x="43891" y="541325"/>
                  <a:pt x="65836" y="513283"/>
                </a:cubicBezTo>
                <a:cubicBezTo>
                  <a:pt x="87782" y="485242"/>
                  <a:pt x="115823" y="443789"/>
                  <a:pt x="138988" y="440131"/>
                </a:cubicBezTo>
                <a:cubicBezTo>
                  <a:pt x="162153" y="436473"/>
                  <a:pt x="204825" y="491337"/>
                  <a:pt x="204825" y="491337"/>
                </a:cubicBezTo>
                <a:cubicBezTo>
                  <a:pt x="231647" y="512063"/>
                  <a:pt x="277977" y="569366"/>
                  <a:pt x="299923" y="564489"/>
                </a:cubicBezTo>
                <a:cubicBezTo>
                  <a:pt x="321869" y="559612"/>
                  <a:pt x="327965" y="498652"/>
                  <a:pt x="336499" y="462076"/>
                </a:cubicBezTo>
                <a:cubicBezTo>
                  <a:pt x="345033" y="425500"/>
                  <a:pt x="343814" y="384047"/>
                  <a:pt x="351129" y="345033"/>
                </a:cubicBezTo>
                <a:cubicBezTo>
                  <a:pt x="358444" y="306019"/>
                  <a:pt x="343814" y="264566"/>
                  <a:pt x="380390" y="227990"/>
                </a:cubicBezTo>
                <a:cubicBezTo>
                  <a:pt x="416966" y="191414"/>
                  <a:pt x="521817" y="138988"/>
                  <a:pt x="570585" y="125577"/>
                </a:cubicBezTo>
                <a:cubicBezTo>
                  <a:pt x="619353" y="112166"/>
                  <a:pt x="642518" y="153619"/>
                  <a:pt x="672998" y="147523"/>
                </a:cubicBezTo>
                <a:cubicBezTo>
                  <a:pt x="703478" y="141427"/>
                  <a:pt x="730300" y="109727"/>
                  <a:pt x="753465" y="89001"/>
                </a:cubicBezTo>
                <a:cubicBezTo>
                  <a:pt x="776630" y="68275"/>
                  <a:pt x="797356" y="36575"/>
                  <a:pt x="811987" y="23164"/>
                </a:cubicBezTo>
                <a:cubicBezTo>
                  <a:pt x="826618" y="9753"/>
                  <a:pt x="821741" y="0"/>
                  <a:pt x="841248" y="8534"/>
                </a:cubicBezTo>
                <a:cubicBezTo>
                  <a:pt x="860755" y="17068"/>
                  <a:pt x="897331" y="52425"/>
                  <a:pt x="929030" y="74371"/>
                </a:cubicBezTo>
                <a:cubicBezTo>
                  <a:pt x="960729" y="96317"/>
                  <a:pt x="999744" y="123139"/>
                  <a:pt x="1031443" y="140208"/>
                </a:cubicBezTo>
                <a:cubicBezTo>
                  <a:pt x="1063142" y="157277"/>
                  <a:pt x="1093622" y="173127"/>
                  <a:pt x="1119225" y="176784"/>
                </a:cubicBezTo>
                <a:cubicBezTo>
                  <a:pt x="1144828" y="180441"/>
                  <a:pt x="1166774" y="167030"/>
                  <a:pt x="1185062" y="162153"/>
                </a:cubicBezTo>
                <a:cubicBezTo>
                  <a:pt x="1203350" y="157276"/>
                  <a:pt x="1213103" y="137769"/>
                  <a:pt x="1228953" y="147523"/>
                </a:cubicBezTo>
                <a:cubicBezTo>
                  <a:pt x="1244803" y="157277"/>
                  <a:pt x="1258214" y="197510"/>
                  <a:pt x="1280160" y="220675"/>
                </a:cubicBezTo>
                <a:cubicBezTo>
                  <a:pt x="1302106" y="243840"/>
                  <a:pt x="1338682" y="274320"/>
                  <a:pt x="1360627" y="286512"/>
                </a:cubicBezTo>
                <a:cubicBezTo>
                  <a:pt x="1382572" y="298704"/>
                  <a:pt x="1397203" y="286512"/>
                  <a:pt x="1411833" y="293827"/>
                </a:cubicBezTo>
                <a:cubicBezTo>
                  <a:pt x="1426463" y="301142"/>
                  <a:pt x="1432559" y="312115"/>
                  <a:pt x="1448409" y="330403"/>
                </a:cubicBezTo>
                <a:cubicBezTo>
                  <a:pt x="1464259" y="348691"/>
                  <a:pt x="1488643" y="390144"/>
                  <a:pt x="1506931" y="403555"/>
                </a:cubicBezTo>
                <a:cubicBezTo>
                  <a:pt x="1525219" y="416966"/>
                  <a:pt x="1553260" y="401117"/>
                  <a:pt x="1558137" y="410870"/>
                </a:cubicBezTo>
                <a:cubicBezTo>
                  <a:pt x="1563014" y="420623"/>
                  <a:pt x="1531315" y="442569"/>
                  <a:pt x="1536192" y="462076"/>
                </a:cubicBezTo>
                <a:cubicBezTo>
                  <a:pt x="1541069" y="481583"/>
                  <a:pt x="1563014" y="509625"/>
                  <a:pt x="1587398" y="527913"/>
                </a:cubicBezTo>
                <a:cubicBezTo>
                  <a:pt x="1611782" y="546201"/>
                  <a:pt x="1658112" y="555954"/>
                  <a:pt x="1682496" y="571804"/>
                </a:cubicBezTo>
                <a:cubicBezTo>
                  <a:pt x="1706880" y="587654"/>
                  <a:pt x="1723949" y="599846"/>
                  <a:pt x="1733702" y="623011"/>
                </a:cubicBezTo>
                <a:cubicBezTo>
                  <a:pt x="1743455" y="646176"/>
                  <a:pt x="1741017" y="683971"/>
                  <a:pt x="1741017" y="710793"/>
                </a:cubicBezTo>
                <a:cubicBezTo>
                  <a:pt x="1741017" y="737615"/>
                  <a:pt x="1720291" y="764438"/>
                  <a:pt x="1733702" y="783945"/>
                </a:cubicBezTo>
                <a:cubicBezTo>
                  <a:pt x="1747113" y="803452"/>
                  <a:pt x="1795881" y="825398"/>
                  <a:pt x="1821484" y="827836"/>
                </a:cubicBezTo>
                <a:cubicBezTo>
                  <a:pt x="1847087" y="830274"/>
                  <a:pt x="1858060" y="797357"/>
                  <a:pt x="1887321" y="798576"/>
                </a:cubicBezTo>
                <a:cubicBezTo>
                  <a:pt x="1916582" y="799795"/>
                  <a:pt x="1969007" y="815645"/>
                  <a:pt x="1997049" y="835152"/>
                </a:cubicBezTo>
                <a:cubicBezTo>
                  <a:pt x="2025091" y="854659"/>
                  <a:pt x="2040940" y="883920"/>
                  <a:pt x="2055571" y="915619"/>
                </a:cubicBezTo>
                <a:cubicBezTo>
                  <a:pt x="2070202" y="947318"/>
                  <a:pt x="2070202" y="991209"/>
                  <a:pt x="2084832" y="1025347"/>
                </a:cubicBezTo>
                <a:cubicBezTo>
                  <a:pt x="2099462" y="1059485"/>
                  <a:pt x="2118969" y="1098498"/>
                  <a:pt x="2143353" y="1120444"/>
                </a:cubicBezTo>
                <a:cubicBezTo>
                  <a:pt x="2167737" y="1142390"/>
                  <a:pt x="2198218" y="1146047"/>
                  <a:pt x="2231136" y="1157020"/>
                </a:cubicBezTo>
                <a:cubicBezTo>
                  <a:pt x="2264054" y="1167993"/>
                  <a:pt x="2320138" y="1174089"/>
                  <a:pt x="2340864" y="1186281"/>
                </a:cubicBezTo>
                <a:cubicBezTo>
                  <a:pt x="2361590" y="1198473"/>
                  <a:pt x="2359152" y="1209445"/>
                  <a:pt x="2355494" y="1230172"/>
                </a:cubicBezTo>
                <a:cubicBezTo>
                  <a:pt x="2351836" y="1250899"/>
                  <a:pt x="2334768" y="1289914"/>
                  <a:pt x="2318918" y="1310640"/>
                </a:cubicBezTo>
                <a:cubicBezTo>
                  <a:pt x="2303068" y="1331366"/>
                  <a:pt x="2285999" y="1350874"/>
                  <a:pt x="2260396" y="1354531"/>
                </a:cubicBezTo>
                <a:cubicBezTo>
                  <a:pt x="2234793" y="1358188"/>
                  <a:pt x="2193340" y="1332585"/>
                  <a:pt x="2165299" y="1332585"/>
                </a:cubicBezTo>
                <a:cubicBezTo>
                  <a:pt x="2137258" y="1332585"/>
                  <a:pt x="2118969" y="1353312"/>
                  <a:pt x="2092147" y="1354531"/>
                </a:cubicBezTo>
                <a:cubicBezTo>
                  <a:pt x="2065325" y="1355750"/>
                  <a:pt x="2023871" y="1355750"/>
                  <a:pt x="2004364" y="1339900"/>
                </a:cubicBezTo>
                <a:cubicBezTo>
                  <a:pt x="1984857" y="1324050"/>
                  <a:pt x="1982419" y="1276502"/>
                  <a:pt x="1975104" y="1259433"/>
                </a:cubicBezTo>
                <a:cubicBezTo>
                  <a:pt x="1967789" y="1242364"/>
                  <a:pt x="1975103" y="1235050"/>
                  <a:pt x="1960473" y="1237488"/>
                </a:cubicBezTo>
                <a:cubicBezTo>
                  <a:pt x="1945843" y="1239926"/>
                  <a:pt x="1914143" y="1271626"/>
                  <a:pt x="1887321" y="1274064"/>
                </a:cubicBezTo>
                <a:cubicBezTo>
                  <a:pt x="1860499" y="1276502"/>
                  <a:pt x="1817827" y="1263091"/>
                  <a:pt x="1799539" y="1252118"/>
                </a:cubicBezTo>
                <a:cubicBezTo>
                  <a:pt x="1781251" y="1241145"/>
                  <a:pt x="1783689" y="1224077"/>
                  <a:pt x="1777593" y="1208227"/>
                </a:cubicBezTo>
                <a:cubicBezTo>
                  <a:pt x="1771497" y="1192377"/>
                  <a:pt x="1772716" y="1158239"/>
                  <a:pt x="1762963" y="1157020"/>
                </a:cubicBezTo>
                <a:cubicBezTo>
                  <a:pt x="1753210" y="1155801"/>
                  <a:pt x="1743456" y="1188720"/>
                  <a:pt x="1719072" y="1200912"/>
                </a:cubicBezTo>
                <a:cubicBezTo>
                  <a:pt x="1694688" y="1213104"/>
                  <a:pt x="1644701" y="1225295"/>
                  <a:pt x="1616659" y="1230172"/>
                </a:cubicBezTo>
                <a:cubicBezTo>
                  <a:pt x="1588617" y="1235049"/>
                  <a:pt x="1576425" y="1227734"/>
                  <a:pt x="1550822" y="1230172"/>
                </a:cubicBezTo>
                <a:cubicBezTo>
                  <a:pt x="1525219" y="1232610"/>
                  <a:pt x="1489862" y="1235049"/>
                  <a:pt x="1463040" y="1244803"/>
                </a:cubicBezTo>
                <a:cubicBezTo>
                  <a:pt x="1436218" y="1254557"/>
                  <a:pt x="1409395" y="1282598"/>
                  <a:pt x="1389888" y="1288694"/>
                </a:cubicBezTo>
                <a:cubicBezTo>
                  <a:pt x="1370381" y="1294790"/>
                  <a:pt x="1365503" y="1272845"/>
                  <a:pt x="1345996" y="1281379"/>
                </a:cubicBezTo>
                <a:cubicBezTo>
                  <a:pt x="1326489" y="1289913"/>
                  <a:pt x="1287474" y="1317954"/>
                  <a:pt x="1272844" y="1339900"/>
                </a:cubicBezTo>
                <a:cubicBezTo>
                  <a:pt x="1258214" y="1361846"/>
                  <a:pt x="1285036" y="1387449"/>
                  <a:pt x="1258214" y="1413052"/>
                </a:cubicBezTo>
                <a:cubicBezTo>
                  <a:pt x="1231392" y="1438655"/>
                  <a:pt x="1148486" y="1470355"/>
                  <a:pt x="1111910" y="1493520"/>
                </a:cubicBezTo>
                <a:cubicBezTo>
                  <a:pt x="1075334" y="1516685"/>
                  <a:pt x="1061923" y="1550822"/>
                  <a:pt x="1038758" y="1552041"/>
                </a:cubicBezTo>
                <a:cubicBezTo>
                  <a:pt x="1015593" y="1553260"/>
                  <a:pt x="998524" y="1511808"/>
                  <a:pt x="972921" y="1500835"/>
                </a:cubicBezTo>
                <a:cubicBezTo>
                  <a:pt x="947318" y="1489862"/>
                  <a:pt x="904646" y="1492300"/>
                  <a:pt x="885139" y="1486204"/>
                </a:cubicBezTo>
                <a:cubicBezTo>
                  <a:pt x="865632" y="1480108"/>
                  <a:pt x="861974" y="1472793"/>
                  <a:pt x="855878" y="1464259"/>
                </a:cubicBezTo>
                <a:cubicBezTo>
                  <a:pt x="849782" y="1455725"/>
                  <a:pt x="859536" y="1445971"/>
                  <a:pt x="848563" y="1434998"/>
                </a:cubicBezTo>
                <a:cubicBezTo>
                  <a:pt x="837590" y="1424025"/>
                  <a:pt x="796137" y="1411833"/>
                  <a:pt x="790041" y="1398422"/>
                </a:cubicBezTo>
                <a:cubicBezTo>
                  <a:pt x="783945" y="1385011"/>
                  <a:pt x="824179" y="1367942"/>
                  <a:pt x="811987" y="1354531"/>
                </a:cubicBezTo>
                <a:cubicBezTo>
                  <a:pt x="799795" y="1341120"/>
                  <a:pt x="735177" y="1333805"/>
                  <a:pt x="716889" y="1317955"/>
                </a:cubicBezTo>
                <a:cubicBezTo>
                  <a:pt x="698601" y="1302105"/>
                  <a:pt x="714451" y="1267967"/>
                  <a:pt x="702259" y="1259433"/>
                </a:cubicBezTo>
                <a:cubicBezTo>
                  <a:pt x="690067" y="1250899"/>
                  <a:pt x="668121" y="1271625"/>
                  <a:pt x="643737" y="1266748"/>
                </a:cubicBezTo>
                <a:cubicBezTo>
                  <a:pt x="619353" y="1261871"/>
                  <a:pt x="588873" y="1238706"/>
                  <a:pt x="555955" y="1230172"/>
                </a:cubicBezTo>
                <a:cubicBezTo>
                  <a:pt x="523037" y="1221638"/>
                  <a:pt x="474269" y="1207008"/>
                  <a:pt x="446227" y="1215542"/>
                </a:cubicBezTo>
                <a:cubicBezTo>
                  <a:pt x="418185" y="1224076"/>
                  <a:pt x="404774" y="1267968"/>
                  <a:pt x="387705" y="1281379"/>
                </a:cubicBezTo>
                <a:cubicBezTo>
                  <a:pt x="370636" y="1294790"/>
                  <a:pt x="354787" y="1309420"/>
                  <a:pt x="343814" y="1296009"/>
                </a:cubicBezTo>
                <a:cubicBezTo>
                  <a:pt x="332841" y="1282598"/>
                  <a:pt x="325526" y="1227734"/>
                  <a:pt x="321868" y="1200912"/>
                </a:cubicBezTo>
                <a:cubicBezTo>
                  <a:pt x="318210" y="1174090"/>
                  <a:pt x="320649" y="1155801"/>
                  <a:pt x="321868" y="1135075"/>
                </a:cubicBezTo>
                <a:cubicBezTo>
                  <a:pt x="323087" y="1114349"/>
                  <a:pt x="330403" y="1097279"/>
                  <a:pt x="329184" y="1076553"/>
                </a:cubicBezTo>
                <a:cubicBezTo>
                  <a:pt x="327965" y="1055827"/>
                  <a:pt x="330403" y="1031442"/>
                  <a:pt x="314553" y="1010716"/>
                </a:cubicBezTo>
                <a:cubicBezTo>
                  <a:pt x="298703" y="989990"/>
                  <a:pt x="262127" y="961948"/>
                  <a:pt x="234086" y="952195"/>
                </a:cubicBezTo>
                <a:cubicBezTo>
                  <a:pt x="206045" y="942442"/>
                  <a:pt x="169469" y="955853"/>
                  <a:pt x="146304" y="952195"/>
                </a:cubicBezTo>
                <a:cubicBezTo>
                  <a:pt x="123139" y="948537"/>
                  <a:pt x="71933" y="914399"/>
                  <a:pt x="73152" y="893673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63500">
            <a:solidFill>
              <a:srgbClr val="F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0600" y="1124744"/>
            <a:ext cx="533400" cy="546100"/>
          </a:xfrm>
          <a:prstGeom prst="rect">
            <a:avLst/>
          </a:prstGeom>
          <a:noFill/>
        </p:spPr>
      </p:pic>
      <p:pic>
        <p:nvPicPr>
          <p:cNvPr id="1027" name="Picture 3" descr="C:\Users\Анна\Documents\Школа\газета География\Атлас РФ. Население\Безработица.jpg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323528" y="692696"/>
            <a:ext cx="4176464" cy="438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 descr="C:\Users\Анна\Documents\Школа\газета География\Атлас РФ. Население\Безработица.jpg"/>
          <p:cNvPicPr>
            <a:picLocks noChangeAspect="1" noChangeArrowheads="1"/>
          </p:cNvPicPr>
          <p:nvPr/>
        </p:nvPicPr>
        <p:blipFill>
          <a:blip r:embed="rId7" cstate="screen"/>
          <a:srcRect t="70511" r="64341" b="8725"/>
          <a:stretch>
            <a:fillRect/>
          </a:stretch>
        </p:blipFill>
        <p:spPr bwMode="auto">
          <a:xfrm>
            <a:off x="323528" y="4506972"/>
            <a:ext cx="3656012" cy="1478502"/>
          </a:xfrm>
          <a:prstGeom prst="rect">
            <a:avLst/>
          </a:prstGeom>
          <a:noFill/>
        </p:spPr>
      </p:pic>
      <p:sp>
        <p:nvSpPr>
          <p:cNvPr id="20" name="Полилиния 19"/>
          <p:cNvSpPr/>
          <p:nvPr/>
        </p:nvSpPr>
        <p:spPr>
          <a:xfrm>
            <a:off x="1331640" y="2490748"/>
            <a:ext cx="2320258" cy="1623794"/>
          </a:xfrm>
          <a:custGeom>
            <a:avLst/>
            <a:gdLst>
              <a:gd name="connsiteX0" fmla="*/ 73152 w 2361590"/>
              <a:gd name="connsiteY0" fmla="*/ 893673 h 1553260"/>
              <a:gd name="connsiteX1" fmla="*/ 153619 w 2361590"/>
              <a:gd name="connsiteY1" fmla="*/ 827836 h 1553260"/>
              <a:gd name="connsiteX2" fmla="*/ 109728 w 2361590"/>
              <a:gd name="connsiteY2" fmla="*/ 718108 h 1553260"/>
              <a:gd name="connsiteX3" fmla="*/ 7315 w 2361590"/>
              <a:gd name="connsiteY3" fmla="*/ 608380 h 1553260"/>
              <a:gd name="connsiteX4" fmla="*/ 65836 w 2361590"/>
              <a:gd name="connsiteY4" fmla="*/ 513283 h 1553260"/>
              <a:gd name="connsiteX5" fmla="*/ 138988 w 2361590"/>
              <a:gd name="connsiteY5" fmla="*/ 440131 h 1553260"/>
              <a:gd name="connsiteX6" fmla="*/ 204825 w 2361590"/>
              <a:gd name="connsiteY6" fmla="*/ 491337 h 1553260"/>
              <a:gd name="connsiteX7" fmla="*/ 299923 w 2361590"/>
              <a:gd name="connsiteY7" fmla="*/ 564489 h 1553260"/>
              <a:gd name="connsiteX8" fmla="*/ 336499 w 2361590"/>
              <a:gd name="connsiteY8" fmla="*/ 462076 h 1553260"/>
              <a:gd name="connsiteX9" fmla="*/ 351129 w 2361590"/>
              <a:gd name="connsiteY9" fmla="*/ 345033 h 1553260"/>
              <a:gd name="connsiteX10" fmla="*/ 380390 w 2361590"/>
              <a:gd name="connsiteY10" fmla="*/ 227990 h 1553260"/>
              <a:gd name="connsiteX11" fmla="*/ 570585 w 2361590"/>
              <a:gd name="connsiteY11" fmla="*/ 125577 h 1553260"/>
              <a:gd name="connsiteX12" fmla="*/ 672998 w 2361590"/>
              <a:gd name="connsiteY12" fmla="*/ 147523 h 1553260"/>
              <a:gd name="connsiteX13" fmla="*/ 753465 w 2361590"/>
              <a:gd name="connsiteY13" fmla="*/ 89001 h 1553260"/>
              <a:gd name="connsiteX14" fmla="*/ 811987 w 2361590"/>
              <a:gd name="connsiteY14" fmla="*/ 23164 h 1553260"/>
              <a:gd name="connsiteX15" fmla="*/ 841248 w 2361590"/>
              <a:gd name="connsiteY15" fmla="*/ 8534 h 1553260"/>
              <a:gd name="connsiteX16" fmla="*/ 929030 w 2361590"/>
              <a:gd name="connsiteY16" fmla="*/ 74371 h 1553260"/>
              <a:gd name="connsiteX17" fmla="*/ 1031443 w 2361590"/>
              <a:gd name="connsiteY17" fmla="*/ 140208 h 1553260"/>
              <a:gd name="connsiteX18" fmla="*/ 1119225 w 2361590"/>
              <a:gd name="connsiteY18" fmla="*/ 176784 h 1553260"/>
              <a:gd name="connsiteX19" fmla="*/ 1185062 w 2361590"/>
              <a:gd name="connsiteY19" fmla="*/ 162153 h 1553260"/>
              <a:gd name="connsiteX20" fmla="*/ 1228953 w 2361590"/>
              <a:gd name="connsiteY20" fmla="*/ 147523 h 1553260"/>
              <a:gd name="connsiteX21" fmla="*/ 1280160 w 2361590"/>
              <a:gd name="connsiteY21" fmla="*/ 220675 h 1553260"/>
              <a:gd name="connsiteX22" fmla="*/ 1360627 w 2361590"/>
              <a:gd name="connsiteY22" fmla="*/ 286512 h 1553260"/>
              <a:gd name="connsiteX23" fmla="*/ 1411833 w 2361590"/>
              <a:gd name="connsiteY23" fmla="*/ 293827 h 1553260"/>
              <a:gd name="connsiteX24" fmla="*/ 1448409 w 2361590"/>
              <a:gd name="connsiteY24" fmla="*/ 330403 h 1553260"/>
              <a:gd name="connsiteX25" fmla="*/ 1506931 w 2361590"/>
              <a:gd name="connsiteY25" fmla="*/ 403555 h 1553260"/>
              <a:gd name="connsiteX26" fmla="*/ 1558137 w 2361590"/>
              <a:gd name="connsiteY26" fmla="*/ 410870 h 1553260"/>
              <a:gd name="connsiteX27" fmla="*/ 1536192 w 2361590"/>
              <a:gd name="connsiteY27" fmla="*/ 462076 h 1553260"/>
              <a:gd name="connsiteX28" fmla="*/ 1587398 w 2361590"/>
              <a:gd name="connsiteY28" fmla="*/ 527913 h 1553260"/>
              <a:gd name="connsiteX29" fmla="*/ 1682496 w 2361590"/>
              <a:gd name="connsiteY29" fmla="*/ 571804 h 1553260"/>
              <a:gd name="connsiteX30" fmla="*/ 1733702 w 2361590"/>
              <a:gd name="connsiteY30" fmla="*/ 623011 h 1553260"/>
              <a:gd name="connsiteX31" fmla="*/ 1741017 w 2361590"/>
              <a:gd name="connsiteY31" fmla="*/ 710793 h 1553260"/>
              <a:gd name="connsiteX32" fmla="*/ 1733702 w 2361590"/>
              <a:gd name="connsiteY32" fmla="*/ 783945 h 1553260"/>
              <a:gd name="connsiteX33" fmla="*/ 1821484 w 2361590"/>
              <a:gd name="connsiteY33" fmla="*/ 827836 h 1553260"/>
              <a:gd name="connsiteX34" fmla="*/ 1887321 w 2361590"/>
              <a:gd name="connsiteY34" fmla="*/ 798576 h 1553260"/>
              <a:gd name="connsiteX35" fmla="*/ 1997049 w 2361590"/>
              <a:gd name="connsiteY35" fmla="*/ 835152 h 1553260"/>
              <a:gd name="connsiteX36" fmla="*/ 2055571 w 2361590"/>
              <a:gd name="connsiteY36" fmla="*/ 915619 h 1553260"/>
              <a:gd name="connsiteX37" fmla="*/ 2084832 w 2361590"/>
              <a:gd name="connsiteY37" fmla="*/ 1025347 h 1553260"/>
              <a:gd name="connsiteX38" fmla="*/ 2143353 w 2361590"/>
              <a:gd name="connsiteY38" fmla="*/ 1120444 h 1553260"/>
              <a:gd name="connsiteX39" fmla="*/ 2231136 w 2361590"/>
              <a:gd name="connsiteY39" fmla="*/ 1157020 h 1553260"/>
              <a:gd name="connsiteX40" fmla="*/ 2340864 w 2361590"/>
              <a:gd name="connsiteY40" fmla="*/ 1186281 h 1553260"/>
              <a:gd name="connsiteX41" fmla="*/ 2355494 w 2361590"/>
              <a:gd name="connsiteY41" fmla="*/ 1230172 h 1553260"/>
              <a:gd name="connsiteX42" fmla="*/ 2318918 w 2361590"/>
              <a:gd name="connsiteY42" fmla="*/ 1310640 h 1553260"/>
              <a:gd name="connsiteX43" fmla="*/ 2260396 w 2361590"/>
              <a:gd name="connsiteY43" fmla="*/ 1354531 h 1553260"/>
              <a:gd name="connsiteX44" fmla="*/ 2165299 w 2361590"/>
              <a:gd name="connsiteY44" fmla="*/ 1332585 h 1553260"/>
              <a:gd name="connsiteX45" fmla="*/ 2092147 w 2361590"/>
              <a:gd name="connsiteY45" fmla="*/ 1354531 h 1553260"/>
              <a:gd name="connsiteX46" fmla="*/ 2004364 w 2361590"/>
              <a:gd name="connsiteY46" fmla="*/ 1339900 h 1553260"/>
              <a:gd name="connsiteX47" fmla="*/ 1975104 w 2361590"/>
              <a:gd name="connsiteY47" fmla="*/ 1259433 h 1553260"/>
              <a:gd name="connsiteX48" fmla="*/ 1960473 w 2361590"/>
              <a:gd name="connsiteY48" fmla="*/ 1237488 h 1553260"/>
              <a:gd name="connsiteX49" fmla="*/ 1887321 w 2361590"/>
              <a:gd name="connsiteY49" fmla="*/ 1274064 h 1553260"/>
              <a:gd name="connsiteX50" fmla="*/ 1799539 w 2361590"/>
              <a:gd name="connsiteY50" fmla="*/ 1252118 h 1553260"/>
              <a:gd name="connsiteX51" fmla="*/ 1777593 w 2361590"/>
              <a:gd name="connsiteY51" fmla="*/ 1208227 h 1553260"/>
              <a:gd name="connsiteX52" fmla="*/ 1762963 w 2361590"/>
              <a:gd name="connsiteY52" fmla="*/ 1157020 h 1553260"/>
              <a:gd name="connsiteX53" fmla="*/ 1719072 w 2361590"/>
              <a:gd name="connsiteY53" fmla="*/ 1200912 h 1553260"/>
              <a:gd name="connsiteX54" fmla="*/ 1616659 w 2361590"/>
              <a:gd name="connsiteY54" fmla="*/ 1230172 h 1553260"/>
              <a:gd name="connsiteX55" fmla="*/ 1550822 w 2361590"/>
              <a:gd name="connsiteY55" fmla="*/ 1230172 h 1553260"/>
              <a:gd name="connsiteX56" fmla="*/ 1463040 w 2361590"/>
              <a:gd name="connsiteY56" fmla="*/ 1244803 h 1553260"/>
              <a:gd name="connsiteX57" fmla="*/ 1389888 w 2361590"/>
              <a:gd name="connsiteY57" fmla="*/ 1288694 h 1553260"/>
              <a:gd name="connsiteX58" fmla="*/ 1345996 w 2361590"/>
              <a:gd name="connsiteY58" fmla="*/ 1281379 h 1553260"/>
              <a:gd name="connsiteX59" fmla="*/ 1272844 w 2361590"/>
              <a:gd name="connsiteY59" fmla="*/ 1339900 h 1553260"/>
              <a:gd name="connsiteX60" fmla="*/ 1258214 w 2361590"/>
              <a:gd name="connsiteY60" fmla="*/ 1413052 h 1553260"/>
              <a:gd name="connsiteX61" fmla="*/ 1111910 w 2361590"/>
              <a:gd name="connsiteY61" fmla="*/ 1493520 h 1553260"/>
              <a:gd name="connsiteX62" fmla="*/ 1038758 w 2361590"/>
              <a:gd name="connsiteY62" fmla="*/ 1552041 h 1553260"/>
              <a:gd name="connsiteX63" fmla="*/ 972921 w 2361590"/>
              <a:gd name="connsiteY63" fmla="*/ 1500835 h 1553260"/>
              <a:gd name="connsiteX64" fmla="*/ 885139 w 2361590"/>
              <a:gd name="connsiteY64" fmla="*/ 1486204 h 1553260"/>
              <a:gd name="connsiteX65" fmla="*/ 855878 w 2361590"/>
              <a:gd name="connsiteY65" fmla="*/ 1464259 h 1553260"/>
              <a:gd name="connsiteX66" fmla="*/ 848563 w 2361590"/>
              <a:gd name="connsiteY66" fmla="*/ 1434998 h 1553260"/>
              <a:gd name="connsiteX67" fmla="*/ 790041 w 2361590"/>
              <a:gd name="connsiteY67" fmla="*/ 1398422 h 1553260"/>
              <a:gd name="connsiteX68" fmla="*/ 811987 w 2361590"/>
              <a:gd name="connsiteY68" fmla="*/ 1354531 h 1553260"/>
              <a:gd name="connsiteX69" fmla="*/ 716889 w 2361590"/>
              <a:gd name="connsiteY69" fmla="*/ 1317955 h 1553260"/>
              <a:gd name="connsiteX70" fmla="*/ 702259 w 2361590"/>
              <a:gd name="connsiteY70" fmla="*/ 1259433 h 1553260"/>
              <a:gd name="connsiteX71" fmla="*/ 643737 w 2361590"/>
              <a:gd name="connsiteY71" fmla="*/ 1266748 h 1553260"/>
              <a:gd name="connsiteX72" fmla="*/ 555955 w 2361590"/>
              <a:gd name="connsiteY72" fmla="*/ 1230172 h 1553260"/>
              <a:gd name="connsiteX73" fmla="*/ 446227 w 2361590"/>
              <a:gd name="connsiteY73" fmla="*/ 1215542 h 1553260"/>
              <a:gd name="connsiteX74" fmla="*/ 387705 w 2361590"/>
              <a:gd name="connsiteY74" fmla="*/ 1281379 h 1553260"/>
              <a:gd name="connsiteX75" fmla="*/ 343814 w 2361590"/>
              <a:gd name="connsiteY75" fmla="*/ 1296009 h 1553260"/>
              <a:gd name="connsiteX76" fmla="*/ 321868 w 2361590"/>
              <a:gd name="connsiteY76" fmla="*/ 1200912 h 1553260"/>
              <a:gd name="connsiteX77" fmla="*/ 321868 w 2361590"/>
              <a:gd name="connsiteY77" fmla="*/ 1135075 h 1553260"/>
              <a:gd name="connsiteX78" fmla="*/ 329184 w 2361590"/>
              <a:gd name="connsiteY78" fmla="*/ 1076553 h 1553260"/>
              <a:gd name="connsiteX79" fmla="*/ 314553 w 2361590"/>
              <a:gd name="connsiteY79" fmla="*/ 1010716 h 1553260"/>
              <a:gd name="connsiteX80" fmla="*/ 234086 w 2361590"/>
              <a:gd name="connsiteY80" fmla="*/ 952195 h 1553260"/>
              <a:gd name="connsiteX81" fmla="*/ 146304 w 2361590"/>
              <a:gd name="connsiteY81" fmla="*/ 952195 h 1553260"/>
              <a:gd name="connsiteX82" fmla="*/ 73152 w 2361590"/>
              <a:gd name="connsiteY82" fmla="*/ 893673 h 155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361590" h="1553260">
                <a:moveTo>
                  <a:pt x="73152" y="893673"/>
                </a:moveTo>
                <a:cubicBezTo>
                  <a:pt x="74371" y="872947"/>
                  <a:pt x="147523" y="857097"/>
                  <a:pt x="153619" y="827836"/>
                </a:cubicBezTo>
                <a:cubicBezTo>
                  <a:pt x="159715" y="798575"/>
                  <a:pt x="134112" y="754684"/>
                  <a:pt x="109728" y="718108"/>
                </a:cubicBezTo>
                <a:cubicBezTo>
                  <a:pt x="85344" y="681532"/>
                  <a:pt x="14630" y="642517"/>
                  <a:pt x="7315" y="608380"/>
                </a:cubicBezTo>
                <a:cubicBezTo>
                  <a:pt x="0" y="574243"/>
                  <a:pt x="43891" y="541325"/>
                  <a:pt x="65836" y="513283"/>
                </a:cubicBezTo>
                <a:cubicBezTo>
                  <a:pt x="87782" y="485242"/>
                  <a:pt x="115823" y="443789"/>
                  <a:pt x="138988" y="440131"/>
                </a:cubicBezTo>
                <a:cubicBezTo>
                  <a:pt x="162153" y="436473"/>
                  <a:pt x="204825" y="491337"/>
                  <a:pt x="204825" y="491337"/>
                </a:cubicBezTo>
                <a:cubicBezTo>
                  <a:pt x="231647" y="512063"/>
                  <a:pt x="277977" y="569366"/>
                  <a:pt x="299923" y="564489"/>
                </a:cubicBezTo>
                <a:cubicBezTo>
                  <a:pt x="321869" y="559612"/>
                  <a:pt x="327965" y="498652"/>
                  <a:pt x="336499" y="462076"/>
                </a:cubicBezTo>
                <a:cubicBezTo>
                  <a:pt x="345033" y="425500"/>
                  <a:pt x="343814" y="384047"/>
                  <a:pt x="351129" y="345033"/>
                </a:cubicBezTo>
                <a:cubicBezTo>
                  <a:pt x="358444" y="306019"/>
                  <a:pt x="343814" y="264566"/>
                  <a:pt x="380390" y="227990"/>
                </a:cubicBezTo>
                <a:cubicBezTo>
                  <a:pt x="416966" y="191414"/>
                  <a:pt x="521817" y="138988"/>
                  <a:pt x="570585" y="125577"/>
                </a:cubicBezTo>
                <a:cubicBezTo>
                  <a:pt x="619353" y="112166"/>
                  <a:pt x="642518" y="153619"/>
                  <a:pt x="672998" y="147523"/>
                </a:cubicBezTo>
                <a:cubicBezTo>
                  <a:pt x="703478" y="141427"/>
                  <a:pt x="730300" y="109727"/>
                  <a:pt x="753465" y="89001"/>
                </a:cubicBezTo>
                <a:cubicBezTo>
                  <a:pt x="776630" y="68275"/>
                  <a:pt x="797356" y="36575"/>
                  <a:pt x="811987" y="23164"/>
                </a:cubicBezTo>
                <a:cubicBezTo>
                  <a:pt x="826618" y="9753"/>
                  <a:pt x="821741" y="0"/>
                  <a:pt x="841248" y="8534"/>
                </a:cubicBezTo>
                <a:cubicBezTo>
                  <a:pt x="860755" y="17068"/>
                  <a:pt x="897331" y="52425"/>
                  <a:pt x="929030" y="74371"/>
                </a:cubicBezTo>
                <a:cubicBezTo>
                  <a:pt x="960729" y="96317"/>
                  <a:pt x="999744" y="123139"/>
                  <a:pt x="1031443" y="140208"/>
                </a:cubicBezTo>
                <a:cubicBezTo>
                  <a:pt x="1063142" y="157277"/>
                  <a:pt x="1093622" y="173127"/>
                  <a:pt x="1119225" y="176784"/>
                </a:cubicBezTo>
                <a:cubicBezTo>
                  <a:pt x="1144828" y="180441"/>
                  <a:pt x="1166774" y="167030"/>
                  <a:pt x="1185062" y="162153"/>
                </a:cubicBezTo>
                <a:cubicBezTo>
                  <a:pt x="1203350" y="157276"/>
                  <a:pt x="1213103" y="137769"/>
                  <a:pt x="1228953" y="147523"/>
                </a:cubicBezTo>
                <a:cubicBezTo>
                  <a:pt x="1244803" y="157277"/>
                  <a:pt x="1258214" y="197510"/>
                  <a:pt x="1280160" y="220675"/>
                </a:cubicBezTo>
                <a:cubicBezTo>
                  <a:pt x="1302106" y="243840"/>
                  <a:pt x="1338682" y="274320"/>
                  <a:pt x="1360627" y="286512"/>
                </a:cubicBezTo>
                <a:cubicBezTo>
                  <a:pt x="1382572" y="298704"/>
                  <a:pt x="1397203" y="286512"/>
                  <a:pt x="1411833" y="293827"/>
                </a:cubicBezTo>
                <a:cubicBezTo>
                  <a:pt x="1426463" y="301142"/>
                  <a:pt x="1432559" y="312115"/>
                  <a:pt x="1448409" y="330403"/>
                </a:cubicBezTo>
                <a:cubicBezTo>
                  <a:pt x="1464259" y="348691"/>
                  <a:pt x="1488643" y="390144"/>
                  <a:pt x="1506931" y="403555"/>
                </a:cubicBezTo>
                <a:cubicBezTo>
                  <a:pt x="1525219" y="416966"/>
                  <a:pt x="1553260" y="401117"/>
                  <a:pt x="1558137" y="410870"/>
                </a:cubicBezTo>
                <a:cubicBezTo>
                  <a:pt x="1563014" y="420623"/>
                  <a:pt x="1531315" y="442569"/>
                  <a:pt x="1536192" y="462076"/>
                </a:cubicBezTo>
                <a:cubicBezTo>
                  <a:pt x="1541069" y="481583"/>
                  <a:pt x="1563014" y="509625"/>
                  <a:pt x="1587398" y="527913"/>
                </a:cubicBezTo>
                <a:cubicBezTo>
                  <a:pt x="1611782" y="546201"/>
                  <a:pt x="1658112" y="555954"/>
                  <a:pt x="1682496" y="571804"/>
                </a:cubicBezTo>
                <a:cubicBezTo>
                  <a:pt x="1706880" y="587654"/>
                  <a:pt x="1723949" y="599846"/>
                  <a:pt x="1733702" y="623011"/>
                </a:cubicBezTo>
                <a:cubicBezTo>
                  <a:pt x="1743455" y="646176"/>
                  <a:pt x="1741017" y="683971"/>
                  <a:pt x="1741017" y="710793"/>
                </a:cubicBezTo>
                <a:cubicBezTo>
                  <a:pt x="1741017" y="737615"/>
                  <a:pt x="1720291" y="764438"/>
                  <a:pt x="1733702" y="783945"/>
                </a:cubicBezTo>
                <a:cubicBezTo>
                  <a:pt x="1747113" y="803452"/>
                  <a:pt x="1795881" y="825398"/>
                  <a:pt x="1821484" y="827836"/>
                </a:cubicBezTo>
                <a:cubicBezTo>
                  <a:pt x="1847087" y="830274"/>
                  <a:pt x="1858060" y="797357"/>
                  <a:pt x="1887321" y="798576"/>
                </a:cubicBezTo>
                <a:cubicBezTo>
                  <a:pt x="1916582" y="799795"/>
                  <a:pt x="1969007" y="815645"/>
                  <a:pt x="1997049" y="835152"/>
                </a:cubicBezTo>
                <a:cubicBezTo>
                  <a:pt x="2025091" y="854659"/>
                  <a:pt x="2040940" y="883920"/>
                  <a:pt x="2055571" y="915619"/>
                </a:cubicBezTo>
                <a:cubicBezTo>
                  <a:pt x="2070202" y="947318"/>
                  <a:pt x="2070202" y="991209"/>
                  <a:pt x="2084832" y="1025347"/>
                </a:cubicBezTo>
                <a:cubicBezTo>
                  <a:pt x="2099462" y="1059485"/>
                  <a:pt x="2118969" y="1098498"/>
                  <a:pt x="2143353" y="1120444"/>
                </a:cubicBezTo>
                <a:cubicBezTo>
                  <a:pt x="2167737" y="1142390"/>
                  <a:pt x="2198218" y="1146047"/>
                  <a:pt x="2231136" y="1157020"/>
                </a:cubicBezTo>
                <a:cubicBezTo>
                  <a:pt x="2264054" y="1167993"/>
                  <a:pt x="2320138" y="1174089"/>
                  <a:pt x="2340864" y="1186281"/>
                </a:cubicBezTo>
                <a:cubicBezTo>
                  <a:pt x="2361590" y="1198473"/>
                  <a:pt x="2359152" y="1209445"/>
                  <a:pt x="2355494" y="1230172"/>
                </a:cubicBezTo>
                <a:cubicBezTo>
                  <a:pt x="2351836" y="1250899"/>
                  <a:pt x="2334768" y="1289914"/>
                  <a:pt x="2318918" y="1310640"/>
                </a:cubicBezTo>
                <a:cubicBezTo>
                  <a:pt x="2303068" y="1331366"/>
                  <a:pt x="2285999" y="1350874"/>
                  <a:pt x="2260396" y="1354531"/>
                </a:cubicBezTo>
                <a:cubicBezTo>
                  <a:pt x="2234793" y="1358188"/>
                  <a:pt x="2193340" y="1332585"/>
                  <a:pt x="2165299" y="1332585"/>
                </a:cubicBezTo>
                <a:cubicBezTo>
                  <a:pt x="2137258" y="1332585"/>
                  <a:pt x="2118969" y="1353312"/>
                  <a:pt x="2092147" y="1354531"/>
                </a:cubicBezTo>
                <a:cubicBezTo>
                  <a:pt x="2065325" y="1355750"/>
                  <a:pt x="2023871" y="1355750"/>
                  <a:pt x="2004364" y="1339900"/>
                </a:cubicBezTo>
                <a:cubicBezTo>
                  <a:pt x="1984857" y="1324050"/>
                  <a:pt x="1982419" y="1276502"/>
                  <a:pt x="1975104" y="1259433"/>
                </a:cubicBezTo>
                <a:cubicBezTo>
                  <a:pt x="1967789" y="1242364"/>
                  <a:pt x="1975103" y="1235050"/>
                  <a:pt x="1960473" y="1237488"/>
                </a:cubicBezTo>
                <a:cubicBezTo>
                  <a:pt x="1945843" y="1239926"/>
                  <a:pt x="1914143" y="1271626"/>
                  <a:pt x="1887321" y="1274064"/>
                </a:cubicBezTo>
                <a:cubicBezTo>
                  <a:pt x="1860499" y="1276502"/>
                  <a:pt x="1817827" y="1263091"/>
                  <a:pt x="1799539" y="1252118"/>
                </a:cubicBezTo>
                <a:cubicBezTo>
                  <a:pt x="1781251" y="1241145"/>
                  <a:pt x="1783689" y="1224077"/>
                  <a:pt x="1777593" y="1208227"/>
                </a:cubicBezTo>
                <a:cubicBezTo>
                  <a:pt x="1771497" y="1192377"/>
                  <a:pt x="1772716" y="1158239"/>
                  <a:pt x="1762963" y="1157020"/>
                </a:cubicBezTo>
                <a:cubicBezTo>
                  <a:pt x="1753210" y="1155801"/>
                  <a:pt x="1743456" y="1188720"/>
                  <a:pt x="1719072" y="1200912"/>
                </a:cubicBezTo>
                <a:cubicBezTo>
                  <a:pt x="1694688" y="1213104"/>
                  <a:pt x="1644701" y="1225295"/>
                  <a:pt x="1616659" y="1230172"/>
                </a:cubicBezTo>
                <a:cubicBezTo>
                  <a:pt x="1588617" y="1235049"/>
                  <a:pt x="1576425" y="1227734"/>
                  <a:pt x="1550822" y="1230172"/>
                </a:cubicBezTo>
                <a:cubicBezTo>
                  <a:pt x="1525219" y="1232610"/>
                  <a:pt x="1489862" y="1235049"/>
                  <a:pt x="1463040" y="1244803"/>
                </a:cubicBezTo>
                <a:cubicBezTo>
                  <a:pt x="1436218" y="1254557"/>
                  <a:pt x="1409395" y="1282598"/>
                  <a:pt x="1389888" y="1288694"/>
                </a:cubicBezTo>
                <a:cubicBezTo>
                  <a:pt x="1370381" y="1294790"/>
                  <a:pt x="1365503" y="1272845"/>
                  <a:pt x="1345996" y="1281379"/>
                </a:cubicBezTo>
                <a:cubicBezTo>
                  <a:pt x="1326489" y="1289913"/>
                  <a:pt x="1287474" y="1317954"/>
                  <a:pt x="1272844" y="1339900"/>
                </a:cubicBezTo>
                <a:cubicBezTo>
                  <a:pt x="1258214" y="1361846"/>
                  <a:pt x="1285036" y="1387449"/>
                  <a:pt x="1258214" y="1413052"/>
                </a:cubicBezTo>
                <a:cubicBezTo>
                  <a:pt x="1231392" y="1438655"/>
                  <a:pt x="1148486" y="1470355"/>
                  <a:pt x="1111910" y="1493520"/>
                </a:cubicBezTo>
                <a:cubicBezTo>
                  <a:pt x="1075334" y="1516685"/>
                  <a:pt x="1061923" y="1550822"/>
                  <a:pt x="1038758" y="1552041"/>
                </a:cubicBezTo>
                <a:cubicBezTo>
                  <a:pt x="1015593" y="1553260"/>
                  <a:pt x="998524" y="1511808"/>
                  <a:pt x="972921" y="1500835"/>
                </a:cubicBezTo>
                <a:cubicBezTo>
                  <a:pt x="947318" y="1489862"/>
                  <a:pt x="904646" y="1492300"/>
                  <a:pt x="885139" y="1486204"/>
                </a:cubicBezTo>
                <a:cubicBezTo>
                  <a:pt x="865632" y="1480108"/>
                  <a:pt x="861974" y="1472793"/>
                  <a:pt x="855878" y="1464259"/>
                </a:cubicBezTo>
                <a:cubicBezTo>
                  <a:pt x="849782" y="1455725"/>
                  <a:pt x="859536" y="1445971"/>
                  <a:pt x="848563" y="1434998"/>
                </a:cubicBezTo>
                <a:cubicBezTo>
                  <a:pt x="837590" y="1424025"/>
                  <a:pt x="796137" y="1411833"/>
                  <a:pt x="790041" y="1398422"/>
                </a:cubicBezTo>
                <a:cubicBezTo>
                  <a:pt x="783945" y="1385011"/>
                  <a:pt x="824179" y="1367942"/>
                  <a:pt x="811987" y="1354531"/>
                </a:cubicBezTo>
                <a:cubicBezTo>
                  <a:pt x="799795" y="1341120"/>
                  <a:pt x="735177" y="1333805"/>
                  <a:pt x="716889" y="1317955"/>
                </a:cubicBezTo>
                <a:cubicBezTo>
                  <a:pt x="698601" y="1302105"/>
                  <a:pt x="714451" y="1267967"/>
                  <a:pt x="702259" y="1259433"/>
                </a:cubicBezTo>
                <a:cubicBezTo>
                  <a:pt x="690067" y="1250899"/>
                  <a:pt x="668121" y="1271625"/>
                  <a:pt x="643737" y="1266748"/>
                </a:cubicBezTo>
                <a:cubicBezTo>
                  <a:pt x="619353" y="1261871"/>
                  <a:pt x="588873" y="1238706"/>
                  <a:pt x="555955" y="1230172"/>
                </a:cubicBezTo>
                <a:cubicBezTo>
                  <a:pt x="523037" y="1221638"/>
                  <a:pt x="474269" y="1207008"/>
                  <a:pt x="446227" y="1215542"/>
                </a:cubicBezTo>
                <a:cubicBezTo>
                  <a:pt x="418185" y="1224076"/>
                  <a:pt x="404774" y="1267968"/>
                  <a:pt x="387705" y="1281379"/>
                </a:cubicBezTo>
                <a:cubicBezTo>
                  <a:pt x="370636" y="1294790"/>
                  <a:pt x="354787" y="1309420"/>
                  <a:pt x="343814" y="1296009"/>
                </a:cubicBezTo>
                <a:cubicBezTo>
                  <a:pt x="332841" y="1282598"/>
                  <a:pt x="325526" y="1227734"/>
                  <a:pt x="321868" y="1200912"/>
                </a:cubicBezTo>
                <a:cubicBezTo>
                  <a:pt x="318210" y="1174090"/>
                  <a:pt x="320649" y="1155801"/>
                  <a:pt x="321868" y="1135075"/>
                </a:cubicBezTo>
                <a:cubicBezTo>
                  <a:pt x="323087" y="1114349"/>
                  <a:pt x="330403" y="1097279"/>
                  <a:pt x="329184" y="1076553"/>
                </a:cubicBezTo>
                <a:cubicBezTo>
                  <a:pt x="327965" y="1055827"/>
                  <a:pt x="330403" y="1031442"/>
                  <a:pt x="314553" y="1010716"/>
                </a:cubicBezTo>
                <a:cubicBezTo>
                  <a:pt x="298703" y="989990"/>
                  <a:pt x="262127" y="961948"/>
                  <a:pt x="234086" y="952195"/>
                </a:cubicBezTo>
                <a:cubicBezTo>
                  <a:pt x="206045" y="942442"/>
                  <a:pt x="169469" y="955853"/>
                  <a:pt x="146304" y="952195"/>
                </a:cubicBezTo>
                <a:cubicBezTo>
                  <a:pt x="123139" y="948537"/>
                  <a:pt x="71933" y="914399"/>
                  <a:pt x="73152" y="893673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635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0600" y="4005064"/>
            <a:ext cx="533400" cy="546100"/>
          </a:xfrm>
          <a:prstGeom prst="rect">
            <a:avLst/>
          </a:prstGeom>
          <a:noFill/>
        </p:spPr>
      </p:pic>
      <p:pic>
        <p:nvPicPr>
          <p:cNvPr id="1028" name="Picture 4" descr="C:\Users\Анна\Documents\Школа\газета География\Атлас РФ. Население\Бедность.jpg"/>
          <p:cNvPicPr>
            <a:picLocks noChangeAspect="1" noChangeArrowheads="1"/>
          </p:cNvPicPr>
          <p:nvPr/>
        </p:nvPicPr>
        <p:blipFill>
          <a:blip r:embed="rId8" cstate="screen"/>
          <a:stretch>
            <a:fillRect/>
          </a:stretch>
        </p:blipFill>
        <p:spPr bwMode="auto">
          <a:xfrm>
            <a:off x="323528" y="692696"/>
            <a:ext cx="4608512" cy="55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6588224" y="4653136"/>
            <a:ext cx="2286016" cy="7138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Уровень бедности</a:t>
            </a:r>
            <a:endParaRPr lang="ru-RU" sz="2200" dirty="0"/>
          </a:p>
        </p:txBody>
      </p:sp>
      <p:pic>
        <p:nvPicPr>
          <p:cNvPr id="27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0600" y="5013176"/>
            <a:ext cx="533400" cy="546100"/>
          </a:xfrm>
          <a:prstGeom prst="rect">
            <a:avLst/>
          </a:prstGeom>
          <a:noFill/>
        </p:spPr>
      </p:pic>
      <p:pic>
        <p:nvPicPr>
          <p:cNvPr id="25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0600" y="3068960"/>
            <a:ext cx="533400" cy="546100"/>
          </a:xfrm>
          <a:prstGeom prst="rect">
            <a:avLst/>
          </a:prstGeom>
          <a:noFill/>
        </p:spPr>
      </p:pic>
      <p:grpSp>
        <p:nvGrpSpPr>
          <p:cNvPr id="29" name="Группа 28"/>
          <p:cNvGrpSpPr/>
          <p:nvPr/>
        </p:nvGrpSpPr>
        <p:grpSpPr>
          <a:xfrm>
            <a:off x="395536" y="1124744"/>
            <a:ext cx="5003288" cy="4896544"/>
            <a:chOff x="323528" y="1124744"/>
            <a:chExt cx="5003288" cy="4896544"/>
          </a:xfrm>
        </p:grpSpPr>
        <p:pic>
          <p:nvPicPr>
            <p:cNvPr id="3" name="Picture 2" descr="C:\Users\Анна\Documents\Школа\география\9 класс\ITN\ЦЭР\карты\средний возраст.jpg"/>
            <p:cNvPicPr>
              <a:picLocks noChangeAspect="1" noChangeArrowheads="1"/>
            </p:cNvPicPr>
            <p:nvPr/>
          </p:nvPicPr>
          <p:blipFill>
            <a:blip r:embed="rId9" cstate="print"/>
            <a:srcRect l="3557" t="17814" r="34781" b="28742"/>
            <a:stretch>
              <a:fillRect/>
            </a:stretch>
          </p:blipFill>
          <p:spPr bwMode="auto">
            <a:xfrm>
              <a:off x="323528" y="1124744"/>
              <a:ext cx="4680520" cy="3780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2" descr="C:\Users\Анна\Documents\Школа\география\9 класс\ITN\ЦЭР\карты\средний возраст.jpg"/>
            <p:cNvPicPr>
              <a:picLocks noChangeAspect="1" noChangeArrowheads="1"/>
            </p:cNvPicPr>
            <p:nvPr/>
          </p:nvPicPr>
          <p:blipFill>
            <a:blip r:embed="rId9" cstate="print"/>
            <a:srcRect l="27135" t="82113" r="19504" b="3053"/>
            <a:stretch>
              <a:fillRect/>
            </a:stretch>
          </p:blipFill>
          <p:spPr bwMode="auto">
            <a:xfrm>
              <a:off x="323528" y="4725144"/>
              <a:ext cx="5003288" cy="12961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Полилиния 27"/>
            <p:cNvSpPr/>
            <p:nvPr/>
          </p:nvSpPr>
          <p:spPr>
            <a:xfrm>
              <a:off x="971600" y="1772816"/>
              <a:ext cx="3600400" cy="2448272"/>
            </a:xfrm>
            <a:custGeom>
              <a:avLst/>
              <a:gdLst>
                <a:gd name="connsiteX0" fmla="*/ 73152 w 2361590"/>
                <a:gd name="connsiteY0" fmla="*/ 893673 h 1553260"/>
                <a:gd name="connsiteX1" fmla="*/ 153619 w 2361590"/>
                <a:gd name="connsiteY1" fmla="*/ 827836 h 1553260"/>
                <a:gd name="connsiteX2" fmla="*/ 109728 w 2361590"/>
                <a:gd name="connsiteY2" fmla="*/ 718108 h 1553260"/>
                <a:gd name="connsiteX3" fmla="*/ 7315 w 2361590"/>
                <a:gd name="connsiteY3" fmla="*/ 608380 h 1553260"/>
                <a:gd name="connsiteX4" fmla="*/ 65836 w 2361590"/>
                <a:gd name="connsiteY4" fmla="*/ 513283 h 1553260"/>
                <a:gd name="connsiteX5" fmla="*/ 138988 w 2361590"/>
                <a:gd name="connsiteY5" fmla="*/ 440131 h 1553260"/>
                <a:gd name="connsiteX6" fmla="*/ 204825 w 2361590"/>
                <a:gd name="connsiteY6" fmla="*/ 491337 h 1553260"/>
                <a:gd name="connsiteX7" fmla="*/ 299923 w 2361590"/>
                <a:gd name="connsiteY7" fmla="*/ 564489 h 1553260"/>
                <a:gd name="connsiteX8" fmla="*/ 336499 w 2361590"/>
                <a:gd name="connsiteY8" fmla="*/ 462076 h 1553260"/>
                <a:gd name="connsiteX9" fmla="*/ 351129 w 2361590"/>
                <a:gd name="connsiteY9" fmla="*/ 345033 h 1553260"/>
                <a:gd name="connsiteX10" fmla="*/ 380390 w 2361590"/>
                <a:gd name="connsiteY10" fmla="*/ 227990 h 1553260"/>
                <a:gd name="connsiteX11" fmla="*/ 570585 w 2361590"/>
                <a:gd name="connsiteY11" fmla="*/ 125577 h 1553260"/>
                <a:gd name="connsiteX12" fmla="*/ 672998 w 2361590"/>
                <a:gd name="connsiteY12" fmla="*/ 147523 h 1553260"/>
                <a:gd name="connsiteX13" fmla="*/ 753465 w 2361590"/>
                <a:gd name="connsiteY13" fmla="*/ 89001 h 1553260"/>
                <a:gd name="connsiteX14" fmla="*/ 811987 w 2361590"/>
                <a:gd name="connsiteY14" fmla="*/ 23164 h 1553260"/>
                <a:gd name="connsiteX15" fmla="*/ 841248 w 2361590"/>
                <a:gd name="connsiteY15" fmla="*/ 8534 h 1553260"/>
                <a:gd name="connsiteX16" fmla="*/ 929030 w 2361590"/>
                <a:gd name="connsiteY16" fmla="*/ 74371 h 1553260"/>
                <a:gd name="connsiteX17" fmla="*/ 1031443 w 2361590"/>
                <a:gd name="connsiteY17" fmla="*/ 140208 h 1553260"/>
                <a:gd name="connsiteX18" fmla="*/ 1119225 w 2361590"/>
                <a:gd name="connsiteY18" fmla="*/ 176784 h 1553260"/>
                <a:gd name="connsiteX19" fmla="*/ 1185062 w 2361590"/>
                <a:gd name="connsiteY19" fmla="*/ 162153 h 1553260"/>
                <a:gd name="connsiteX20" fmla="*/ 1228953 w 2361590"/>
                <a:gd name="connsiteY20" fmla="*/ 147523 h 1553260"/>
                <a:gd name="connsiteX21" fmla="*/ 1280160 w 2361590"/>
                <a:gd name="connsiteY21" fmla="*/ 220675 h 1553260"/>
                <a:gd name="connsiteX22" fmla="*/ 1360627 w 2361590"/>
                <a:gd name="connsiteY22" fmla="*/ 286512 h 1553260"/>
                <a:gd name="connsiteX23" fmla="*/ 1411833 w 2361590"/>
                <a:gd name="connsiteY23" fmla="*/ 293827 h 1553260"/>
                <a:gd name="connsiteX24" fmla="*/ 1448409 w 2361590"/>
                <a:gd name="connsiteY24" fmla="*/ 330403 h 1553260"/>
                <a:gd name="connsiteX25" fmla="*/ 1506931 w 2361590"/>
                <a:gd name="connsiteY25" fmla="*/ 403555 h 1553260"/>
                <a:gd name="connsiteX26" fmla="*/ 1558137 w 2361590"/>
                <a:gd name="connsiteY26" fmla="*/ 410870 h 1553260"/>
                <a:gd name="connsiteX27" fmla="*/ 1536192 w 2361590"/>
                <a:gd name="connsiteY27" fmla="*/ 462076 h 1553260"/>
                <a:gd name="connsiteX28" fmla="*/ 1587398 w 2361590"/>
                <a:gd name="connsiteY28" fmla="*/ 527913 h 1553260"/>
                <a:gd name="connsiteX29" fmla="*/ 1682496 w 2361590"/>
                <a:gd name="connsiteY29" fmla="*/ 571804 h 1553260"/>
                <a:gd name="connsiteX30" fmla="*/ 1733702 w 2361590"/>
                <a:gd name="connsiteY30" fmla="*/ 623011 h 1553260"/>
                <a:gd name="connsiteX31" fmla="*/ 1741017 w 2361590"/>
                <a:gd name="connsiteY31" fmla="*/ 710793 h 1553260"/>
                <a:gd name="connsiteX32" fmla="*/ 1733702 w 2361590"/>
                <a:gd name="connsiteY32" fmla="*/ 783945 h 1553260"/>
                <a:gd name="connsiteX33" fmla="*/ 1821484 w 2361590"/>
                <a:gd name="connsiteY33" fmla="*/ 827836 h 1553260"/>
                <a:gd name="connsiteX34" fmla="*/ 1887321 w 2361590"/>
                <a:gd name="connsiteY34" fmla="*/ 798576 h 1553260"/>
                <a:gd name="connsiteX35" fmla="*/ 1997049 w 2361590"/>
                <a:gd name="connsiteY35" fmla="*/ 835152 h 1553260"/>
                <a:gd name="connsiteX36" fmla="*/ 2055571 w 2361590"/>
                <a:gd name="connsiteY36" fmla="*/ 915619 h 1553260"/>
                <a:gd name="connsiteX37" fmla="*/ 2084832 w 2361590"/>
                <a:gd name="connsiteY37" fmla="*/ 1025347 h 1553260"/>
                <a:gd name="connsiteX38" fmla="*/ 2143353 w 2361590"/>
                <a:gd name="connsiteY38" fmla="*/ 1120444 h 1553260"/>
                <a:gd name="connsiteX39" fmla="*/ 2231136 w 2361590"/>
                <a:gd name="connsiteY39" fmla="*/ 1157020 h 1553260"/>
                <a:gd name="connsiteX40" fmla="*/ 2340864 w 2361590"/>
                <a:gd name="connsiteY40" fmla="*/ 1186281 h 1553260"/>
                <a:gd name="connsiteX41" fmla="*/ 2355494 w 2361590"/>
                <a:gd name="connsiteY41" fmla="*/ 1230172 h 1553260"/>
                <a:gd name="connsiteX42" fmla="*/ 2318918 w 2361590"/>
                <a:gd name="connsiteY42" fmla="*/ 1310640 h 1553260"/>
                <a:gd name="connsiteX43" fmla="*/ 2260396 w 2361590"/>
                <a:gd name="connsiteY43" fmla="*/ 1354531 h 1553260"/>
                <a:gd name="connsiteX44" fmla="*/ 2165299 w 2361590"/>
                <a:gd name="connsiteY44" fmla="*/ 1332585 h 1553260"/>
                <a:gd name="connsiteX45" fmla="*/ 2092147 w 2361590"/>
                <a:gd name="connsiteY45" fmla="*/ 1354531 h 1553260"/>
                <a:gd name="connsiteX46" fmla="*/ 2004364 w 2361590"/>
                <a:gd name="connsiteY46" fmla="*/ 1339900 h 1553260"/>
                <a:gd name="connsiteX47" fmla="*/ 1975104 w 2361590"/>
                <a:gd name="connsiteY47" fmla="*/ 1259433 h 1553260"/>
                <a:gd name="connsiteX48" fmla="*/ 1960473 w 2361590"/>
                <a:gd name="connsiteY48" fmla="*/ 1237488 h 1553260"/>
                <a:gd name="connsiteX49" fmla="*/ 1887321 w 2361590"/>
                <a:gd name="connsiteY49" fmla="*/ 1274064 h 1553260"/>
                <a:gd name="connsiteX50" fmla="*/ 1799539 w 2361590"/>
                <a:gd name="connsiteY50" fmla="*/ 1252118 h 1553260"/>
                <a:gd name="connsiteX51" fmla="*/ 1777593 w 2361590"/>
                <a:gd name="connsiteY51" fmla="*/ 1208227 h 1553260"/>
                <a:gd name="connsiteX52" fmla="*/ 1762963 w 2361590"/>
                <a:gd name="connsiteY52" fmla="*/ 1157020 h 1553260"/>
                <a:gd name="connsiteX53" fmla="*/ 1719072 w 2361590"/>
                <a:gd name="connsiteY53" fmla="*/ 1200912 h 1553260"/>
                <a:gd name="connsiteX54" fmla="*/ 1616659 w 2361590"/>
                <a:gd name="connsiteY54" fmla="*/ 1230172 h 1553260"/>
                <a:gd name="connsiteX55" fmla="*/ 1550822 w 2361590"/>
                <a:gd name="connsiteY55" fmla="*/ 1230172 h 1553260"/>
                <a:gd name="connsiteX56" fmla="*/ 1463040 w 2361590"/>
                <a:gd name="connsiteY56" fmla="*/ 1244803 h 1553260"/>
                <a:gd name="connsiteX57" fmla="*/ 1389888 w 2361590"/>
                <a:gd name="connsiteY57" fmla="*/ 1288694 h 1553260"/>
                <a:gd name="connsiteX58" fmla="*/ 1345996 w 2361590"/>
                <a:gd name="connsiteY58" fmla="*/ 1281379 h 1553260"/>
                <a:gd name="connsiteX59" fmla="*/ 1272844 w 2361590"/>
                <a:gd name="connsiteY59" fmla="*/ 1339900 h 1553260"/>
                <a:gd name="connsiteX60" fmla="*/ 1258214 w 2361590"/>
                <a:gd name="connsiteY60" fmla="*/ 1413052 h 1553260"/>
                <a:gd name="connsiteX61" fmla="*/ 1111910 w 2361590"/>
                <a:gd name="connsiteY61" fmla="*/ 1493520 h 1553260"/>
                <a:gd name="connsiteX62" fmla="*/ 1038758 w 2361590"/>
                <a:gd name="connsiteY62" fmla="*/ 1552041 h 1553260"/>
                <a:gd name="connsiteX63" fmla="*/ 972921 w 2361590"/>
                <a:gd name="connsiteY63" fmla="*/ 1500835 h 1553260"/>
                <a:gd name="connsiteX64" fmla="*/ 885139 w 2361590"/>
                <a:gd name="connsiteY64" fmla="*/ 1486204 h 1553260"/>
                <a:gd name="connsiteX65" fmla="*/ 855878 w 2361590"/>
                <a:gd name="connsiteY65" fmla="*/ 1464259 h 1553260"/>
                <a:gd name="connsiteX66" fmla="*/ 848563 w 2361590"/>
                <a:gd name="connsiteY66" fmla="*/ 1434998 h 1553260"/>
                <a:gd name="connsiteX67" fmla="*/ 790041 w 2361590"/>
                <a:gd name="connsiteY67" fmla="*/ 1398422 h 1553260"/>
                <a:gd name="connsiteX68" fmla="*/ 811987 w 2361590"/>
                <a:gd name="connsiteY68" fmla="*/ 1354531 h 1553260"/>
                <a:gd name="connsiteX69" fmla="*/ 716889 w 2361590"/>
                <a:gd name="connsiteY69" fmla="*/ 1317955 h 1553260"/>
                <a:gd name="connsiteX70" fmla="*/ 702259 w 2361590"/>
                <a:gd name="connsiteY70" fmla="*/ 1259433 h 1553260"/>
                <a:gd name="connsiteX71" fmla="*/ 643737 w 2361590"/>
                <a:gd name="connsiteY71" fmla="*/ 1266748 h 1553260"/>
                <a:gd name="connsiteX72" fmla="*/ 555955 w 2361590"/>
                <a:gd name="connsiteY72" fmla="*/ 1230172 h 1553260"/>
                <a:gd name="connsiteX73" fmla="*/ 446227 w 2361590"/>
                <a:gd name="connsiteY73" fmla="*/ 1215542 h 1553260"/>
                <a:gd name="connsiteX74" fmla="*/ 387705 w 2361590"/>
                <a:gd name="connsiteY74" fmla="*/ 1281379 h 1553260"/>
                <a:gd name="connsiteX75" fmla="*/ 343814 w 2361590"/>
                <a:gd name="connsiteY75" fmla="*/ 1296009 h 1553260"/>
                <a:gd name="connsiteX76" fmla="*/ 321868 w 2361590"/>
                <a:gd name="connsiteY76" fmla="*/ 1200912 h 1553260"/>
                <a:gd name="connsiteX77" fmla="*/ 321868 w 2361590"/>
                <a:gd name="connsiteY77" fmla="*/ 1135075 h 1553260"/>
                <a:gd name="connsiteX78" fmla="*/ 329184 w 2361590"/>
                <a:gd name="connsiteY78" fmla="*/ 1076553 h 1553260"/>
                <a:gd name="connsiteX79" fmla="*/ 314553 w 2361590"/>
                <a:gd name="connsiteY79" fmla="*/ 1010716 h 1553260"/>
                <a:gd name="connsiteX80" fmla="*/ 234086 w 2361590"/>
                <a:gd name="connsiteY80" fmla="*/ 952195 h 1553260"/>
                <a:gd name="connsiteX81" fmla="*/ 146304 w 2361590"/>
                <a:gd name="connsiteY81" fmla="*/ 952195 h 1553260"/>
                <a:gd name="connsiteX82" fmla="*/ 73152 w 2361590"/>
                <a:gd name="connsiteY82" fmla="*/ 893673 h 155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361590" h="1553260">
                  <a:moveTo>
                    <a:pt x="73152" y="893673"/>
                  </a:moveTo>
                  <a:cubicBezTo>
                    <a:pt x="74371" y="872947"/>
                    <a:pt x="147523" y="857097"/>
                    <a:pt x="153619" y="827836"/>
                  </a:cubicBezTo>
                  <a:cubicBezTo>
                    <a:pt x="159715" y="798575"/>
                    <a:pt x="134112" y="754684"/>
                    <a:pt x="109728" y="718108"/>
                  </a:cubicBezTo>
                  <a:cubicBezTo>
                    <a:pt x="85344" y="681532"/>
                    <a:pt x="14630" y="642517"/>
                    <a:pt x="7315" y="608380"/>
                  </a:cubicBezTo>
                  <a:cubicBezTo>
                    <a:pt x="0" y="574243"/>
                    <a:pt x="43891" y="541325"/>
                    <a:pt x="65836" y="513283"/>
                  </a:cubicBezTo>
                  <a:cubicBezTo>
                    <a:pt x="87782" y="485242"/>
                    <a:pt x="115823" y="443789"/>
                    <a:pt x="138988" y="440131"/>
                  </a:cubicBezTo>
                  <a:cubicBezTo>
                    <a:pt x="162153" y="436473"/>
                    <a:pt x="204825" y="491337"/>
                    <a:pt x="204825" y="491337"/>
                  </a:cubicBezTo>
                  <a:cubicBezTo>
                    <a:pt x="231647" y="512063"/>
                    <a:pt x="277977" y="569366"/>
                    <a:pt x="299923" y="564489"/>
                  </a:cubicBezTo>
                  <a:cubicBezTo>
                    <a:pt x="321869" y="559612"/>
                    <a:pt x="327965" y="498652"/>
                    <a:pt x="336499" y="462076"/>
                  </a:cubicBezTo>
                  <a:cubicBezTo>
                    <a:pt x="345033" y="425500"/>
                    <a:pt x="343814" y="384047"/>
                    <a:pt x="351129" y="345033"/>
                  </a:cubicBezTo>
                  <a:cubicBezTo>
                    <a:pt x="358444" y="306019"/>
                    <a:pt x="343814" y="264566"/>
                    <a:pt x="380390" y="227990"/>
                  </a:cubicBezTo>
                  <a:cubicBezTo>
                    <a:pt x="416966" y="191414"/>
                    <a:pt x="521817" y="138988"/>
                    <a:pt x="570585" y="125577"/>
                  </a:cubicBezTo>
                  <a:cubicBezTo>
                    <a:pt x="619353" y="112166"/>
                    <a:pt x="642518" y="153619"/>
                    <a:pt x="672998" y="147523"/>
                  </a:cubicBezTo>
                  <a:cubicBezTo>
                    <a:pt x="703478" y="141427"/>
                    <a:pt x="730300" y="109727"/>
                    <a:pt x="753465" y="89001"/>
                  </a:cubicBezTo>
                  <a:cubicBezTo>
                    <a:pt x="776630" y="68275"/>
                    <a:pt x="797356" y="36575"/>
                    <a:pt x="811987" y="23164"/>
                  </a:cubicBezTo>
                  <a:cubicBezTo>
                    <a:pt x="826618" y="9753"/>
                    <a:pt x="821741" y="0"/>
                    <a:pt x="841248" y="8534"/>
                  </a:cubicBezTo>
                  <a:cubicBezTo>
                    <a:pt x="860755" y="17068"/>
                    <a:pt x="897331" y="52425"/>
                    <a:pt x="929030" y="74371"/>
                  </a:cubicBezTo>
                  <a:cubicBezTo>
                    <a:pt x="960729" y="96317"/>
                    <a:pt x="999744" y="123139"/>
                    <a:pt x="1031443" y="140208"/>
                  </a:cubicBezTo>
                  <a:cubicBezTo>
                    <a:pt x="1063142" y="157277"/>
                    <a:pt x="1093622" y="173127"/>
                    <a:pt x="1119225" y="176784"/>
                  </a:cubicBezTo>
                  <a:cubicBezTo>
                    <a:pt x="1144828" y="180441"/>
                    <a:pt x="1166774" y="167030"/>
                    <a:pt x="1185062" y="162153"/>
                  </a:cubicBezTo>
                  <a:cubicBezTo>
                    <a:pt x="1203350" y="157276"/>
                    <a:pt x="1213103" y="137769"/>
                    <a:pt x="1228953" y="147523"/>
                  </a:cubicBezTo>
                  <a:cubicBezTo>
                    <a:pt x="1244803" y="157277"/>
                    <a:pt x="1258214" y="197510"/>
                    <a:pt x="1280160" y="220675"/>
                  </a:cubicBezTo>
                  <a:cubicBezTo>
                    <a:pt x="1302106" y="243840"/>
                    <a:pt x="1338682" y="274320"/>
                    <a:pt x="1360627" y="286512"/>
                  </a:cubicBezTo>
                  <a:cubicBezTo>
                    <a:pt x="1382572" y="298704"/>
                    <a:pt x="1397203" y="286512"/>
                    <a:pt x="1411833" y="293827"/>
                  </a:cubicBezTo>
                  <a:cubicBezTo>
                    <a:pt x="1426463" y="301142"/>
                    <a:pt x="1432559" y="312115"/>
                    <a:pt x="1448409" y="330403"/>
                  </a:cubicBezTo>
                  <a:cubicBezTo>
                    <a:pt x="1464259" y="348691"/>
                    <a:pt x="1488643" y="390144"/>
                    <a:pt x="1506931" y="403555"/>
                  </a:cubicBezTo>
                  <a:cubicBezTo>
                    <a:pt x="1525219" y="416966"/>
                    <a:pt x="1553260" y="401117"/>
                    <a:pt x="1558137" y="410870"/>
                  </a:cubicBezTo>
                  <a:cubicBezTo>
                    <a:pt x="1563014" y="420623"/>
                    <a:pt x="1531315" y="442569"/>
                    <a:pt x="1536192" y="462076"/>
                  </a:cubicBezTo>
                  <a:cubicBezTo>
                    <a:pt x="1541069" y="481583"/>
                    <a:pt x="1563014" y="509625"/>
                    <a:pt x="1587398" y="527913"/>
                  </a:cubicBezTo>
                  <a:cubicBezTo>
                    <a:pt x="1611782" y="546201"/>
                    <a:pt x="1658112" y="555954"/>
                    <a:pt x="1682496" y="571804"/>
                  </a:cubicBezTo>
                  <a:cubicBezTo>
                    <a:pt x="1706880" y="587654"/>
                    <a:pt x="1723949" y="599846"/>
                    <a:pt x="1733702" y="623011"/>
                  </a:cubicBezTo>
                  <a:cubicBezTo>
                    <a:pt x="1743455" y="646176"/>
                    <a:pt x="1741017" y="683971"/>
                    <a:pt x="1741017" y="710793"/>
                  </a:cubicBezTo>
                  <a:cubicBezTo>
                    <a:pt x="1741017" y="737615"/>
                    <a:pt x="1720291" y="764438"/>
                    <a:pt x="1733702" y="783945"/>
                  </a:cubicBezTo>
                  <a:cubicBezTo>
                    <a:pt x="1747113" y="803452"/>
                    <a:pt x="1795881" y="825398"/>
                    <a:pt x="1821484" y="827836"/>
                  </a:cubicBezTo>
                  <a:cubicBezTo>
                    <a:pt x="1847087" y="830274"/>
                    <a:pt x="1858060" y="797357"/>
                    <a:pt x="1887321" y="798576"/>
                  </a:cubicBezTo>
                  <a:cubicBezTo>
                    <a:pt x="1916582" y="799795"/>
                    <a:pt x="1969007" y="815645"/>
                    <a:pt x="1997049" y="835152"/>
                  </a:cubicBezTo>
                  <a:cubicBezTo>
                    <a:pt x="2025091" y="854659"/>
                    <a:pt x="2040940" y="883920"/>
                    <a:pt x="2055571" y="915619"/>
                  </a:cubicBezTo>
                  <a:cubicBezTo>
                    <a:pt x="2070202" y="947318"/>
                    <a:pt x="2070202" y="991209"/>
                    <a:pt x="2084832" y="1025347"/>
                  </a:cubicBezTo>
                  <a:cubicBezTo>
                    <a:pt x="2099462" y="1059485"/>
                    <a:pt x="2118969" y="1098498"/>
                    <a:pt x="2143353" y="1120444"/>
                  </a:cubicBezTo>
                  <a:cubicBezTo>
                    <a:pt x="2167737" y="1142390"/>
                    <a:pt x="2198218" y="1146047"/>
                    <a:pt x="2231136" y="1157020"/>
                  </a:cubicBezTo>
                  <a:cubicBezTo>
                    <a:pt x="2264054" y="1167993"/>
                    <a:pt x="2320138" y="1174089"/>
                    <a:pt x="2340864" y="1186281"/>
                  </a:cubicBezTo>
                  <a:cubicBezTo>
                    <a:pt x="2361590" y="1198473"/>
                    <a:pt x="2359152" y="1209445"/>
                    <a:pt x="2355494" y="1230172"/>
                  </a:cubicBezTo>
                  <a:cubicBezTo>
                    <a:pt x="2351836" y="1250899"/>
                    <a:pt x="2334768" y="1289914"/>
                    <a:pt x="2318918" y="1310640"/>
                  </a:cubicBezTo>
                  <a:cubicBezTo>
                    <a:pt x="2303068" y="1331366"/>
                    <a:pt x="2285999" y="1350874"/>
                    <a:pt x="2260396" y="1354531"/>
                  </a:cubicBezTo>
                  <a:cubicBezTo>
                    <a:pt x="2234793" y="1358188"/>
                    <a:pt x="2193340" y="1332585"/>
                    <a:pt x="2165299" y="1332585"/>
                  </a:cubicBezTo>
                  <a:cubicBezTo>
                    <a:pt x="2137258" y="1332585"/>
                    <a:pt x="2118969" y="1353312"/>
                    <a:pt x="2092147" y="1354531"/>
                  </a:cubicBezTo>
                  <a:cubicBezTo>
                    <a:pt x="2065325" y="1355750"/>
                    <a:pt x="2023871" y="1355750"/>
                    <a:pt x="2004364" y="1339900"/>
                  </a:cubicBezTo>
                  <a:cubicBezTo>
                    <a:pt x="1984857" y="1324050"/>
                    <a:pt x="1982419" y="1276502"/>
                    <a:pt x="1975104" y="1259433"/>
                  </a:cubicBezTo>
                  <a:cubicBezTo>
                    <a:pt x="1967789" y="1242364"/>
                    <a:pt x="1975103" y="1235050"/>
                    <a:pt x="1960473" y="1237488"/>
                  </a:cubicBezTo>
                  <a:cubicBezTo>
                    <a:pt x="1945843" y="1239926"/>
                    <a:pt x="1914143" y="1271626"/>
                    <a:pt x="1887321" y="1274064"/>
                  </a:cubicBezTo>
                  <a:cubicBezTo>
                    <a:pt x="1860499" y="1276502"/>
                    <a:pt x="1817827" y="1263091"/>
                    <a:pt x="1799539" y="1252118"/>
                  </a:cubicBezTo>
                  <a:cubicBezTo>
                    <a:pt x="1781251" y="1241145"/>
                    <a:pt x="1783689" y="1224077"/>
                    <a:pt x="1777593" y="1208227"/>
                  </a:cubicBezTo>
                  <a:cubicBezTo>
                    <a:pt x="1771497" y="1192377"/>
                    <a:pt x="1772716" y="1158239"/>
                    <a:pt x="1762963" y="1157020"/>
                  </a:cubicBezTo>
                  <a:cubicBezTo>
                    <a:pt x="1753210" y="1155801"/>
                    <a:pt x="1743456" y="1188720"/>
                    <a:pt x="1719072" y="1200912"/>
                  </a:cubicBezTo>
                  <a:cubicBezTo>
                    <a:pt x="1694688" y="1213104"/>
                    <a:pt x="1644701" y="1225295"/>
                    <a:pt x="1616659" y="1230172"/>
                  </a:cubicBezTo>
                  <a:cubicBezTo>
                    <a:pt x="1588617" y="1235049"/>
                    <a:pt x="1576425" y="1227734"/>
                    <a:pt x="1550822" y="1230172"/>
                  </a:cubicBezTo>
                  <a:cubicBezTo>
                    <a:pt x="1525219" y="1232610"/>
                    <a:pt x="1489862" y="1235049"/>
                    <a:pt x="1463040" y="1244803"/>
                  </a:cubicBezTo>
                  <a:cubicBezTo>
                    <a:pt x="1436218" y="1254557"/>
                    <a:pt x="1409395" y="1282598"/>
                    <a:pt x="1389888" y="1288694"/>
                  </a:cubicBezTo>
                  <a:cubicBezTo>
                    <a:pt x="1370381" y="1294790"/>
                    <a:pt x="1365503" y="1272845"/>
                    <a:pt x="1345996" y="1281379"/>
                  </a:cubicBezTo>
                  <a:cubicBezTo>
                    <a:pt x="1326489" y="1289913"/>
                    <a:pt x="1287474" y="1317954"/>
                    <a:pt x="1272844" y="1339900"/>
                  </a:cubicBezTo>
                  <a:cubicBezTo>
                    <a:pt x="1258214" y="1361846"/>
                    <a:pt x="1285036" y="1387449"/>
                    <a:pt x="1258214" y="1413052"/>
                  </a:cubicBezTo>
                  <a:cubicBezTo>
                    <a:pt x="1231392" y="1438655"/>
                    <a:pt x="1148486" y="1470355"/>
                    <a:pt x="1111910" y="1493520"/>
                  </a:cubicBezTo>
                  <a:cubicBezTo>
                    <a:pt x="1075334" y="1516685"/>
                    <a:pt x="1061923" y="1550822"/>
                    <a:pt x="1038758" y="1552041"/>
                  </a:cubicBezTo>
                  <a:cubicBezTo>
                    <a:pt x="1015593" y="1553260"/>
                    <a:pt x="998524" y="1511808"/>
                    <a:pt x="972921" y="1500835"/>
                  </a:cubicBezTo>
                  <a:cubicBezTo>
                    <a:pt x="947318" y="1489862"/>
                    <a:pt x="904646" y="1492300"/>
                    <a:pt x="885139" y="1486204"/>
                  </a:cubicBezTo>
                  <a:cubicBezTo>
                    <a:pt x="865632" y="1480108"/>
                    <a:pt x="861974" y="1472793"/>
                    <a:pt x="855878" y="1464259"/>
                  </a:cubicBezTo>
                  <a:cubicBezTo>
                    <a:pt x="849782" y="1455725"/>
                    <a:pt x="859536" y="1445971"/>
                    <a:pt x="848563" y="1434998"/>
                  </a:cubicBezTo>
                  <a:cubicBezTo>
                    <a:pt x="837590" y="1424025"/>
                    <a:pt x="796137" y="1411833"/>
                    <a:pt x="790041" y="1398422"/>
                  </a:cubicBezTo>
                  <a:cubicBezTo>
                    <a:pt x="783945" y="1385011"/>
                    <a:pt x="824179" y="1367942"/>
                    <a:pt x="811987" y="1354531"/>
                  </a:cubicBezTo>
                  <a:cubicBezTo>
                    <a:pt x="799795" y="1341120"/>
                    <a:pt x="735177" y="1333805"/>
                    <a:pt x="716889" y="1317955"/>
                  </a:cubicBezTo>
                  <a:cubicBezTo>
                    <a:pt x="698601" y="1302105"/>
                    <a:pt x="714451" y="1267967"/>
                    <a:pt x="702259" y="1259433"/>
                  </a:cubicBezTo>
                  <a:cubicBezTo>
                    <a:pt x="690067" y="1250899"/>
                    <a:pt x="668121" y="1271625"/>
                    <a:pt x="643737" y="1266748"/>
                  </a:cubicBezTo>
                  <a:cubicBezTo>
                    <a:pt x="619353" y="1261871"/>
                    <a:pt x="588873" y="1238706"/>
                    <a:pt x="555955" y="1230172"/>
                  </a:cubicBezTo>
                  <a:cubicBezTo>
                    <a:pt x="523037" y="1221638"/>
                    <a:pt x="474269" y="1207008"/>
                    <a:pt x="446227" y="1215542"/>
                  </a:cubicBezTo>
                  <a:cubicBezTo>
                    <a:pt x="418185" y="1224076"/>
                    <a:pt x="404774" y="1267968"/>
                    <a:pt x="387705" y="1281379"/>
                  </a:cubicBezTo>
                  <a:cubicBezTo>
                    <a:pt x="370636" y="1294790"/>
                    <a:pt x="354787" y="1309420"/>
                    <a:pt x="343814" y="1296009"/>
                  </a:cubicBezTo>
                  <a:cubicBezTo>
                    <a:pt x="332841" y="1282598"/>
                    <a:pt x="325526" y="1227734"/>
                    <a:pt x="321868" y="1200912"/>
                  </a:cubicBezTo>
                  <a:cubicBezTo>
                    <a:pt x="318210" y="1174090"/>
                    <a:pt x="320649" y="1155801"/>
                    <a:pt x="321868" y="1135075"/>
                  </a:cubicBezTo>
                  <a:cubicBezTo>
                    <a:pt x="323087" y="1114349"/>
                    <a:pt x="330403" y="1097279"/>
                    <a:pt x="329184" y="1076553"/>
                  </a:cubicBezTo>
                  <a:cubicBezTo>
                    <a:pt x="327965" y="1055827"/>
                    <a:pt x="330403" y="1031442"/>
                    <a:pt x="314553" y="1010716"/>
                  </a:cubicBezTo>
                  <a:cubicBezTo>
                    <a:pt x="298703" y="989990"/>
                    <a:pt x="262127" y="961948"/>
                    <a:pt x="234086" y="952195"/>
                  </a:cubicBezTo>
                  <a:cubicBezTo>
                    <a:pt x="206045" y="942442"/>
                    <a:pt x="169469" y="955853"/>
                    <a:pt x="146304" y="952195"/>
                  </a:cubicBezTo>
                  <a:cubicBezTo>
                    <a:pt x="123139" y="948537"/>
                    <a:pt x="71933" y="914399"/>
                    <a:pt x="73152" y="893673"/>
                  </a:cubicBez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251520" y="692696"/>
            <a:ext cx="1944216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Естественный прирост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699792" y="692696"/>
            <a:ext cx="1512168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рождаемость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788024" y="692696"/>
            <a:ext cx="1512168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смертность</a:t>
            </a:r>
            <a:endParaRPr lang="ru-RU" dirty="0"/>
          </a:p>
        </p:txBody>
      </p:sp>
      <p:sp>
        <p:nvSpPr>
          <p:cNvPr id="34" name="Равно 33"/>
          <p:cNvSpPr/>
          <p:nvPr/>
        </p:nvSpPr>
        <p:spPr>
          <a:xfrm>
            <a:off x="2267744" y="836712"/>
            <a:ext cx="360040" cy="288032"/>
          </a:xfrm>
          <a:prstGeom prst="mathEqua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Минус 34"/>
          <p:cNvSpPr/>
          <p:nvPr/>
        </p:nvSpPr>
        <p:spPr>
          <a:xfrm>
            <a:off x="4283968" y="908720"/>
            <a:ext cx="432048" cy="216024"/>
          </a:xfrm>
          <a:prstGeom prst="mathMin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Анна\Documents\Школа\иконки\ico_tab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0600" y="2060848"/>
            <a:ext cx="533400" cy="546100"/>
          </a:xfrm>
          <a:prstGeom prst="rect">
            <a:avLst/>
          </a:prstGeom>
          <a:noFill/>
        </p:spPr>
      </p:pic>
      <p:grpSp>
        <p:nvGrpSpPr>
          <p:cNvPr id="36" name="Группа 35"/>
          <p:cNvGrpSpPr/>
          <p:nvPr/>
        </p:nvGrpSpPr>
        <p:grpSpPr>
          <a:xfrm>
            <a:off x="323528" y="1556792"/>
            <a:ext cx="4360793" cy="4752528"/>
            <a:chOff x="3851920" y="1196752"/>
            <a:chExt cx="4360793" cy="4752528"/>
          </a:xfrm>
        </p:grpSpPr>
        <p:pic>
          <p:nvPicPr>
            <p:cNvPr id="37" name="Picture 4" descr="C:\Users\Анна\Documents\Школа\география\9 класс\ITN\ЦЭР\карты\смертность.jpg"/>
            <p:cNvPicPr>
              <a:picLocks noChangeAspect="1" noChangeArrowheads="1"/>
            </p:cNvPicPr>
            <p:nvPr/>
          </p:nvPicPr>
          <p:blipFill>
            <a:blip r:embed="rId11" cstate="print"/>
            <a:srcRect l="33654" t="83800" r="25961"/>
            <a:stretch>
              <a:fillRect/>
            </a:stretch>
          </p:blipFill>
          <p:spPr bwMode="auto">
            <a:xfrm>
              <a:off x="3851920" y="4653136"/>
              <a:ext cx="3840427" cy="1296144"/>
            </a:xfrm>
            <a:prstGeom prst="rect">
              <a:avLst/>
            </a:prstGeom>
            <a:noFill/>
          </p:spPr>
        </p:pic>
        <p:pic>
          <p:nvPicPr>
            <p:cNvPr id="38" name="Picture 4" descr="C:\Users\Анна\Documents\Школа\география\9 класс\ITN\ЦЭР\карты\смертность.jpg"/>
            <p:cNvPicPr>
              <a:picLocks noChangeAspect="1" noChangeArrowheads="1"/>
            </p:cNvPicPr>
            <p:nvPr/>
          </p:nvPicPr>
          <p:blipFill>
            <a:blip r:embed="rId11" cstate="print"/>
            <a:srcRect l="11779" t="7469" r="13352" b="22000"/>
            <a:stretch>
              <a:fillRect/>
            </a:stretch>
          </p:blipFill>
          <p:spPr bwMode="auto">
            <a:xfrm>
              <a:off x="3851920" y="1196752"/>
              <a:ext cx="4360793" cy="3456384"/>
            </a:xfrm>
            <a:prstGeom prst="rect">
              <a:avLst/>
            </a:prstGeom>
            <a:noFill/>
          </p:spPr>
        </p:pic>
      </p:grpSp>
      <p:grpSp>
        <p:nvGrpSpPr>
          <p:cNvPr id="39" name="Группа 38"/>
          <p:cNvGrpSpPr/>
          <p:nvPr/>
        </p:nvGrpSpPr>
        <p:grpSpPr>
          <a:xfrm>
            <a:off x="323528" y="1340768"/>
            <a:ext cx="5155146" cy="5040560"/>
            <a:chOff x="611560" y="980728"/>
            <a:chExt cx="5155146" cy="5040560"/>
          </a:xfrm>
        </p:grpSpPr>
        <p:pic>
          <p:nvPicPr>
            <p:cNvPr id="40" name="Picture 2" descr="C:\Users\Анна\Documents\Школа\география\9 класс\ITN\ЦЭР\карты\естествен прирост цэр.jpg"/>
            <p:cNvPicPr>
              <a:picLocks noChangeAspect="1" noChangeArrowheads="1"/>
            </p:cNvPicPr>
            <p:nvPr/>
          </p:nvPicPr>
          <p:blipFill>
            <a:blip r:embed="rId12" cstate="print"/>
            <a:srcRect t="8842" r="22344" b="18951"/>
            <a:stretch>
              <a:fillRect/>
            </a:stretch>
          </p:blipFill>
          <p:spPr bwMode="auto">
            <a:xfrm>
              <a:off x="611560" y="980728"/>
              <a:ext cx="3888432" cy="35283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" name="Picture 2" descr="C:\Users\Анна\Documents\Школа\география\9 класс\ITN\ЦЭР\карты\естествен прирост цэр.jpg"/>
            <p:cNvPicPr>
              <a:picLocks noChangeAspect="1" noChangeArrowheads="1"/>
            </p:cNvPicPr>
            <p:nvPr/>
          </p:nvPicPr>
          <p:blipFill>
            <a:blip r:embed="rId12" cstate="print"/>
            <a:srcRect l="17922" t="83824" r="28263"/>
            <a:stretch>
              <a:fillRect/>
            </a:stretch>
          </p:blipFill>
          <p:spPr bwMode="auto">
            <a:xfrm>
              <a:off x="611560" y="4509120"/>
              <a:ext cx="5155146" cy="1512168"/>
            </a:xfrm>
            <a:prstGeom prst="rect">
              <a:avLst/>
            </a:prstGeom>
            <a:noFill/>
          </p:spPr>
        </p:pic>
      </p:grpSp>
      <p:sp>
        <p:nvSpPr>
          <p:cNvPr id="42" name="Полилиния 41"/>
          <p:cNvSpPr/>
          <p:nvPr/>
        </p:nvSpPr>
        <p:spPr>
          <a:xfrm>
            <a:off x="827584" y="2564904"/>
            <a:ext cx="2448272" cy="1944216"/>
          </a:xfrm>
          <a:custGeom>
            <a:avLst/>
            <a:gdLst>
              <a:gd name="connsiteX0" fmla="*/ 73152 w 2361590"/>
              <a:gd name="connsiteY0" fmla="*/ 893673 h 1553260"/>
              <a:gd name="connsiteX1" fmla="*/ 153619 w 2361590"/>
              <a:gd name="connsiteY1" fmla="*/ 827836 h 1553260"/>
              <a:gd name="connsiteX2" fmla="*/ 109728 w 2361590"/>
              <a:gd name="connsiteY2" fmla="*/ 718108 h 1553260"/>
              <a:gd name="connsiteX3" fmla="*/ 7315 w 2361590"/>
              <a:gd name="connsiteY3" fmla="*/ 608380 h 1553260"/>
              <a:gd name="connsiteX4" fmla="*/ 65836 w 2361590"/>
              <a:gd name="connsiteY4" fmla="*/ 513283 h 1553260"/>
              <a:gd name="connsiteX5" fmla="*/ 138988 w 2361590"/>
              <a:gd name="connsiteY5" fmla="*/ 440131 h 1553260"/>
              <a:gd name="connsiteX6" fmla="*/ 204825 w 2361590"/>
              <a:gd name="connsiteY6" fmla="*/ 491337 h 1553260"/>
              <a:gd name="connsiteX7" fmla="*/ 299923 w 2361590"/>
              <a:gd name="connsiteY7" fmla="*/ 564489 h 1553260"/>
              <a:gd name="connsiteX8" fmla="*/ 336499 w 2361590"/>
              <a:gd name="connsiteY8" fmla="*/ 462076 h 1553260"/>
              <a:gd name="connsiteX9" fmla="*/ 351129 w 2361590"/>
              <a:gd name="connsiteY9" fmla="*/ 345033 h 1553260"/>
              <a:gd name="connsiteX10" fmla="*/ 380390 w 2361590"/>
              <a:gd name="connsiteY10" fmla="*/ 227990 h 1553260"/>
              <a:gd name="connsiteX11" fmla="*/ 570585 w 2361590"/>
              <a:gd name="connsiteY11" fmla="*/ 125577 h 1553260"/>
              <a:gd name="connsiteX12" fmla="*/ 672998 w 2361590"/>
              <a:gd name="connsiteY12" fmla="*/ 147523 h 1553260"/>
              <a:gd name="connsiteX13" fmla="*/ 753465 w 2361590"/>
              <a:gd name="connsiteY13" fmla="*/ 89001 h 1553260"/>
              <a:gd name="connsiteX14" fmla="*/ 811987 w 2361590"/>
              <a:gd name="connsiteY14" fmla="*/ 23164 h 1553260"/>
              <a:gd name="connsiteX15" fmla="*/ 841248 w 2361590"/>
              <a:gd name="connsiteY15" fmla="*/ 8534 h 1553260"/>
              <a:gd name="connsiteX16" fmla="*/ 929030 w 2361590"/>
              <a:gd name="connsiteY16" fmla="*/ 74371 h 1553260"/>
              <a:gd name="connsiteX17" fmla="*/ 1031443 w 2361590"/>
              <a:gd name="connsiteY17" fmla="*/ 140208 h 1553260"/>
              <a:gd name="connsiteX18" fmla="*/ 1119225 w 2361590"/>
              <a:gd name="connsiteY18" fmla="*/ 176784 h 1553260"/>
              <a:gd name="connsiteX19" fmla="*/ 1185062 w 2361590"/>
              <a:gd name="connsiteY19" fmla="*/ 162153 h 1553260"/>
              <a:gd name="connsiteX20" fmla="*/ 1228953 w 2361590"/>
              <a:gd name="connsiteY20" fmla="*/ 147523 h 1553260"/>
              <a:gd name="connsiteX21" fmla="*/ 1280160 w 2361590"/>
              <a:gd name="connsiteY21" fmla="*/ 220675 h 1553260"/>
              <a:gd name="connsiteX22" fmla="*/ 1360627 w 2361590"/>
              <a:gd name="connsiteY22" fmla="*/ 286512 h 1553260"/>
              <a:gd name="connsiteX23" fmla="*/ 1411833 w 2361590"/>
              <a:gd name="connsiteY23" fmla="*/ 293827 h 1553260"/>
              <a:gd name="connsiteX24" fmla="*/ 1448409 w 2361590"/>
              <a:gd name="connsiteY24" fmla="*/ 330403 h 1553260"/>
              <a:gd name="connsiteX25" fmla="*/ 1506931 w 2361590"/>
              <a:gd name="connsiteY25" fmla="*/ 403555 h 1553260"/>
              <a:gd name="connsiteX26" fmla="*/ 1558137 w 2361590"/>
              <a:gd name="connsiteY26" fmla="*/ 410870 h 1553260"/>
              <a:gd name="connsiteX27" fmla="*/ 1536192 w 2361590"/>
              <a:gd name="connsiteY27" fmla="*/ 462076 h 1553260"/>
              <a:gd name="connsiteX28" fmla="*/ 1587398 w 2361590"/>
              <a:gd name="connsiteY28" fmla="*/ 527913 h 1553260"/>
              <a:gd name="connsiteX29" fmla="*/ 1682496 w 2361590"/>
              <a:gd name="connsiteY29" fmla="*/ 571804 h 1553260"/>
              <a:gd name="connsiteX30" fmla="*/ 1733702 w 2361590"/>
              <a:gd name="connsiteY30" fmla="*/ 623011 h 1553260"/>
              <a:gd name="connsiteX31" fmla="*/ 1741017 w 2361590"/>
              <a:gd name="connsiteY31" fmla="*/ 710793 h 1553260"/>
              <a:gd name="connsiteX32" fmla="*/ 1733702 w 2361590"/>
              <a:gd name="connsiteY32" fmla="*/ 783945 h 1553260"/>
              <a:gd name="connsiteX33" fmla="*/ 1821484 w 2361590"/>
              <a:gd name="connsiteY33" fmla="*/ 827836 h 1553260"/>
              <a:gd name="connsiteX34" fmla="*/ 1887321 w 2361590"/>
              <a:gd name="connsiteY34" fmla="*/ 798576 h 1553260"/>
              <a:gd name="connsiteX35" fmla="*/ 1997049 w 2361590"/>
              <a:gd name="connsiteY35" fmla="*/ 835152 h 1553260"/>
              <a:gd name="connsiteX36" fmla="*/ 2055571 w 2361590"/>
              <a:gd name="connsiteY36" fmla="*/ 915619 h 1553260"/>
              <a:gd name="connsiteX37" fmla="*/ 2084832 w 2361590"/>
              <a:gd name="connsiteY37" fmla="*/ 1025347 h 1553260"/>
              <a:gd name="connsiteX38" fmla="*/ 2143353 w 2361590"/>
              <a:gd name="connsiteY38" fmla="*/ 1120444 h 1553260"/>
              <a:gd name="connsiteX39" fmla="*/ 2231136 w 2361590"/>
              <a:gd name="connsiteY39" fmla="*/ 1157020 h 1553260"/>
              <a:gd name="connsiteX40" fmla="*/ 2340864 w 2361590"/>
              <a:gd name="connsiteY40" fmla="*/ 1186281 h 1553260"/>
              <a:gd name="connsiteX41" fmla="*/ 2355494 w 2361590"/>
              <a:gd name="connsiteY41" fmla="*/ 1230172 h 1553260"/>
              <a:gd name="connsiteX42" fmla="*/ 2318918 w 2361590"/>
              <a:gd name="connsiteY42" fmla="*/ 1310640 h 1553260"/>
              <a:gd name="connsiteX43" fmla="*/ 2260396 w 2361590"/>
              <a:gd name="connsiteY43" fmla="*/ 1354531 h 1553260"/>
              <a:gd name="connsiteX44" fmla="*/ 2165299 w 2361590"/>
              <a:gd name="connsiteY44" fmla="*/ 1332585 h 1553260"/>
              <a:gd name="connsiteX45" fmla="*/ 2092147 w 2361590"/>
              <a:gd name="connsiteY45" fmla="*/ 1354531 h 1553260"/>
              <a:gd name="connsiteX46" fmla="*/ 2004364 w 2361590"/>
              <a:gd name="connsiteY46" fmla="*/ 1339900 h 1553260"/>
              <a:gd name="connsiteX47" fmla="*/ 1975104 w 2361590"/>
              <a:gd name="connsiteY47" fmla="*/ 1259433 h 1553260"/>
              <a:gd name="connsiteX48" fmla="*/ 1960473 w 2361590"/>
              <a:gd name="connsiteY48" fmla="*/ 1237488 h 1553260"/>
              <a:gd name="connsiteX49" fmla="*/ 1887321 w 2361590"/>
              <a:gd name="connsiteY49" fmla="*/ 1274064 h 1553260"/>
              <a:gd name="connsiteX50" fmla="*/ 1799539 w 2361590"/>
              <a:gd name="connsiteY50" fmla="*/ 1252118 h 1553260"/>
              <a:gd name="connsiteX51" fmla="*/ 1777593 w 2361590"/>
              <a:gd name="connsiteY51" fmla="*/ 1208227 h 1553260"/>
              <a:gd name="connsiteX52" fmla="*/ 1762963 w 2361590"/>
              <a:gd name="connsiteY52" fmla="*/ 1157020 h 1553260"/>
              <a:gd name="connsiteX53" fmla="*/ 1719072 w 2361590"/>
              <a:gd name="connsiteY53" fmla="*/ 1200912 h 1553260"/>
              <a:gd name="connsiteX54" fmla="*/ 1616659 w 2361590"/>
              <a:gd name="connsiteY54" fmla="*/ 1230172 h 1553260"/>
              <a:gd name="connsiteX55" fmla="*/ 1550822 w 2361590"/>
              <a:gd name="connsiteY55" fmla="*/ 1230172 h 1553260"/>
              <a:gd name="connsiteX56" fmla="*/ 1463040 w 2361590"/>
              <a:gd name="connsiteY56" fmla="*/ 1244803 h 1553260"/>
              <a:gd name="connsiteX57" fmla="*/ 1389888 w 2361590"/>
              <a:gd name="connsiteY57" fmla="*/ 1288694 h 1553260"/>
              <a:gd name="connsiteX58" fmla="*/ 1345996 w 2361590"/>
              <a:gd name="connsiteY58" fmla="*/ 1281379 h 1553260"/>
              <a:gd name="connsiteX59" fmla="*/ 1272844 w 2361590"/>
              <a:gd name="connsiteY59" fmla="*/ 1339900 h 1553260"/>
              <a:gd name="connsiteX60" fmla="*/ 1258214 w 2361590"/>
              <a:gd name="connsiteY60" fmla="*/ 1413052 h 1553260"/>
              <a:gd name="connsiteX61" fmla="*/ 1111910 w 2361590"/>
              <a:gd name="connsiteY61" fmla="*/ 1493520 h 1553260"/>
              <a:gd name="connsiteX62" fmla="*/ 1038758 w 2361590"/>
              <a:gd name="connsiteY62" fmla="*/ 1552041 h 1553260"/>
              <a:gd name="connsiteX63" fmla="*/ 972921 w 2361590"/>
              <a:gd name="connsiteY63" fmla="*/ 1500835 h 1553260"/>
              <a:gd name="connsiteX64" fmla="*/ 885139 w 2361590"/>
              <a:gd name="connsiteY64" fmla="*/ 1486204 h 1553260"/>
              <a:gd name="connsiteX65" fmla="*/ 855878 w 2361590"/>
              <a:gd name="connsiteY65" fmla="*/ 1464259 h 1553260"/>
              <a:gd name="connsiteX66" fmla="*/ 848563 w 2361590"/>
              <a:gd name="connsiteY66" fmla="*/ 1434998 h 1553260"/>
              <a:gd name="connsiteX67" fmla="*/ 790041 w 2361590"/>
              <a:gd name="connsiteY67" fmla="*/ 1398422 h 1553260"/>
              <a:gd name="connsiteX68" fmla="*/ 811987 w 2361590"/>
              <a:gd name="connsiteY68" fmla="*/ 1354531 h 1553260"/>
              <a:gd name="connsiteX69" fmla="*/ 716889 w 2361590"/>
              <a:gd name="connsiteY69" fmla="*/ 1317955 h 1553260"/>
              <a:gd name="connsiteX70" fmla="*/ 702259 w 2361590"/>
              <a:gd name="connsiteY70" fmla="*/ 1259433 h 1553260"/>
              <a:gd name="connsiteX71" fmla="*/ 643737 w 2361590"/>
              <a:gd name="connsiteY71" fmla="*/ 1266748 h 1553260"/>
              <a:gd name="connsiteX72" fmla="*/ 555955 w 2361590"/>
              <a:gd name="connsiteY72" fmla="*/ 1230172 h 1553260"/>
              <a:gd name="connsiteX73" fmla="*/ 446227 w 2361590"/>
              <a:gd name="connsiteY73" fmla="*/ 1215542 h 1553260"/>
              <a:gd name="connsiteX74" fmla="*/ 387705 w 2361590"/>
              <a:gd name="connsiteY74" fmla="*/ 1281379 h 1553260"/>
              <a:gd name="connsiteX75" fmla="*/ 343814 w 2361590"/>
              <a:gd name="connsiteY75" fmla="*/ 1296009 h 1553260"/>
              <a:gd name="connsiteX76" fmla="*/ 321868 w 2361590"/>
              <a:gd name="connsiteY76" fmla="*/ 1200912 h 1553260"/>
              <a:gd name="connsiteX77" fmla="*/ 321868 w 2361590"/>
              <a:gd name="connsiteY77" fmla="*/ 1135075 h 1553260"/>
              <a:gd name="connsiteX78" fmla="*/ 329184 w 2361590"/>
              <a:gd name="connsiteY78" fmla="*/ 1076553 h 1553260"/>
              <a:gd name="connsiteX79" fmla="*/ 314553 w 2361590"/>
              <a:gd name="connsiteY79" fmla="*/ 1010716 h 1553260"/>
              <a:gd name="connsiteX80" fmla="*/ 234086 w 2361590"/>
              <a:gd name="connsiteY80" fmla="*/ 952195 h 1553260"/>
              <a:gd name="connsiteX81" fmla="*/ 146304 w 2361590"/>
              <a:gd name="connsiteY81" fmla="*/ 952195 h 1553260"/>
              <a:gd name="connsiteX82" fmla="*/ 73152 w 2361590"/>
              <a:gd name="connsiteY82" fmla="*/ 893673 h 155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361590" h="1553260">
                <a:moveTo>
                  <a:pt x="73152" y="893673"/>
                </a:moveTo>
                <a:cubicBezTo>
                  <a:pt x="74371" y="872947"/>
                  <a:pt x="147523" y="857097"/>
                  <a:pt x="153619" y="827836"/>
                </a:cubicBezTo>
                <a:cubicBezTo>
                  <a:pt x="159715" y="798575"/>
                  <a:pt x="134112" y="754684"/>
                  <a:pt x="109728" y="718108"/>
                </a:cubicBezTo>
                <a:cubicBezTo>
                  <a:pt x="85344" y="681532"/>
                  <a:pt x="14630" y="642517"/>
                  <a:pt x="7315" y="608380"/>
                </a:cubicBezTo>
                <a:cubicBezTo>
                  <a:pt x="0" y="574243"/>
                  <a:pt x="43891" y="541325"/>
                  <a:pt x="65836" y="513283"/>
                </a:cubicBezTo>
                <a:cubicBezTo>
                  <a:pt x="87782" y="485242"/>
                  <a:pt x="115823" y="443789"/>
                  <a:pt x="138988" y="440131"/>
                </a:cubicBezTo>
                <a:cubicBezTo>
                  <a:pt x="162153" y="436473"/>
                  <a:pt x="204825" y="491337"/>
                  <a:pt x="204825" y="491337"/>
                </a:cubicBezTo>
                <a:cubicBezTo>
                  <a:pt x="231647" y="512063"/>
                  <a:pt x="277977" y="569366"/>
                  <a:pt x="299923" y="564489"/>
                </a:cubicBezTo>
                <a:cubicBezTo>
                  <a:pt x="321869" y="559612"/>
                  <a:pt x="327965" y="498652"/>
                  <a:pt x="336499" y="462076"/>
                </a:cubicBezTo>
                <a:cubicBezTo>
                  <a:pt x="345033" y="425500"/>
                  <a:pt x="343814" y="384047"/>
                  <a:pt x="351129" y="345033"/>
                </a:cubicBezTo>
                <a:cubicBezTo>
                  <a:pt x="358444" y="306019"/>
                  <a:pt x="343814" y="264566"/>
                  <a:pt x="380390" y="227990"/>
                </a:cubicBezTo>
                <a:cubicBezTo>
                  <a:pt x="416966" y="191414"/>
                  <a:pt x="521817" y="138988"/>
                  <a:pt x="570585" y="125577"/>
                </a:cubicBezTo>
                <a:cubicBezTo>
                  <a:pt x="619353" y="112166"/>
                  <a:pt x="642518" y="153619"/>
                  <a:pt x="672998" y="147523"/>
                </a:cubicBezTo>
                <a:cubicBezTo>
                  <a:pt x="703478" y="141427"/>
                  <a:pt x="730300" y="109727"/>
                  <a:pt x="753465" y="89001"/>
                </a:cubicBezTo>
                <a:cubicBezTo>
                  <a:pt x="776630" y="68275"/>
                  <a:pt x="797356" y="36575"/>
                  <a:pt x="811987" y="23164"/>
                </a:cubicBezTo>
                <a:cubicBezTo>
                  <a:pt x="826618" y="9753"/>
                  <a:pt x="821741" y="0"/>
                  <a:pt x="841248" y="8534"/>
                </a:cubicBezTo>
                <a:cubicBezTo>
                  <a:pt x="860755" y="17068"/>
                  <a:pt x="897331" y="52425"/>
                  <a:pt x="929030" y="74371"/>
                </a:cubicBezTo>
                <a:cubicBezTo>
                  <a:pt x="960729" y="96317"/>
                  <a:pt x="999744" y="123139"/>
                  <a:pt x="1031443" y="140208"/>
                </a:cubicBezTo>
                <a:cubicBezTo>
                  <a:pt x="1063142" y="157277"/>
                  <a:pt x="1093622" y="173127"/>
                  <a:pt x="1119225" y="176784"/>
                </a:cubicBezTo>
                <a:cubicBezTo>
                  <a:pt x="1144828" y="180441"/>
                  <a:pt x="1166774" y="167030"/>
                  <a:pt x="1185062" y="162153"/>
                </a:cubicBezTo>
                <a:cubicBezTo>
                  <a:pt x="1203350" y="157276"/>
                  <a:pt x="1213103" y="137769"/>
                  <a:pt x="1228953" y="147523"/>
                </a:cubicBezTo>
                <a:cubicBezTo>
                  <a:pt x="1244803" y="157277"/>
                  <a:pt x="1258214" y="197510"/>
                  <a:pt x="1280160" y="220675"/>
                </a:cubicBezTo>
                <a:cubicBezTo>
                  <a:pt x="1302106" y="243840"/>
                  <a:pt x="1338682" y="274320"/>
                  <a:pt x="1360627" y="286512"/>
                </a:cubicBezTo>
                <a:cubicBezTo>
                  <a:pt x="1382572" y="298704"/>
                  <a:pt x="1397203" y="286512"/>
                  <a:pt x="1411833" y="293827"/>
                </a:cubicBezTo>
                <a:cubicBezTo>
                  <a:pt x="1426463" y="301142"/>
                  <a:pt x="1432559" y="312115"/>
                  <a:pt x="1448409" y="330403"/>
                </a:cubicBezTo>
                <a:cubicBezTo>
                  <a:pt x="1464259" y="348691"/>
                  <a:pt x="1488643" y="390144"/>
                  <a:pt x="1506931" y="403555"/>
                </a:cubicBezTo>
                <a:cubicBezTo>
                  <a:pt x="1525219" y="416966"/>
                  <a:pt x="1553260" y="401117"/>
                  <a:pt x="1558137" y="410870"/>
                </a:cubicBezTo>
                <a:cubicBezTo>
                  <a:pt x="1563014" y="420623"/>
                  <a:pt x="1531315" y="442569"/>
                  <a:pt x="1536192" y="462076"/>
                </a:cubicBezTo>
                <a:cubicBezTo>
                  <a:pt x="1541069" y="481583"/>
                  <a:pt x="1563014" y="509625"/>
                  <a:pt x="1587398" y="527913"/>
                </a:cubicBezTo>
                <a:cubicBezTo>
                  <a:pt x="1611782" y="546201"/>
                  <a:pt x="1658112" y="555954"/>
                  <a:pt x="1682496" y="571804"/>
                </a:cubicBezTo>
                <a:cubicBezTo>
                  <a:pt x="1706880" y="587654"/>
                  <a:pt x="1723949" y="599846"/>
                  <a:pt x="1733702" y="623011"/>
                </a:cubicBezTo>
                <a:cubicBezTo>
                  <a:pt x="1743455" y="646176"/>
                  <a:pt x="1741017" y="683971"/>
                  <a:pt x="1741017" y="710793"/>
                </a:cubicBezTo>
                <a:cubicBezTo>
                  <a:pt x="1741017" y="737615"/>
                  <a:pt x="1720291" y="764438"/>
                  <a:pt x="1733702" y="783945"/>
                </a:cubicBezTo>
                <a:cubicBezTo>
                  <a:pt x="1747113" y="803452"/>
                  <a:pt x="1795881" y="825398"/>
                  <a:pt x="1821484" y="827836"/>
                </a:cubicBezTo>
                <a:cubicBezTo>
                  <a:pt x="1847087" y="830274"/>
                  <a:pt x="1858060" y="797357"/>
                  <a:pt x="1887321" y="798576"/>
                </a:cubicBezTo>
                <a:cubicBezTo>
                  <a:pt x="1916582" y="799795"/>
                  <a:pt x="1969007" y="815645"/>
                  <a:pt x="1997049" y="835152"/>
                </a:cubicBezTo>
                <a:cubicBezTo>
                  <a:pt x="2025091" y="854659"/>
                  <a:pt x="2040940" y="883920"/>
                  <a:pt x="2055571" y="915619"/>
                </a:cubicBezTo>
                <a:cubicBezTo>
                  <a:pt x="2070202" y="947318"/>
                  <a:pt x="2070202" y="991209"/>
                  <a:pt x="2084832" y="1025347"/>
                </a:cubicBezTo>
                <a:cubicBezTo>
                  <a:pt x="2099462" y="1059485"/>
                  <a:pt x="2118969" y="1098498"/>
                  <a:pt x="2143353" y="1120444"/>
                </a:cubicBezTo>
                <a:cubicBezTo>
                  <a:pt x="2167737" y="1142390"/>
                  <a:pt x="2198218" y="1146047"/>
                  <a:pt x="2231136" y="1157020"/>
                </a:cubicBezTo>
                <a:cubicBezTo>
                  <a:pt x="2264054" y="1167993"/>
                  <a:pt x="2320138" y="1174089"/>
                  <a:pt x="2340864" y="1186281"/>
                </a:cubicBezTo>
                <a:cubicBezTo>
                  <a:pt x="2361590" y="1198473"/>
                  <a:pt x="2359152" y="1209445"/>
                  <a:pt x="2355494" y="1230172"/>
                </a:cubicBezTo>
                <a:cubicBezTo>
                  <a:pt x="2351836" y="1250899"/>
                  <a:pt x="2334768" y="1289914"/>
                  <a:pt x="2318918" y="1310640"/>
                </a:cubicBezTo>
                <a:cubicBezTo>
                  <a:pt x="2303068" y="1331366"/>
                  <a:pt x="2285999" y="1350874"/>
                  <a:pt x="2260396" y="1354531"/>
                </a:cubicBezTo>
                <a:cubicBezTo>
                  <a:pt x="2234793" y="1358188"/>
                  <a:pt x="2193340" y="1332585"/>
                  <a:pt x="2165299" y="1332585"/>
                </a:cubicBezTo>
                <a:cubicBezTo>
                  <a:pt x="2137258" y="1332585"/>
                  <a:pt x="2118969" y="1353312"/>
                  <a:pt x="2092147" y="1354531"/>
                </a:cubicBezTo>
                <a:cubicBezTo>
                  <a:pt x="2065325" y="1355750"/>
                  <a:pt x="2023871" y="1355750"/>
                  <a:pt x="2004364" y="1339900"/>
                </a:cubicBezTo>
                <a:cubicBezTo>
                  <a:pt x="1984857" y="1324050"/>
                  <a:pt x="1982419" y="1276502"/>
                  <a:pt x="1975104" y="1259433"/>
                </a:cubicBezTo>
                <a:cubicBezTo>
                  <a:pt x="1967789" y="1242364"/>
                  <a:pt x="1975103" y="1235050"/>
                  <a:pt x="1960473" y="1237488"/>
                </a:cubicBezTo>
                <a:cubicBezTo>
                  <a:pt x="1945843" y="1239926"/>
                  <a:pt x="1914143" y="1271626"/>
                  <a:pt x="1887321" y="1274064"/>
                </a:cubicBezTo>
                <a:cubicBezTo>
                  <a:pt x="1860499" y="1276502"/>
                  <a:pt x="1817827" y="1263091"/>
                  <a:pt x="1799539" y="1252118"/>
                </a:cubicBezTo>
                <a:cubicBezTo>
                  <a:pt x="1781251" y="1241145"/>
                  <a:pt x="1783689" y="1224077"/>
                  <a:pt x="1777593" y="1208227"/>
                </a:cubicBezTo>
                <a:cubicBezTo>
                  <a:pt x="1771497" y="1192377"/>
                  <a:pt x="1772716" y="1158239"/>
                  <a:pt x="1762963" y="1157020"/>
                </a:cubicBezTo>
                <a:cubicBezTo>
                  <a:pt x="1753210" y="1155801"/>
                  <a:pt x="1743456" y="1188720"/>
                  <a:pt x="1719072" y="1200912"/>
                </a:cubicBezTo>
                <a:cubicBezTo>
                  <a:pt x="1694688" y="1213104"/>
                  <a:pt x="1644701" y="1225295"/>
                  <a:pt x="1616659" y="1230172"/>
                </a:cubicBezTo>
                <a:cubicBezTo>
                  <a:pt x="1588617" y="1235049"/>
                  <a:pt x="1576425" y="1227734"/>
                  <a:pt x="1550822" y="1230172"/>
                </a:cubicBezTo>
                <a:cubicBezTo>
                  <a:pt x="1525219" y="1232610"/>
                  <a:pt x="1489862" y="1235049"/>
                  <a:pt x="1463040" y="1244803"/>
                </a:cubicBezTo>
                <a:cubicBezTo>
                  <a:pt x="1436218" y="1254557"/>
                  <a:pt x="1409395" y="1282598"/>
                  <a:pt x="1389888" y="1288694"/>
                </a:cubicBezTo>
                <a:cubicBezTo>
                  <a:pt x="1370381" y="1294790"/>
                  <a:pt x="1365503" y="1272845"/>
                  <a:pt x="1345996" y="1281379"/>
                </a:cubicBezTo>
                <a:cubicBezTo>
                  <a:pt x="1326489" y="1289913"/>
                  <a:pt x="1287474" y="1317954"/>
                  <a:pt x="1272844" y="1339900"/>
                </a:cubicBezTo>
                <a:cubicBezTo>
                  <a:pt x="1258214" y="1361846"/>
                  <a:pt x="1285036" y="1387449"/>
                  <a:pt x="1258214" y="1413052"/>
                </a:cubicBezTo>
                <a:cubicBezTo>
                  <a:pt x="1231392" y="1438655"/>
                  <a:pt x="1148486" y="1470355"/>
                  <a:pt x="1111910" y="1493520"/>
                </a:cubicBezTo>
                <a:cubicBezTo>
                  <a:pt x="1075334" y="1516685"/>
                  <a:pt x="1061923" y="1550822"/>
                  <a:pt x="1038758" y="1552041"/>
                </a:cubicBezTo>
                <a:cubicBezTo>
                  <a:pt x="1015593" y="1553260"/>
                  <a:pt x="998524" y="1511808"/>
                  <a:pt x="972921" y="1500835"/>
                </a:cubicBezTo>
                <a:cubicBezTo>
                  <a:pt x="947318" y="1489862"/>
                  <a:pt x="904646" y="1492300"/>
                  <a:pt x="885139" y="1486204"/>
                </a:cubicBezTo>
                <a:cubicBezTo>
                  <a:pt x="865632" y="1480108"/>
                  <a:pt x="861974" y="1472793"/>
                  <a:pt x="855878" y="1464259"/>
                </a:cubicBezTo>
                <a:cubicBezTo>
                  <a:pt x="849782" y="1455725"/>
                  <a:pt x="859536" y="1445971"/>
                  <a:pt x="848563" y="1434998"/>
                </a:cubicBezTo>
                <a:cubicBezTo>
                  <a:pt x="837590" y="1424025"/>
                  <a:pt x="796137" y="1411833"/>
                  <a:pt x="790041" y="1398422"/>
                </a:cubicBezTo>
                <a:cubicBezTo>
                  <a:pt x="783945" y="1385011"/>
                  <a:pt x="824179" y="1367942"/>
                  <a:pt x="811987" y="1354531"/>
                </a:cubicBezTo>
                <a:cubicBezTo>
                  <a:pt x="799795" y="1341120"/>
                  <a:pt x="735177" y="1333805"/>
                  <a:pt x="716889" y="1317955"/>
                </a:cubicBezTo>
                <a:cubicBezTo>
                  <a:pt x="698601" y="1302105"/>
                  <a:pt x="714451" y="1267967"/>
                  <a:pt x="702259" y="1259433"/>
                </a:cubicBezTo>
                <a:cubicBezTo>
                  <a:pt x="690067" y="1250899"/>
                  <a:pt x="668121" y="1271625"/>
                  <a:pt x="643737" y="1266748"/>
                </a:cubicBezTo>
                <a:cubicBezTo>
                  <a:pt x="619353" y="1261871"/>
                  <a:pt x="588873" y="1238706"/>
                  <a:pt x="555955" y="1230172"/>
                </a:cubicBezTo>
                <a:cubicBezTo>
                  <a:pt x="523037" y="1221638"/>
                  <a:pt x="474269" y="1207008"/>
                  <a:pt x="446227" y="1215542"/>
                </a:cubicBezTo>
                <a:cubicBezTo>
                  <a:pt x="418185" y="1224076"/>
                  <a:pt x="404774" y="1267968"/>
                  <a:pt x="387705" y="1281379"/>
                </a:cubicBezTo>
                <a:cubicBezTo>
                  <a:pt x="370636" y="1294790"/>
                  <a:pt x="354787" y="1309420"/>
                  <a:pt x="343814" y="1296009"/>
                </a:cubicBezTo>
                <a:cubicBezTo>
                  <a:pt x="332841" y="1282598"/>
                  <a:pt x="325526" y="1227734"/>
                  <a:pt x="321868" y="1200912"/>
                </a:cubicBezTo>
                <a:cubicBezTo>
                  <a:pt x="318210" y="1174090"/>
                  <a:pt x="320649" y="1155801"/>
                  <a:pt x="321868" y="1135075"/>
                </a:cubicBezTo>
                <a:cubicBezTo>
                  <a:pt x="323087" y="1114349"/>
                  <a:pt x="330403" y="1097279"/>
                  <a:pt x="329184" y="1076553"/>
                </a:cubicBezTo>
                <a:cubicBezTo>
                  <a:pt x="327965" y="1055827"/>
                  <a:pt x="330403" y="1031442"/>
                  <a:pt x="314553" y="1010716"/>
                </a:cubicBezTo>
                <a:cubicBezTo>
                  <a:pt x="298703" y="989990"/>
                  <a:pt x="262127" y="961948"/>
                  <a:pt x="234086" y="952195"/>
                </a:cubicBezTo>
                <a:cubicBezTo>
                  <a:pt x="206045" y="942442"/>
                  <a:pt x="169469" y="955853"/>
                  <a:pt x="146304" y="952195"/>
                </a:cubicBezTo>
                <a:cubicBezTo>
                  <a:pt x="123139" y="948537"/>
                  <a:pt x="71933" y="914399"/>
                  <a:pt x="73152" y="893673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91680" y="980728"/>
            <a:ext cx="533400" cy="546100"/>
          </a:xfrm>
          <a:prstGeom prst="rect">
            <a:avLst/>
          </a:prstGeom>
          <a:noFill/>
        </p:spPr>
      </p:pic>
      <p:pic>
        <p:nvPicPr>
          <p:cNvPr id="44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68144" y="1052736"/>
            <a:ext cx="533400" cy="546100"/>
          </a:xfrm>
          <a:prstGeom prst="rect">
            <a:avLst/>
          </a:prstGeom>
          <a:noFill/>
        </p:spPr>
      </p:pic>
      <p:pic>
        <p:nvPicPr>
          <p:cNvPr id="45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79912" y="1052736"/>
            <a:ext cx="533400" cy="546100"/>
          </a:xfrm>
          <a:prstGeom prst="rect">
            <a:avLst/>
          </a:prstGeom>
          <a:noFill/>
        </p:spPr>
      </p:pic>
      <p:grpSp>
        <p:nvGrpSpPr>
          <p:cNvPr id="46" name="Группа 45"/>
          <p:cNvGrpSpPr/>
          <p:nvPr/>
        </p:nvGrpSpPr>
        <p:grpSpPr>
          <a:xfrm>
            <a:off x="251520" y="1556792"/>
            <a:ext cx="4131459" cy="4536504"/>
            <a:chOff x="3203848" y="1340768"/>
            <a:chExt cx="4131459" cy="4536504"/>
          </a:xfrm>
        </p:grpSpPr>
        <p:pic>
          <p:nvPicPr>
            <p:cNvPr id="47" name="Picture 3" descr="C:\Users\Анна\Documents\Школа\география\9 класс\ITN\ЦЭР\карты\рождаемость.jpg"/>
            <p:cNvPicPr>
              <a:picLocks noChangeAspect="1" noChangeArrowheads="1"/>
            </p:cNvPicPr>
            <p:nvPr/>
          </p:nvPicPr>
          <p:blipFill>
            <a:blip r:embed="rId13" cstate="print"/>
            <a:srcRect l="31484" t="83530" r="27278"/>
            <a:stretch>
              <a:fillRect/>
            </a:stretch>
          </p:blipFill>
          <p:spPr bwMode="auto">
            <a:xfrm>
              <a:off x="3203848" y="4581128"/>
              <a:ext cx="4131459" cy="12961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8" name="Picture 3" descr="C:\Users\Анна\Documents\Школа\география\9 класс\ITN\ЦЭР\карты\рождаемость.jpg"/>
            <p:cNvPicPr>
              <a:picLocks noChangeAspect="1" noChangeArrowheads="1"/>
            </p:cNvPicPr>
            <p:nvPr/>
          </p:nvPicPr>
          <p:blipFill>
            <a:blip r:embed="rId13" cstate="print"/>
            <a:srcRect l="11282" t="7333" r="19409" b="20931"/>
            <a:stretch>
              <a:fillRect/>
            </a:stretch>
          </p:blipFill>
          <p:spPr bwMode="auto">
            <a:xfrm>
              <a:off x="3203848" y="1340768"/>
              <a:ext cx="4032448" cy="32784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9" name="Полилиния 48"/>
          <p:cNvSpPr/>
          <p:nvPr/>
        </p:nvSpPr>
        <p:spPr>
          <a:xfrm>
            <a:off x="755576" y="2708920"/>
            <a:ext cx="2520280" cy="1944216"/>
          </a:xfrm>
          <a:custGeom>
            <a:avLst/>
            <a:gdLst>
              <a:gd name="connsiteX0" fmla="*/ 73152 w 2361590"/>
              <a:gd name="connsiteY0" fmla="*/ 893673 h 1553260"/>
              <a:gd name="connsiteX1" fmla="*/ 153619 w 2361590"/>
              <a:gd name="connsiteY1" fmla="*/ 827836 h 1553260"/>
              <a:gd name="connsiteX2" fmla="*/ 109728 w 2361590"/>
              <a:gd name="connsiteY2" fmla="*/ 718108 h 1553260"/>
              <a:gd name="connsiteX3" fmla="*/ 7315 w 2361590"/>
              <a:gd name="connsiteY3" fmla="*/ 608380 h 1553260"/>
              <a:gd name="connsiteX4" fmla="*/ 65836 w 2361590"/>
              <a:gd name="connsiteY4" fmla="*/ 513283 h 1553260"/>
              <a:gd name="connsiteX5" fmla="*/ 138988 w 2361590"/>
              <a:gd name="connsiteY5" fmla="*/ 440131 h 1553260"/>
              <a:gd name="connsiteX6" fmla="*/ 204825 w 2361590"/>
              <a:gd name="connsiteY6" fmla="*/ 491337 h 1553260"/>
              <a:gd name="connsiteX7" fmla="*/ 299923 w 2361590"/>
              <a:gd name="connsiteY7" fmla="*/ 564489 h 1553260"/>
              <a:gd name="connsiteX8" fmla="*/ 336499 w 2361590"/>
              <a:gd name="connsiteY8" fmla="*/ 462076 h 1553260"/>
              <a:gd name="connsiteX9" fmla="*/ 351129 w 2361590"/>
              <a:gd name="connsiteY9" fmla="*/ 345033 h 1553260"/>
              <a:gd name="connsiteX10" fmla="*/ 380390 w 2361590"/>
              <a:gd name="connsiteY10" fmla="*/ 227990 h 1553260"/>
              <a:gd name="connsiteX11" fmla="*/ 570585 w 2361590"/>
              <a:gd name="connsiteY11" fmla="*/ 125577 h 1553260"/>
              <a:gd name="connsiteX12" fmla="*/ 672998 w 2361590"/>
              <a:gd name="connsiteY12" fmla="*/ 147523 h 1553260"/>
              <a:gd name="connsiteX13" fmla="*/ 753465 w 2361590"/>
              <a:gd name="connsiteY13" fmla="*/ 89001 h 1553260"/>
              <a:gd name="connsiteX14" fmla="*/ 811987 w 2361590"/>
              <a:gd name="connsiteY14" fmla="*/ 23164 h 1553260"/>
              <a:gd name="connsiteX15" fmla="*/ 841248 w 2361590"/>
              <a:gd name="connsiteY15" fmla="*/ 8534 h 1553260"/>
              <a:gd name="connsiteX16" fmla="*/ 929030 w 2361590"/>
              <a:gd name="connsiteY16" fmla="*/ 74371 h 1553260"/>
              <a:gd name="connsiteX17" fmla="*/ 1031443 w 2361590"/>
              <a:gd name="connsiteY17" fmla="*/ 140208 h 1553260"/>
              <a:gd name="connsiteX18" fmla="*/ 1119225 w 2361590"/>
              <a:gd name="connsiteY18" fmla="*/ 176784 h 1553260"/>
              <a:gd name="connsiteX19" fmla="*/ 1185062 w 2361590"/>
              <a:gd name="connsiteY19" fmla="*/ 162153 h 1553260"/>
              <a:gd name="connsiteX20" fmla="*/ 1228953 w 2361590"/>
              <a:gd name="connsiteY20" fmla="*/ 147523 h 1553260"/>
              <a:gd name="connsiteX21" fmla="*/ 1280160 w 2361590"/>
              <a:gd name="connsiteY21" fmla="*/ 220675 h 1553260"/>
              <a:gd name="connsiteX22" fmla="*/ 1360627 w 2361590"/>
              <a:gd name="connsiteY22" fmla="*/ 286512 h 1553260"/>
              <a:gd name="connsiteX23" fmla="*/ 1411833 w 2361590"/>
              <a:gd name="connsiteY23" fmla="*/ 293827 h 1553260"/>
              <a:gd name="connsiteX24" fmla="*/ 1448409 w 2361590"/>
              <a:gd name="connsiteY24" fmla="*/ 330403 h 1553260"/>
              <a:gd name="connsiteX25" fmla="*/ 1506931 w 2361590"/>
              <a:gd name="connsiteY25" fmla="*/ 403555 h 1553260"/>
              <a:gd name="connsiteX26" fmla="*/ 1558137 w 2361590"/>
              <a:gd name="connsiteY26" fmla="*/ 410870 h 1553260"/>
              <a:gd name="connsiteX27" fmla="*/ 1536192 w 2361590"/>
              <a:gd name="connsiteY27" fmla="*/ 462076 h 1553260"/>
              <a:gd name="connsiteX28" fmla="*/ 1587398 w 2361590"/>
              <a:gd name="connsiteY28" fmla="*/ 527913 h 1553260"/>
              <a:gd name="connsiteX29" fmla="*/ 1682496 w 2361590"/>
              <a:gd name="connsiteY29" fmla="*/ 571804 h 1553260"/>
              <a:gd name="connsiteX30" fmla="*/ 1733702 w 2361590"/>
              <a:gd name="connsiteY30" fmla="*/ 623011 h 1553260"/>
              <a:gd name="connsiteX31" fmla="*/ 1741017 w 2361590"/>
              <a:gd name="connsiteY31" fmla="*/ 710793 h 1553260"/>
              <a:gd name="connsiteX32" fmla="*/ 1733702 w 2361590"/>
              <a:gd name="connsiteY32" fmla="*/ 783945 h 1553260"/>
              <a:gd name="connsiteX33" fmla="*/ 1821484 w 2361590"/>
              <a:gd name="connsiteY33" fmla="*/ 827836 h 1553260"/>
              <a:gd name="connsiteX34" fmla="*/ 1887321 w 2361590"/>
              <a:gd name="connsiteY34" fmla="*/ 798576 h 1553260"/>
              <a:gd name="connsiteX35" fmla="*/ 1997049 w 2361590"/>
              <a:gd name="connsiteY35" fmla="*/ 835152 h 1553260"/>
              <a:gd name="connsiteX36" fmla="*/ 2055571 w 2361590"/>
              <a:gd name="connsiteY36" fmla="*/ 915619 h 1553260"/>
              <a:gd name="connsiteX37" fmla="*/ 2084832 w 2361590"/>
              <a:gd name="connsiteY37" fmla="*/ 1025347 h 1553260"/>
              <a:gd name="connsiteX38" fmla="*/ 2143353 w 2361590"/>
              <a:gd name="connsiteY38" fmla="*/ 1120444 h 1553260"/>
              <a:gd name="connsiteX39" fmla="*/ 2231136 w 2361590"/>
              <a:gd name="connsiteY39" fmla="*/ 1157020 h 1553260"/>
              <a:gd name="connsiteX40" fmla="*/ 2340864 w 2361590"/>
              <a:gd name="connsiteY40" fmla="*/ 1186281 h 1553260"/>
              <a:gd name="connsiteX41" fmla="*/ 2355494 w 2361590"/>
              <a:gd name="connsiteY41" fmla="*/ 1230172 h 1553260"/>
              <a:gd name="connsiteX42" fmla="*/ 2318918 w 2361590"/>
              <a:gd name="connsiteY42" fmla="*/ 1310640 h 1553260"/>
              <a:gd name="connsiteX43" fmla="*/ 2260396 w 2361590"/>
              <a:gd name="connsiteY43" fmla="*/ 1354531 h 1553260"/>
              <a:gd name="connsiteX44" fmla="*/ 2165299 w 2361590"/>
              <a:gd name="connsiteY44" fmla="*/ 1332585 h 1553260"/>
              <a:gd name="connsiteX45" fmla="*/ 2092147 w 2361590"/>
              <a:gd name="connsiteY45" fmla="*/ 1354531 h 1553260"/>
              <a:gd name="connsiteX46" fmla="*/ 2004364 w 2361590"/>
              <a:gd name="connsiteY46" fmla="*/ 1339900 h 1553260"/>
              <a:gd name="connsiteX47" fmla="*/ 1975104 w 2361590"/>
              <a:gd name="connsiteY47" fmla="*/ 1259433 h 1553260"/>
              <a:gd name="connsiteX48" fmla="*/ 1960473 w 2361590"/>
              <a:gd name="connsiteY48" fmla="*/ 1237488 h 1553260"/>
              <a:gd name="connsiteX49" fmla="*/ 1887321 w 2361590"/>
              <a:gd name="connsiteY49" fmla="*/ 1274064 h 1553260"/>
              <a:gd name="connsiteX50" fmla="*/ 1799539 w 2361590"/>
              <a:gd name="connsiteY50" fmla="*/ 1252118 h 1553260"/>
              <a:gd name="connsiteX51" fmla="*/ 1777593 w 2361590"/>
              <a:gd name="connsiteY51" fmla="*/ 1208227 h 1553260"/>
              <a:gd name="connsiteX52" fmla="*/ 1762963 w 2361590"/>
              <a:gd name="connsiteY52" fmla="*/ 1157020 h 1553260"/>
              <a:gd name="connsiteX53" fmla="*/ 1719072 w 2361590"/>
              <a:gd name="connsiteY53" fmla="*/ 1200912 h 1553260"/>
              <a:gd name="connsiteX54" fmla="*/ 1616659 w 2361590"/>
              <a:gd name="connsiteY54" fmla="*/ 1230172 h 1553260"/>
              <a:gd name="connsiteX55" fmla="*/ 1550822 w 2361590"/>
              <a:gd name="connsiteY55" fmla="*/ 1230172 h 1553260"/>
              <a:gd name="connsiteX56" fmla="*/ 1463040 w 2361590"/>
              <a:gd name="connsiteY56" fmla="*/ 1244803 h 1553260"/>
              <a:gd name="connsiteX57" fmla="*/ 1389888 w 2361590"/>
              <a:gd name="connsiteY57" fmla="*/ 1288694 h 1553260"/>
              <a:gd name="connsiteX58" fmla="*/ 1345996 w 2361590"/>
              <a:gd name="connsiteY58" fmla="*/ 1281379 h 1553260"/>
              <a:gd name="connsiteX59" fmla="*/ 1272844 w 2361590"/>
              <a:gd name="connsiteY59" fmla="*/ 1339900 h 1553260"/>
              <a:gd name="connsiteX60" fmla="*/ 1258214 w 2361590"/>
              <a:gd name="connsiteY60" fmla="*/ 1413052 h 1553260"/>
              <a:gd name="connsiteX61" fmla="*/ 1111910 w 2361590"/>
              <a:gd name="connsiteY61" fmla="*/ 1493520 h 1553260"/>
              <a:gd name="connsiteX62" fmla="*/ 1038758 w 2361590"/>
              <a:gd name="connsiteY62" fmla="*/ 1552041 h 1553260"/>
              <a:gd name="connsiteX63" fmla="*/ 972921 w 2361590"/>
              <a:gd name="connsiteY63" fmla="*/ 1500835 h 1553260"/>
              <a:gd name="connsiteX64" fmla="*/ 885139 w 2361590"/>
              <a:gd name="connsiteY64" fmla="*/ 1486204 h 1553260"/>
              <a:gd name="connsiteX65" fmla="*/ 855878 w 2361590"/>
              <a:gd name="connsiteY65" fmla="*/ 1464259 h 1553260"/>
              <a:gd name="connsiteX66" fmla="*/ 848563 w 2361590"/>
              <a:gd name="connsiteY66" fmla="*/ 1434998 h 1553260"/>
              <a:gd name="connsiteX67" fmla="*/ 790041 w 2361590"/>
              <a:gd name="connsiteY67" fmla="*/ 1398422 h 1553260"/>
              <a:gd name="connsiteX68" fmla="*/ 811987 w 2361590"/>
              <a:gd name="connsiteY68" fmla="*/ 1354531 h 1553260"/>
              <a:gd name="connsiteX69" fmla="*/ 716889 w 2361590"/>
              <a:gd name="connsiteY69" fmla="*/ 1317955 h 1553260"/>
              <a:gd name="connsiteX70" fmla="*/ 702259 w 2361590"/>
              <a:gd name="connsiteY70" fmla="*/ 1259433 h 1553260"/>
              <a:gd name="connsiteX71" fmla="*/ 643737 w 2361590"/>
              <a:gd name="connsiteY71" fmla="*/ 1266748 h 1553260"/>
              <a:gd name="connsiteX72" fmla="*/ 555955 w 2361590"/>
              <a:gd name="connsiteY72" fmla="*/ 1230172 h 1553260"/>
              <a:gd name="connsiteX73" fmla="*/ 446227 w 2361590"/>
              <a:gd name="connsiteY73" fmla="*/ 1215542 h 1553260"/>
              <a:gd name="connsiteX74" fmla="*/ 387705 w 2361590"/>
              <a:gd name="connsiteY74" fmla="*/ 1281379 h 1553260"/>
              <a:gd name="connsiteX75" fmla="*/ 343814 w 2361590"/>
              <a:gd name="connsiteY75" fmla="*/ 1296009 h 1553260"/>
              <a:gd name="connsiteX76" fmla="*/ 321868 w 2361590"/>
              <a:gd name="connsiteY76" fmla="*/ 1200912 h 1553260"/>
              <a:gd name="connsiteX77" fmla="*/ 321868 w 2361590"/>
              <a:gd name="connsiteY77" fmla="*/ 1135075 h 1553260"/>
              <a:gd name="connsiteX78" fmla="*/ 329184 w 2361590"/>
              <a:gd name="connsiteY78" fmla="*/ 1076553 h 1553260"/>
              <a:gd name="connsiteX79" fmla="*/ 314553 w 2361590"/>
              <a:gd name="connsiteY79" fmla="*/ 1010716 h 1553260"/>
              <a:gd name="connsiteX80" fmla="*/ 234086 w 2361590"/>
              <a:gd name="connsiteY80" fmla="*/ 952195 h 1553260"/>
              <a:gd name="connsiteX81" fmla="*/ 146304 w 2361590"/>
              <a:gd name="connsiteY81" fmla="*/ 952195 h 1553260"/>
              <a:gd name="connsiteX82" fmla="*/ 73152 w 2361590"/>
              <a:gd name="connsiteY82" fmla="*/ 893673 h 155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361590" h="1553260">
                <a:moveTo>
                  <a:pt x="73152" y="893673"/>
                </a:moveTo>
                <a:cubicBezTo>
                  <a:pt x="74371" y="872947"/>
                  <a:pt x="147523" y="857097"/>
                  <a:pt x="153619" y="827836"/>
                </a:cubicBezTo>
                <a:cubicBezTo>
                  <a:pt x="159715" y="798575"/>
                  <a:pt x="134112" y="754684"/>
                  <a:pt x="109728" y="718108"/>
                </a:cubicBezTo>
                <a:cubicBezTo>
                  <a:pt x="85344" y="681532"/>
                  <a:pt x="14630" y="642517"/>
                  <a:pt x="7315" y="608380"/>
                </a:cubicBezTo>
                <a:cubicBezTo>
                  <a:pt x="0" y="574243"/>
                  <a:pt x="43891" y="541325"/>
                  <a:pt x="65836" y="513283"/>
                </a:cubicBezTo>
                <a:cubicBezTo>
                  <a:pt x="87782" y="485242"/>
                  <a:pt x="115823" y="443789"/>
                  <a:pt x="138988" y="440131"/>
                </a:cubicBezTo>
                <a:cubicBezTo>
                  <a:pt x="162153" y="436473"/>
                  <a:pt x="204825" y="491337"/>
                  <a:pt x="204825" y="491337"/>
                </a:cubicBezTo>
                <a:cubicBezTo>
                  <a:pt x="231647" y="512063"/>
                  <a:pt x="277977" y="569366"/>
                  <a:pt x="299923" y="564489"/>
                </a:cubicBezTo>
                <a:cubicBezTo>
                  <a:pt x="321869" y="559612"/>
                  <a:pt x="327965" y="498652"/>
                  <a:pt x="336499" y="462076"/>
                </a:cubicBezTo>
                <a:cubicBezTo>
                  <a:pt x="345033" y="425500"/>
                  <a:pt x="343814" y="384047"/>
                  <a:pt x="351129" y="345033"/>
                </a:cubicBezTo>
                <a:cubicBezTo>
                  <a:pt x="358444" y="306019"/>
                  <a:pt x="343814" y="264566"/>
                  <a:pt x="380390" y="227990"/>
                </a:cubicBezTo>
                <a:cubicBezTo>
                  <a:pt x="416966" y="191414"/>
                  <a:pt x="521817" y="138988"/>
                  <a:pt x="570585" y="125577"/>
                </a:cubicBezTo>
                <a:cubicBezTo>
                  <a:pt x="619353" y="112166"/>
                  <a:pt x="642518" y="153619"/>
                  <a:pt x="672998" y="147523"/>
                </a:cubicBezTo>
                <a:cubicBezTo>
                  <a:pt x="703478" y="141427"/>
                  <a:pt x="730300" y="109727"/>
                  <a:pt x="753465" y="89001"/>
                </a:cubicBezTo>
                <a:cubicBezTo>
                  <a:pt x="776630" y="68275"/>
                  <a:pt x="797356" y="36575"/>
                  <a:pt x="811987" y="23164"/>
                </a:cubicBezTo>
                <a:cubicBezTo>
                  <a:pt x="826618" y="9753"/>
                  <a:pt x="821741" y="0"/>
                  <a:pt x="841248" y="8534"/>
                </a:cubicBezTo>
                <a:cubicBezTo>
                  <a:pt x="860755" y="17068"/>
                  <a:pt x="897331" y="52425"/>
                  <a:pt x="929030" y="74371"/>
                </a:cubicBezTo>
                <a:cubicBezTo>
                  <a:pt x="960729" y="96317"/>
                  <a:pt x="999744" y="123139"/>
                  <a:pt x="1031443" y="140208"/>
                </a:cubicBezTo>
                <a:cubicBezTo>
                  <a:pt x="1063142" y="157277"/>
                  <a:pt x="1093622" y="173127"/>
                  <a:pt x="1119225" y="176784"/>
                </a:cubicBezTo>
                <a:cubicBezTo>
                  <a:pt x="1144828" y="180441"/>
                  <a:pt x="1166774" y="167030"/>
                  <a:pt x="1185062" y="162153"/>
                </a:cubicBezTo>
                <a:cubicBezTo>
                  <a:pt x="1203350" y="157276"/>
                  <a:pt x="1213103" y="137769"/>
                  <a:pt x="1228953" y="147523"/>
                </a:cubicBezTo>
                <a:cubicBezTo>
                  <a:pt x="1244803" y="157277"/>
                  <a:pt x="1258214" y="197510"/>
                  <a:pt x="1280160" y="220675"/>
                </a:cubicBezTo>
                <a:cubicBezTo>
                  <a:pt x="1302106" y="243840"/>
                  <a:pt x="1338682" y="274320"/>
                  <a:pt x="1360627" y="286512"/>
                </a:cubicBezTo>
                <a:cubicBezTo>
                  <a:pt x="1382572" y="298704"/>
                  <a:pt x="1397203" y="286512"/>
                  <a:pt x="1411833" y="293827"/>
                </a:cubicBezTo>
                <a:cubicBezTo>
                  <a:pt x="1426463" y="301142"/>
                  <a:pt x="1432559" y="312115"/>
                  <a:pt x="1448409" y="330403"/>
                </a:cubicBezTo>
                <a:cubicBezTo>
                  <a:pt x="1464259" y="348691"/>
                  <a:pt x="1488643" y="390144"/>
                  <a:pt x="1506931" y="403555"/>
                </a:cubicBezTo>
                <a:cubicBezTo>
                  <a:pt x="1525219" y="416966"/>
                  <a:pt x="1553260" y="401117"/>
                  <a:pt x="1558137" y="410870"/>
                </a:cubicBezTo>
                <a:cubicBezTo>
                  <a:pt x="1563014" y="420623"/>
                  <a:pt x="1531315" y="442569"/>
                  <a:pt x="1536192" y="462076"/>
                </a:cubicBezTo>
                <a:cubicBezTo>
                  <a:pt x="1541069" y="481583"/>
                  <a:pt x="1563014" y="509625"/>
                  <a:pt x="1587398" y="527913"/>
                </a:cubicBezTo>
                <a:cubicBezTo>
                  <a:pt x="1611782" y="546201"/>
                  <a:pt x="1658112" y="555954"/>
                  <a:pt x="1682496" y="571804"/>
                </a:cubicBezTo>
                <a:cubicBezTo>
                  <a:pt x="1706880" y="587654"/>
                  <a:pt x="1723949" y="599846"/>
                  <a:pt x="1733702" y="623011"/>
                </a:cubicBezTo>
                <a:cubicBezTo>
                  <a:pt x="1743455" y="646176"/>
                  <a:pt x="1741017" y="683971"/>
                  <a:pt x="1741017" y="710793"/>
                </a:cubicBezTo>
                <a:cubicBezTo>
                  <a:pt x="1741017" y="737615"/>
                  <a:pt x="1720291" y="764438"/>
                  <a:pt x="1733702" y="783945"/>
                </a:cubicBezTo>
                <a:cubicBezTo>
                  <a:pt x="1747113" y="803452"/>
                  <a:pt x="1795881" y="825398"/>
                  <a:pt x="1821484" y="827836"/>
                </a:cubicBezTo>
                <a:cubicBezTo>
                  <a:pt x="1847087" y="830274"/>
                  <a:pt x="1858060" y="797357"/>
                  <a:pt x="1887321" y="798576"/>
                </a:cubicBezTo>
                <a:cubicBezTo>
                  <a:pt x="1916582" y="799795"/>
                  <a:pt x="1969007" y="815645"/>
                  <a:pt x="1997049" y="835152"/>
                </a:cubicBezTo>
                <a:cubicBezTo>
                  <a:pt x="2025091" y="854659"/>
                  <a:pt x="2040940" y="883920"/>
                  <a:pt x="2055571" y="915619"/>
                </a:cubicBezTo>
                <a:cubicBezTo>
                  <a:pt x="2070202" y="947318"/>
                  <a:pt x="2070202" y="991209"/>
                  <a:pt x="2084832" y="1025347"/>
                </a:cubicBezTo>
                <a:cubicBezTo>
                  <a:pt x="2099462" y="1059485"/>
                  <a:pt x="2118969" y="1098498"/>
                  <a:pt x="2143353" y="1120444"/>
                </a:cubicBezTo>
                <a:cubicBezTo>
                  <a:pt x="2167737" y="1142390"/>
                  <a:pt x="2198218" y="1146047"/>
                  <a:pt x="2231136" y="1157020"/>
                </a:cubicBezTo>
                <a:cubicBezTo>
                  <a:pt x="2264054" y="1167993"/>
                  <a:pt x="2320138" y="1174089"/>
                  <a:pt x="2340864" y="1186281"/>
                </a:cubicBezTo>
                <a:cubicBezTo>
                  <a:pt x="2361590" y="1198473"/>
                  <a:pt x="2359152" y="1209445"/>
                  <a:pt x="2355494" y="1230172"/>
                </a:cubicBezTo>
                <a:cubicBezTo>
                  <a:pt x="2351836" y="1250899"/>
                  <a:pt x="2334768" y="1289914"/>
                  <a:pt x="2318918" y="1310640"/>
                </a:cubicBezTo>
                <a:cubicBezTo>
                  <a:pt x="2303068" y="1331366"/>
                  <a:pt x="2285999" y="1350874"/>
                  <a:pt x="2260396" y="1354531"/>
                </a:cubicBezTo>
                <a:cubicBezTo>
                  <a:pt x="2234793" y="1358188"/>
                  <a:pt x="2193340" y="1332585"/>
                  <a:pt x="2165299" y="1332585"/>
                </a:cubicBezTo>
                <a:cubicBezTo>
                  <a:pt x="2137258" y="1332585"/>
                  <a:pt x="2118969" y="1353312"/>
                  <a:pt x="2092147" y="1354531"/>
                </a:cubicBezTo>
                <a:cubicBezTo>
                  <a:pt x="2065325" y="1355750"/>
                  <a:pt x="2023871" y="1355750"/>
                  <a:pt x="2004364" y="1339900"/>
                </a:cubicBezTo>
                <a:cubicBezTo>
                  <a:pt x="1984857" y="1324050"/>
                  <a:pt x="1982419" y="1276502"/>
                  <a:pt x="1975104" y="1259433"/>
                </a:cubicBezTo>
                <a:cubicBezTo>
                  <a:pt x="1967789" y="1242364"/>
                  <a:pt x="1975103" y="1235050"/>
                  <a:pt x="1960473" y="1237488"/>
                </a:cubicBezTo>
                <a:cubicBezTo>
                  <a:pt x="1945843" y="1239926"/>
                  <a:pt x="1914143" y="1271626"/>
                  <a:pt x="1887321" y="1274064"/>
                </a:cubicBezTo>
                <a:cubicBezTo>
                  <a:pt x="1860499" y="1276502"/>
                  <a:pt x="1817827" y="1263091"/>
                  <a:pt x="1799539" y="1252118"/>
                </a:cubicBezTo>
                <a:cubicBezTo>
                  <a:pt x="1781251" y="1241145"/>
                  <a:pt x="1783689" y="1224077"/>
                  <a:pt x="1777593" y="1208227"/>
                </a:cubicBezTo>
                <a:cubicBezTo>
                  <a:pt x="1771497" y="1192377"/>
                  <a:pt x="1772716" y="1158239"/>
                  <a:pt x="1762963" y="1157020"/>
                </a:cubicBezTo>
                <a:cubicBezTo>
                  <a:pt x="1753210" y="1155801"/>
                  <a:pt x="1743456" y="1188720"/>
                  <a:pt x="1719072" y="1200912"/>
                </a:cubicBezTo>
                <a:cubicBezTo>
                  <a:pt x="1694688" y="1213104"/>
                  <a:pt x="1644701" y="1225295"/>
                  <a:pt x="1616659" y="1230172"/>
                </a:cubicBezTo>
                <a:cubicBezTo>
                  <a:pt x="1588617" y="1235049"/>
                  <a:pt x="1576425" y="1227734"/>
                  <a:pt x="1550822" y="1230172"/>
                </a:cubicBezTo>
                <a:cubicBezTo>
                  <a:pt x="1525219" y="1232610"/>
                  <a:pt x="1489862" y="1235049"/>
                  <a:pt x="1463040" y="1244803"/>
                </a:cubicBezTo>
                <a:cubicBezTo>
                  <a:pt x="1436218" y="1254557"/>
                  <a:pt x="1409395" y="1282598"/>
                  <a:pt x="1389888" y="1288694"/>
                </a:cubicBezTo>
                <a:cubicBezTo>
                  <a:pt x="1370381" y="1294790"/>
                  <a:pt x="1365503" y="1272845"/>
                  <a:pt x="1345996" y="1281379"/>
                </a:cubicBezTo>
                <a:cubicBezTo>
                  <a:pt x="1326489" y="1289913"/>
                  <a:pt x="1287474" y="1317954"/>
                  <a:pt x="1272844" y="1339900"/>
                </a:cubicBezTo>
                <a:cubicBezTo>
                  <a:pt x="1258214" y="1361846"/>
                  <a:pt x="1285036" y="1387449"/>
                  <a:pt x="1258214" y="1413052"/>
                </a:cubicBezTo>
                <a:cubicBezTo>
                  <a:pt x="1231392" y="1438655"/>
                  <a:pt x="1148486" y="1470355"/>
                  <a:pt x="1111910" y="1493520"/>
                </a:cubicBezTo>
                <a:cubicBezTo>
                  <a:pt x="1075334" y="1516685"/>
                  <a:pt x="1061923" y="1550822"/>
                  <a:pt x="1038758" y="1552041"/>
                </a:cubicBezTo>
                <a:cubicBezTo>
                  <a:pt x="1015593" y="1553260"/>
                  <a:pt x="998524" y="1511808"/>
                  <a:pt x="972921" y="1500835"/>
                </a:cubicBezTo>
                <a:cubicBezTo>
                  <a:pt x="947318" y="1489862"/>
                  <a:pt x="904646" y="1492300"/>
                  <a:pt x="885139" y="1486204"/>
                </a:cubicBezTo>
                <a:cubicBezTo>
                  <a:pt x="865632" y="1480108"/>
                  <a:pt x="861974" y="1472793"/>
                  <a:pt x="855878" y="1464259"/>
                </a:cubicBezTo>
                <a:cubicBezTo>
                  <a:pt x="849782" y="1455725"/>
                  <a:pt x="859536" y="1445971"/>
                  <a:pt x="848563" y="1434998"/>
                </a:cubicBezTo>
                <a:cubicBezTo>
                  <a:pt x="837590" y="1424025"/>
                  <a:pt x="796137" y="1411833"/>
                  <a:pt x="790041" y="1398422"/>
                </a:cubicBezTo>
                <a:cubicBezTo>
                  <a:pt x="783945" y="1385011"/>
                  <a:pt x="824179" y="1367942"/>
                  <a:pt x="811987" y="1354531"/>
                </a:cubicBezTo>
                <a:cubicBezTo>
                  <a:pt x="799795" y="1341120"/>
                  <a:pt x="735177" y="1333805"/>
                  <a:pt x="716889" y="1317955"/>
                </a:cubicBezTo>
                <a:cubicBezTo>
                  <a:pt x="698601" y="1302105"/>
                  <a:pt x="714451" y="1267967"/>
                  <a:pt x="702259" y="1259433"/>
                </a:cubicBezTo>
                <a:cubicBezTo>
                  <a:pt x="690067" y="1250899"/>
                  <a:pt x="668121" y="1271625"/>
                  <a:pt x="643737" y="1266748"/>
                </a:cubicBezTo>
                <a:cubicBezTo>
                  <a:pt x="619353" y="1261871"/>
                  <a:pt x="588873" y="1238706"/>
                  <a:pt x="555955" y="1230172"/>
                </a:cubicBezTo>
                <a:cubicBezTo>
                  <a:pt x="523037" y="1221638"/>
                  <a:pt x="474269" y="1207008"/>
                  <a:pt x="446227" y="1215542"/>
                </a:cubicBezTo>
                <a:cubicBezTo>
                  <a:pt x="418185" y="1224076"/>
                  <a:pt x="404774" y="1267968"/>
                  <a:pt x="387705" y="1281379"/>
                </a:cubicBezTo>
                <a:cubicBezTo>
                  <a:pt x="370636" y="1294790"/>
                  <a:pt x="354787" y="1309420"/>
                  <a:pt x="343814" y="1296009"/>
                </a:cubicBezTo>
                <a:cubicBezTo>
                  <a:pt x="332841" y="1282598"/>
                  <a:pt x="325526" y="1227734"/>
                  <a:pt x="321868" y="1200912"/>
                </a:cubicBezTo>
                <a:cubicBezTo>
                  <a:pt x="318210" y="1174090"/>
                  <a:pt x="320649" y="1155801"/>
                  <a:pt x="321868" y="1135075"/>
                </a:cubicBezTo>
                <a:cubicBezTo>
                  <a:pt x="323087" y="1114349"/>
                  <a:pt x="330403" y="1097279"/>
                  <a:pt x="329184" y="1076553"/>
                </a:cubicBezTo>
                <a:cubicBezTo>
                  <a:pt x="327965" y="1055827"/>
                  <a:pt x="330403" y="1031442"/>
                  <a:pt x="314553" y="1010716"/>
                </a:cubicBezTo>
                <a:cubicBezTo>
                  <a:pt x="298703" y="989990"/>
                  <a:pt x="262127" y="961948"/>
                  <a:pt x="234086" y="952195"/>
                </a:cubicBezTo>
                <a:cubicBezTo>
                  <a:pt x="206045" y="942442"/>
                  <a:pt x="169469" y="955853"/>
                  <a:pt x="146304" y="952195"/>
                </a:cubicBezTo>
                <a:cubicBezTo>
                  <a:pt x="123139" y="948537"/>
                  <a:pt x="71933" y="914399"/>
                  <a:pt x="73152" y="893673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251520" y="1700808"/>
            <a:ext cx="5976664" cy="36724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Трудовые ресурсы ЦЭР являются одними из наиболее высококвалифицированных  среди всех экономических районов России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Доля занятых в непроизводственной сфере – 1 место в России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Наблюдается сокращение занятых в науке и научном обслуживании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Быстрыми темпами увеличивается доля занятых в торговле</a:t>
            </a:r>
            <a:endParaRPr lang="ru-RU" sz="2400" dirty="0"/>
          </a:p>
        </p:txBody>
      </p:sp>
      <p:pic>
        <p:nvPicPr>
          <p:cNvPr id="51" name="Picture 4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14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0600" y="5805264"/>
            <a:ext cx="533400" cy="5461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  <p:bldP spid="2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42" grpId="0" animBg="1"/>
      <p:bldP spid="42" grpId="1" animBg="1"/>
      <p:bldP spid="42" grpId="2" animBg="1"/>
      <p:bldP spid="42" grpId="3" animBg="1"/>
      <p:bldP spid="49" grpId="0" animBg="1"/>
      <p:bldP spid="49" grpId="1" animBg="1"/>
      <p:bldP spid="50" grpId="0" animBg="1"/>
      <p:bldP spid="5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Экономика и хозяйство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836712"/>
          <a:ext cx="5616624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56176" y="908720"/>
            <a:ext cx="2736304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Доля ЦЭР в промышленном производстве РФ</a:t>
            </a:r>
            <a:endParaRPr lang="ru-RU" dirty="0"/>
          </a:p>
        </p:txBody>
      </p:sp>
      <p:pic>
        <p:nvPicPr>
          <p:cNvPr id="9218" name="Picture 2" descr="C:\Users\Анна\Documents\Школа\иконки\ico_dia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0600" y="1484784"/>
            <a:ext cx="533400" cy="5461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56176" y="2060848"/>
            <a:ext cx="2736304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Отраслевая структура промышленности ЦЭР</a:t>
            </a:r>
            <a:endParaRPr lang="ru-RU" dirty="0"/>
          </a:p>
        </p:txBody>
      </p:sp>
      <p:pic>
        <p:nvPicPr>
          <p:cNvPr id="8" name="Picture 2" descr="C:\Users\Анна\Documents\Школа\иконки\ico_dia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0600" y="2636912"/>
            <a:ext cx="533400" cy="546100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/>
          <p:nvPr/>
        </p:nvGraphicFramePr>
        <p:xfrm>
          <a:off x="179512" y="908720"/>
          <a:ext cx="609600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156176" y="4509120"/>
            <a:ext cx="2736304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Удельный вес отраслей промышленности ЦЭР в производстве РФ</a:t>
            </a:r>
            <a:endParaRPr lang="ru-RU" dirty="0"/>
          </a:p>
        </p:txBody>
      </p:sp>
      <p:pic>
        <p:nvPicPr>
          <p:cNvPr id="11" name="Picture 2" descr="C:\Users\Анна\Documents\Школа\иконки\ico_dia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0600" y="5085184"/>
            <a:ext cx="533400" cy="546100"/>
          </a:xfrm>
          <a:prstGeom prst="rect">
            <a:avLst/>
          </a:prstGeom>
          <a:noFill/>
        </p:spPr>
      </p:pic>
      <p:graphicFrame>
        <p:nvGraphicFramePr>
          <p:cNvPr id="12" name="Диаграмма 11"/>
          <p:cNvGraphicFramePr/>
          <p:nvPr/>
        </p:nvGraphicFramePr>
        <p:xfrm>
          <a:off x="107504" y="908720"/>
          <a:ext cx="609600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156176" y="3284984"/>
            <a:ext cx="2736304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Коэффициент промышленной специализации</a:t>
            </a:r>
            <a:endParaRPr lang="ru-RU" dirty="0"/>
          </a:p>
        </p:txBody>
      </p:sp>
      <p:pic>
        <p:nvPicPr>
          <p:cNvPr id="9219" name="Picture 3" descr="C:\Users\Анна\Documents\Школа\иконки\ico_pra.png"/>
          <p:cNvPicPr>
            <a:picLocks noChangeAspect="1" noChangeArrowheads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0600" y="3861048"/>
            <a:ext cx="533400" cy="5461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07504" y="1412776"/>
            <a:ext cx="5976664" cy="25202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К = П / Н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Где К  - коэффициент специализации,</a:t>
            </a:r>
          </a:p>
          <a:p>
            <a:r>
              <a:rPr lang="ru-RU" sz="2800" dirty="0" smtClean="0"/>
              <a:t>П – доля в производстве РФ</a:t>
            </a:r>
          </a:p>
          <a:p>
            <a:r>
              <a:rPr lang="ru-RU" sz="2800" dirty="0" smtClean="0"/>
              <a:t>Н – доля в населении РФ</a:t>
            </a:r>
            <a:endParaRPr lang="ru-RU" sz="2800" dirty="0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Нашивка 18">
            <a:hlinkClick r:id="" action="ppaction://hlinkshowjump?jump=nextslide"/>
          </p:cNvPr>
          <p:cNvSpPr/>
          <p:nvPr/>
        </p:nvSpPr>
        <p:spPr bwMode="auto">
          <a:xfrm>
            <a:off x="8460432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9" grpId="0">
        <p:bldAsOne/>
      </p:bldGraphic>
      <p:bldGraphic spid="9" grpId="1">
        <p:bldAsOne/>
      </p:bldGraphic>
      <p:bldGraphic spid="12" grpId="0">
        <p:bldAsOne/>
      </p:bldGraphic>
      <p:bldGraphic spid="12" grpId="1">
        <p:bldAsOne/>
      </p:bldGraphic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План описания экономического района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764704"/>
          <a:ext cx="850728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ашивка 4">
            <a:hlinkClick r:id="rId6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Прямоугольник 5">
            <a:hlinkClick r:id="rId7" action="ppaction://hlinksldjump"/>
          </p:cNvPr>
          <p:cNvSpPr/>
          <p:nvPr/>
        </p:nvSpPr>
        <p:spPr>
          <a:xfrm>
            <a:off x="971600" y="764704"/>
            <a:ext cx="7848872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8" action="ppaction://hlinksldjump"/>
          </p:cNvPr>
          <p:cNvSpPr/>
          <p:nvPr/>
        </p:nvSpPr>
        <p:spPr>
          <a:xfrm>
            <a:off x="1043608" y="1556792"/>
            <a:ext cx="7848872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9" action="ppaction://hlinksldjump"/>
          </p:cNvPr>
          <p:cNvSpPr/>
          <p:nvPr/>
        </p:nvSpPr>
        <p:spPr>
          <a:xfrm>
            <a:off x="971600" y="2276872"/>
            <a:ext cx="7848872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10" action="ppaction://hlinksldjump"/>
          </p:cNvPr>
          <p:cNvSpPr/>
          <p:nvPr/>
        </p:nvSpPr>
        <p:spPr>
          <a:xfrm>
            <a:off x="971600" y="2996952"/>
            <a:ext cx="7848872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Click r:id="rId11" action="ppaction://hlinksldjump"/>
          </p:cNvPr>
          <p:cNvSpPr/>
          <p:nvPr/>
        </p:nvSpPr>
        <p:spPr>
          <a:xfrm>
            <a:off x="971600" y="3717032"/>
            <a:ext cx="7848872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Click r:id="rId12" action="ppaction://hlinksldjump"/>
          </p:cNvPr>
          <p:cNvSpPr/>
          <p:nvPr/>
        </p:nvSpPr>
        <p:spPr>
          <a:xfrm>
            <a:off x="1043608" y="4437112"/>
            <a:ext cx="7848872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3" action="ppaction://hlinksldjump"/>
          </p:cNvPr>
          <p:cNvSpPr/>
          <p:nvPr/>
        </p:nvSpPr>
        <p:spPr>
          <a:xfrm>
            <a:off x="1043608" y="5229200"/>
            <a:ext cx="7848872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Autofit/>
          </a:bodyPr>
          <a:lstStyle/>
          <a:p>
            <a:r>
              <a:rPr lang="ru-RU" dirty="0" smtClean="0"/>
              <a:t>Промышленность ЦЭР по субъектам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 l="744" r="745"/>
          <a:stretch>
            <a:fillRect/>
          </a:stretch>
        </p:blipFill>
        <p:spPr bwMode="auto">
          <a:xfrm>
            <a:off x="467544" y="620688"/>
            <a:ext cx="8208912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множение 3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26" name="Picture 2" descr="C:\Users\Анна\Documents\Школа\иконки\ico_PRZ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5805264"/>
            <a:ext cx="533400" cy="5461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39552" y="5661248"/>
            <a:ext cx="7776864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Сделайте вывод о наиболее и наименее промышленно развитых регионах ЦЭР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5157192"/>
            <a:ext cx="7776864" cy="11521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Наиболее промышленно развитыми </a:t>
            </a:r>
            <a:r>
              <a:rPr lang="ru-RU" sz="2000" dirty="0" smtClean="0"/>
              <a:t>регионами ЦЭР являются Москва и Московская область</a:t>
            </a:r>
            <a:endParaRPr lang="ru-RU" sz="2000" b="1" dirty="0" smtClean="0"/>
          </a:p>
          <a:p>
            <a:pPr algn="ctr"/>
            <a:r>
              <a:rPr lang="ru-RU" sz="2000" dirty="0" smtClean="0"/>
              <a:t>Ивановская, Костромская, Орловская и Брянская области </a:t>
            </a:r>
            <a:r>
              <a:rPr lang="ru-RU" sz="2000" b="1" dirty="0" smtClean="0"/>
              <a:t>– наименее промышленно развитые регионы</a:t>
            </a:r>
            <a:endParaRPr lang="ru-RU" sz="2000" b="1" dirty="0"/>
          </a:p>
        </p:txBody>
      </p:sp>
      <p:pic>
        <p:nvPicPr>
          <p:cNvPr id="3" name="Picture 3" descr="C:\Users\Анна\Documents\Школа\иконки\ico_con.png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5805264"/>
            <a:ext cx="533400" cy="546100"/>
          </a:xfrm>
          <a:prstGeom prst="rect">
            <a:avLst/>
          </a:prstGeom>
          <a:noFill/>
        </p:spPr>
      </p:pic>
      <p:sp>
        <p:nvSpPr>
          <p:cNvPr id="11" name="Нашивка 10">
            <a:hlinkClick r:id="" action="ppaction://hlinkshowjump?jump=nextslide"/>
          </p:cNvPr>
          <p:cNvSpPr/>
          <p:nvPr/>
        </p:nvSpPr>
        <p:spPr bwMode="auto">
          <a:xfrm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Промышленность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109025" y="692696"/>
            <a:ext cx="6549686" cy="524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8" y="3789040"/>
            <a:ext cx="208823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олилиния 7"/>
          <p:cNvSpPr/>
          <p:nvPr/>
        </p:nvSpPr>
        <p:spPr>
          <a:xfrm>
            <a:off x="116482" y="682427"/>
            <a:ext cx="6152707" cy="5266661"/>
          </a:xfrm>
          <a:custGeom>
            <a:avLst/>
            <a:gdLst>
              <a:gd name="connsiteX0" fmla="*/ 1089837 w 6152707"/>
              <a:gd name="connsiteY0" fmla="*/ 5225902 h 5266661"/>
              <a:gd name="connsiteX1" fmla="*/ 1334386 w 6152707"/>
              <a:gd name="connsiteY1" fmla="*/ 5013251 h 5266661"/>
              <a:gd name="connsiteX2" fmla="*/ 1430079 w 6152707"/>
              <a:gd name="connsiteY2" fmla="*/ 4896293 h 5266661"/>
              <a:gd name="connsiteX3" fmla="*/ 1695893 w 6152707"/>
              <a:gd name="connsiteY3" fmla="*/ 4906926 h 5266661"/>
              <a:gd name="connsiteX4" fmla="*/ 1770321 w 6152707"/>
              <a:gd name="connsiteY4" fmla="*/ 5023884 h 5266661"/>
              <a:gd name="connsiteX5" fmla="*/ 2025502 w 6152707"/>
              <a:gd name="connsiteY5" fmla="*/ 4991986 h 5266661"/>
              <a:gd name="connsiteX6" fmla="*/ 2216888 w 6152707"/>
              <a:gd name="connsiteY6" fmla="*/ 5151475 h 5266661"/>
              <a:gd name="connsiteX7" fmla="*/ 2440172 w 6152707"/>
              <a:gd name="connsiteY7" fmla="*/ 5257800 h 5266661"/>
              <a:gd name="connsiteX8" fmla="*/ 2642190 w 6152707"/>
              <a:gd name="connsiteY8" fmla="*/ 5098312 h 5266661"/>
              <a:gd name="connsiteX9" fmla="*/ 2578395 w 6152707"/>
              <a:gd name="connsiteY9" fmla="*/ 4853763 h 5266661"/>
              <a:gd name="connsiteX10" fmla="*/ 2631558 w 6152707"/>
              <a:gd name="connsiteY10" fmla="*/ 4545419 h 5266661"/>
              <a:gd name="connsiteX11" fmla="*/ 2865474 w 6152707"/>
              <a:gd name="connsiteY11" fmla="*/ 4641112 h 5266661"/>
              <a:gd name="connsiteX12" fmla="*/ 2950535 w 6152707"/>
              <a:gd name="connsiteY12" fmla="*/ 4587949 h 5266661"/>
              <a:gd name="connsiteX13" fmla="*/ 2982432 w 6152707"/>
              <a:gd name="connsiteY13" fmla="*/ 4396563 h 5266661"/>
              <a:gd name="connsiteX14" fmla="*/ 3088758 w 6152707"/>
              <a:gd name="connsiteY14" fmla="*/ 4237075 h 5266661"/>
              <a:gd name="connsiteX15" fmla="*/ 3301409 w 6152707"/>
              <a:gd name="connsiteY15" fmla="*/ 4343400 h 5266661"/>
              <a:gd name="connsiteX16" fmla="*/ 3450265 w 6152707"/>
              <a:gd name="connsiteY16" fmla="*/ 4237075 h 5266661"/>
              <a:gd name="connsiteX17" fmla="*/ 3567223 w 6152707"/>
              <a:gd name="connsiteY17" fmla="*/ 4375298 h 5266661"/>
              <a:gd name="connsiteX18" fmla="*/ 3641651 w 6152707"/>
              <a:gd name="connsiteY18" fmla="*/ 4428461 h 5266661"/>
              <a:gd name="connsiteX19" fmla="*/ 3790507 w 6152707"/>
              <a:gd name="connsiteY19" fmla="*/ 4279605 h 5266661"/>
              <a:gd name="connsiteX20" fmla="*/ 4003158 w 6152707"/>
              <a:gd name="connsiteY20" fmla="*/ 4311502 h 5266661"/>
              <a:gd name="connsiteX21" fmla="*/ 4088218 w 6152707"/>
              <a:gd name="connsiteY21" fmla="*/ 4098851 h 5266661"/>
              <a:gd name="connsiteX22" fmla="*/ 4311502 w 6152707"/>
              <a:gd name="connsiteY22" fmla="*/ 4098851 h 5266661"/>
              <a:gd name="connsiteX23" fmla="*/ 4439093 w 6152707"/>
              <a:gd name="connsiteY23" fmla="*/ 3971261 h 5266661"/>
              <a:gd name="connsiteX24" fmla="*/ 4417828 w 6152707"/>
              <a:gd name="connsiteY24" fmla="*/ 3875568 h 5266661"/>
              <a:gd name="connsiteX25" fmla="*/ 4470990 w 6152707"/>
              <a:gd name="connsiteY25" fmla="*/ 3758609 h 5266661"/>
              <a:gd name="connsiteX26" fmla="*/ 4513521 w 6152707"/>
              <a:gd name="connsiteY26" fmla="*/ 3620386 h 5266661"/>
              <a:gd name="connsiteX27" fmla="*/ 4492255 w 6152707"/>
              <a:gd name="connsiteY27" fmla="*/ 3439633 h 5266661"/>
              <a:gd name="connsiteX28" fmla="*/ 4492255 w 6152707"/>
              <a:gd name="connsiteY28" fmla="*/ 3429000 h 5266661"/>
              <a:gd name="connsiteX29" fmla="*/ 4385930 w 6152707"/>
              <a:gd name="connsiteY29" fmla="*/ 3258879 h 5266661"/>
              <a:gd name="connsiteX30" fmla="*/ 4215809 w 6152707"/>
              <a:gd name="connsiteY30" fmla="*/ 3195084 h 5266661"/>
              <a:gd name="connsiteX31" fmla="*/ 4258339 w 6152707"/>
              <a:gd name="connsiteY31" fmla="*/ 2908005 h 5266661"/>
              <a:gd name="connsiteX32" fmla="*/ 4364665 w 6152707"/>
              <a:gd name="connsiteY32" fmla="*/ 2737884 h 5266661"/>
              <a:gd name="connsiteX33" fmla="*/ 4470990 w 6152707"/>
              <a:gd name="connsiteY33" fmla="*/ 2599661 h 5266661"/>
              <a:gd name="connsiteX34" fmla="*/ 4577316 w 6152707"/>
              <a:gd name="connsiteY34" fmla="*/ 2503968 h 5266661"/>
              <a:gd name="connsiteX35" fmla="*/ 4524153 w 6152707"/>
              <a:gd name="connsiteY35" fmla="*/ 2365744 h 5266661"/>
              <a:gd name="connsiteX36" fmla="*/ 4524153 w 6152707"/>
              <a:gd name="connsiteY36" fmla="*/ 2248786 h 5266661"/>
              <a:gd name="connsiteX37" fmla="*/ 4587949 w 6152707"/>
              <a:gd name="connsiteY37" fmla="*/ 2046768 h 5266661"/>
              <a:gd name="connsiteX38" fmla="*/ 4704907 w 6152707"/>
              <a:gd name="connsiteY38" fmla="*/ 2014870 h 5266661"/>
              <a:gd name="connsiteX39" fmla="*/ 4736804 w 6152707"/>
              <a:gd name="connsiteY39" fmla="*/ 1972340 h 5266661"/>
              <a:gd name="connsiteX40" fmla="*/ 4694274 w 6152707"/>
              <a:gd name="connsiteY40" fmla="*/ 1780954 h 5266661"/>
              <a:gd name="connsiteX41" fmla="*/ 4747437 w 6152707"/>
              <a:gd name="connsiteY41" fmla="*/ 1589568 h 5266661"/>
              <a:gd name="connsiteX42" fmla="*/ 4875028 w 6152707"/>
              <a:gd name="connsiteY42" fmla="*/ 1568302 h 5266661"/>
              <a:gd name="connsiteX43" fmla="*/ 4960088 w 6152707"/>
              <a:gd name="connsiteY43" fmla="*/ 1600200 h 5266661"/>
              <a:gd name="connsiteX44" fmla="*/ 5204637 w 6152707"/>
              <a:gd name="connsiteY44" fmla="*/ 1334386 h 5266661"/>
              <a:gd name="connsiteX45" fmla="*/ 5247167 w 6152707"/>
              <a:gd name="connsiteY45" fmla="*/ 1174898 h 5266661"/>
              <a:gd name="connsiteX46" fmla="*/ 5470451 w 6152707"/>
              <a:gd name="connsiteY46" fmla="*/ 1196163 h 5266661"/>
              <a:gd name="connsiteX47" fmla="*/ 5746897 w 6152707"/>
              <a:gd name="connsiteY47" fmla="*/ 1089837 h 5266661"/>
              <a:gd name="connsiteX48" fmla="*/ 5874488 w 6152707"/>
              <a:gd name="connsiteY48" fmla="*/ 792126 h 5266661"/>
              <a:gd name="connsiteX49" fmla="*/ 6076507 w 6152707"/>
              <a:gd name="connsiteY49" fmla="*/ 536944 h 5266661"/>
              <a:gd name="connsiteX50" fmla="*/ 6140302 w 6152707"/>
              <a:gd name="connsiteY50" fmla="*/ 451884 h 5266661"/>
              <a:gd name="connsiteX51" fmla="*/ 6002079 w 6152707"/>
              <a:gd name="connsiteY51" fmla="*/ 292396 h 5266661"/>
              <a:gd name="connsiteX52" fmla="*/ 5938283 w 6152707"/>
              <a:gd name="connsiteY52" fmla="*/ 164805 h 5266661"/>
              <a:gd name="connsiteX53" fmla="*/ 5885121 w 6152707"/>
              <a:gd name="connsiteY53" fmla="*/ 58479 h 5266661"/>
              <a:gd name="connsiteX54" fmla="*/ 5715000 w 6152707"/>
              <a:gd name="connsiteY54" fmla="*/ 15949 h 5266661"/>
              <a:gd name="connsiteX55" fmla="*/ 5693735 w 6152707"/>
              <a:gd name="connsiteY55" fmla="*/ 154172 h 5266661"/>
              <a:gd name="connsiteX56" fmla="*/ 5587409 w 6152707"/>
              <a:gd name="connsiteY56" fmla="*/ 260498 h 5266661"/>
              <a:gd name="connsiteX57" fmla="*/ 5502349 w 6152707"/>
              <a:gd name="connsiteY57" fmla="*/ 334926 h 5266661"/>
              <a:gd name="connsiteX58" fmla="*/ 5279065 w 6152707"/>
              <a:gd name="connsiteY58" fmla="*/ 366823 h 5266661"/>
              <a:gd name="connsiteX59" fmla="*/ 5119576 w 6152707"/>
              <a:gd name="connsiteY59" fmla="*/ 409354 h 5266661"/>
              <a:gd name="connsiteX60" fmla="*/ 4938823 w 6152707"/>
              <a:gd name="connsiteY60" fmla="*/ 388089 h 5266661"/>
              <a:gd name="connsiteX61" fmla="*/ 4768702 w 6152707"/>
              <a:gd name="connsiteY61" fmla="*/ 334926 h 5266661"/>
              <a:gd name="connsiteX62" fmla="*/ 4577316 w 6152707"/>
              <a:gd name="connsiteY62" fmla="*/ 313661 h 5266661"/>
              <a:gd name="connsiteX63" fmla="*/ 4481623 w 6152707"/>
              <a:gd name="connsiteY63" fmla="*/ 324293 h 5266661"/>
              <a:gd name="connsiteX64" fmla="*/ 4354032 w 6152707"/>
              <a:gd name="connsiteY64" fmla="*/ 292396 h 5266661"/>
              <a:gd name="connsiteX65" fmla="*/ 4300869 w 6152707"/>
              <a:gd name="connsiteY65" fmla="*/ 281763 h 5266661"/>
              <a:gd name="connsiteX66" fmla="*/ 4237074 w 6152707"/>
              <a:gd name="connsiteY66" fmla="*/ 239233 h 5266661"/>
              <a:gd name="connsiteX67" fmla="*/ 4237074 w 6152707"/>
              <a:gd name="connsiteY67" fmla="*/ 388089 h 5266661"/>
              <a:gd name="connsiteX68" fmla="*/ 4098851 w 6152707"/>
              <a:gd name="connsiteY68" fmla="*/ 473149 h 5266661"/>
              <a:gd name="connsiteX69" fmla="*/ 4024423 w 6152707"/>
              <a:gd name="connsiteY69" fmla="*/ 515679 h 5266661"/>
              <a:gd name="connsiteX70" fmla="*/ 3981893 w 6152707"/>
              <a:gd name="connsiteY70" fmla="*/ 558209 h 5266661"/>
              <a:gd name="connsiteX71" fmla="*/ 3981893 w 6152707"/>
              <a:gd name="connsiteY71" fmla="*/ 600740 h 5266661"/>
              <a:gd name="connsiteX72" fmla="*/ 3928730 w 6152707"/>
              <a:gd name="connsiteY72" fmla="*/ 738963 h 5266661"/>
              <a:gd name="connsiteX73" fmla="*/ 3779874 w 6152707"/>
              <a:gd name="connsiteY73" fmla="*/ 824023 h 5266661"/>
              <a:gd name="connsiteX74" fmla="*/ 3662916 w 6152707"/>
              <a:gd name="connsiteY74" fmla="*/ 792126 h 5266661"/>
              <a:gd name="connsiteX75" fmla="*/ 3588488 w 6152707"/>
              <a:gd name="connsiteY75" fmla="*/ 728330 h 5266661"/>
              <a:gd name="connsiteX76" fmla="*/ 3492795 w 6152707"/>
              <a:gd name="connsiteY76" fmla="*/ 632637 h 5266661"/>
              <a:gd name="connsiteX77" fmla="*/ 3418367 w 6152707"/>
              <a:gd name="connsiteY77" fmla="*/ 600740 h 5266661"/>
              <a:gd name="connsiteX78" fmla="*/ 3280144 w 6152707"/>
              <a:gd name="connsiteY78" fmla="*/ 547577 h 5266661"/>
              <a:gd name="connsiteX79" fmla="*/ 3205716 w 6152707"/>
              <a:gd name="connsiteY79" fmla="*/ 515679 h 5266661"/>
              <a:gd name="connsiteX80" fmla="*/ 3131288 w 6152707"/>
              <a:gd name="connsiteY80" fmla="*/ 664535 h 5266661"/>
              <a:gd name="connsiteX81" fmla="*/ 2939902 w 6152707"/>
              <a:gd name="connsiteY81" fmla="*/ 696433 h 5266661"/>
              <a:gd name="connsiteX82" fmla="*/ 2822944 w 6152707"/>
              <a:gd name="connsiteY82" fmla="*/ 738963 h 5266661"/>
              <a:gd name="connsiteX83" fmla="*/ 2716618 w 6152707"/>
              <a:gd name="connsiteY83" fmla="*/ 707065 h 5266661"/>
              <a:gd name="connsiteX84" fmla="*/ 2674088 w 6152707"/>
              <a:gd name="connsiteY84" fmla="*/ 643270 h 5266661"/>
              <a:gd name="connsiteX85" fmla="*/ 2642190 w 6152707"/>
              <a:gd name="connsiteY85" fmla="*/ 590107 h 5266661"/>
              <a:gd name="connsiteX86" fmla="*/ 2567762 w 6152707"/>
              <a:gd name="connsiteY86" fmla="*/ 536944 h 5266661"/>
              <a:gd name="connsiteX87" fmla="*/ 2503967 w 6152707"/>
              <a:gd name="connsiteY87" fmla="*/ 622005 h 5266661"/>
              <a:gd name="connsiteX88" fmla="*/ 2397642 w 6152707"/>
              <a:gd name="connsiteY88" fmla="*/ 685800 h 5266661"/>
              <a:gd name="connsiteX89" fmla="*/ 2355111 w 6152707"/>
              <a:gd name="connsiteY89" fmla="*/ 717698 h 5266661"/>
              <a:gd name="connsiteX90" fmla="*/ 2238153 w 6152707"/>
              <a:gd name="connsiteY90" fmla="*/ 738963 h 5266661"/>
              <a:gd name="connsiteX91" fmla="*/ 2163725 w 6152707"/>
              <a:gd name="connsiteY91" fmla="*/ 781493 h 5266661"/>
              <a:gd name="connsiteX92" fmla="*/ 1993604 w 6152707"/>
              <a:gd name="connsiteY92" fmla="*/ 781493 h 5266661"/>
              <a:gd name="connsiteX93" fmla="*/ 1887279 w 6152707"/>
              <a:gd name="connsiteY93" fmla="*/ 919716 h 5266661"/>
              <a:gd name="connsiteX94" fmla="*/ 1759688 w 6152707"/>
              <a:gd name="connsiteY94" fmla="*/ 983512 h 5266661"/>
              <a:gd name="connsiteX95" fmla="*/ 1706525 w 6152707"/>
              <a:gd name="connsiteY95" fmla="*/ 972879 h 5266661"/>
              <a:gd name="connsiteX96" fmla="*/ 1621465 w 6152707"/>
              <a:gd name="connsiteY96" fmla="*/ 898451 h 5266661"/>
              <a:gd name="connsiteX97" fmla="*/ 1557669 w 6152707"/>
              <a:gd name="connsiteY97" fmla="*/ 877186 h 5266661"/>
              <a:gd name="connsiteX98" fmla="*/ 1419446 w 6152707"/>
              <a:gd name="connsiteY98" fmla="*/ 940982 h 5266661"/>
              <a:gd name="connsiteX99" fmla="*/ 1366283 w 6152707"/>
              <a:gd name="connsiteY99" fmla="*/ 1015409 h 5266661"/>
              <a:gd name="connsiteX100" fmla="*/ 1323753 w 6152707"/>
              <a:gd name="connsiteY100" fmla="*/ 1121735 h 5266661"/>
              <a:gd name="connsiteX101" fmla="*/ 1228060 w 6152707"/>
              <a:gd name="connsiteY101" fmla="*/ 1238693 h 5266661"/>
              <a:gd name="connsiteX102" fmla="*/ 1174897 w 6152707"/>
              <a:gd name="connsiteY102" fmla="*/ 1345019 h 5266661"/>
              <a:gd name="connsiteX103" fmla="*/ 1004776 w 6152707"/>
              <a:gd name="connsiteY103" fmla="*/ 1376916 h 5266661"/>
              <a:gd name="connsiteX104" fmla="*/ 919716 w 6152707"/>
              <a:gd name="connsiteY104" fmla="*/ 1430079 h 5266661"/>
              <a:gd name="connsiteX105" fmla="*/ 834655 w 6152707"/>
              <a:gd name="connsiteY105" fmla="*/ 1472609 h 5266661"/>
              <a:gd name="connsiteX106" fmla="*/ 802758 w 6152707"/>
              <a:gd name="connsiteY106" fmla="*/ 1483242 h 5266661"/>
              <a:gd name="connsiteX107" fmla="*/ 685800 w 6152707"/>
              <a:gd name="connsiteY107" fmla="*/ 1536405 h 5266661"/>
              <a:gd name="connsiteX108" fmla="*/ 611372 w 6152707"/>
              <a:gd name="connsiteY108" fmla="*/ 1568302 h 5266661"/>
              <a:gd name="connsiteX109" fmla="*/ 462516 w 6152707"/>
              <a:gd name="connsiteY109" fmla="*/ 1578935 h 5266661"/>
              <a:gd name="connsiteX110" fmla="*/ 430618 w 6152707"/>
              <a:gd name="connsiteY110" fmla="*/ 1547037 h 5266661"/>
              <a:gd name="connsiteX111" fmla="*/ 356190 w 6152707"/>
              <a:gd name="connsiteY111" fmla="*/ 1525772 h 5266661"/>
              <a:gd name="connsiteX112" fmla="*/ 334925 w 6152707"/>
              <a:gd name="connsiteY112" fmla="*/ 1557670 h 5266661"/>
              <a:gd name="connsiteX113" fmla="*/ 313660 w 6152707"/>
              <a:gd name="connsiteY113" fmla="*/ 1653363 h 5266661"/>
              <a:gd name="connsiteX114" fmla="*/ 303028 w 6152707"/>
              <a:gd name="connsiteY114" fmla="*/ 1717158 h 5266661"/>
              <a:gd name="connsiteX115" fmla="*/ 324293 w 6152707"/>
              <a:gd name="connsiteY115" fmla="*/ 1780954 h 5266661"/>
              <a:gd name="connsiteX116" fmla="*/ 366823 w 6152707"/>
              <a:gd name="connsiteY116" fmla="*/ 1844749 h 5266661"/>
              <a:gd name="connsiteX117" fmla="*/ 366823 w 6152707"/>
              <a:gd name="connsiteY117" fmla="*/ 1887279 h 5266661"/>
              <a:gd name="connsiteX118" fmla="*/ 388088 w 6152707"/>
              <a:gd name="connsiteY118" fmla="*/ 1929809 h 5266661"/>
              <a:gd name="connsiteX119" fmla="*/ 462516 w 6152707"/>
              <a:gd name="connsiteY119" fmla="*/ 2025502 h 5266661"/>
              <a:gd name="connsiteX120" fmla="*/ 473149 w 6152707"/>
              <a:gd name="connsiteY120" fmla="*/ 2099930 h 5266661"/>
              <a:gd name="connsiteX121" fmla="*/ 451883 w 6152707"/>
              <a:gd name="connsiteY121" fmla="*/ 2184991 h 5266661"/>
              <a:gd name="connsiteX122" fmla="*/ 419986 w 6152707"/>
              <a:gd name="connsiteY122" fmla="*/ 2301949 h 5266661"/>
              <a:gd name="connsiteX123" fmla="*/ 366823 w 6152707"/>
              <a:gd name="connsiteY123" fmla="*/ 2397642 h 5266661"/>
              <a:gd name="connsiteX124" fmla="*/ 292395 w 6152707"/>
              <a:gd name="connsiteY124" fmla="*/ 2408275 h 5266661"/>
              <a:gd name="connsiteX125" fmla="*/ 228600 w 6152707"/>
              <a:gd name="connsiteY125" fmla="*/ 2493335 h 5266661"/>
              <a:gd name="connsiteX126" fmla="*/ 175437 w 6152707"/>
              <a:gd name="connsiteY126" fmla="*/ 2557130 h 5266661"/>
              <a:gd name="connsiteX127" fmla="*/ 111642 w 6152707"/>
              <a:gd name="connsiteY127" fmla="*/ 2642191 h 5266661"/>
              <a:gd name="connsiteX128" fmla="*/ 122274 w 6152707"/>
              <a:gd name="connsiteY128" fmla="*/ 2791047 h 5266661"/>
              <a:gd name="connsiteX129" fmla="*/ 122274 w 6152707"/>
              <a:gd name="connsiteY129" fmla="*/ 2886740 h 5266661"/>
              <a:gd name="connsiteX130" fmla="*/ 26581 w 6152707"/>
              <a:gd name="connsiteY130" fmla="*/ 3024963 h 5266661"/>
              <a:gd name="connsiteX131" fmla="*/ 26581 w 6152707"/>
              <a:gd name="connsiteY131" fmla="*/ 3099391 h 5266661"/>
              <a:gd name="connsiteX132" fmla="*/ 186069 w 6152707"/>
              <a:gd name="connsiteY132" fmla="*/ 3205716 h 5266661"/>
              <a:gd name="connsiteX133" fmla="*/ 207335 w 6152707"/>
              <a:gd name="connsiteY133" fmla="*/ 3365205 h 5266661"/>
              <a:gd name="connsiteX134" fmla="*/ 249865 w 6152707"/>
              <a:gd name="connsiteY134" fmla="*/ 3439633 h 5266661"/>
              <a:gd name="connsiteX135" fmla="*/ 303028 w 6152707"/>
              <a:gd name="connsiteY135" fmla="*/ 3524693 h 5266661"/>
              <a:gd name="connsiteX136" fmla="*/ 377455 w 6152707"/>
              <a:gd name="connsiteY136" fmla="*/ 3620386 h 5266661"/>
              <a:gd name="connsiteX137" fmla="*/ 345558 w 6152707"/>
              <a:gd name="connsiteY137" fmla="*/ 3737344 h 5266661"/>
              <a:gd name="connsiteX138" fmla="*/ 579474 w 6152707"/>
              <a:gd name="connsiteY138" fmla="*/ 3875568 h 5266661"/>
              <a:gd name="connsiteX139" fmla="*/ 632637 w 6152707"/>
              <a:gd name="connsiteY139" fmla="*/ 4088219 h 5266661"/>
              <a:gd name="connsiteX140" fmla="*/ 483781 w 6152707"/>
              <a:gd name="connsiteY140" fmla="*/ 4183912 h 5266661"/>
              <a:gd name="connsiteX141" fmla="*/ 409353 w 6152707"/>
              <a:gd name="connsiteY141" fmla="*/ 4215809 h 5266661"/>
              <a:gd name="connsiteX142" fmla="*/ 303028 w 6152707"/>
              <a:gd name="connsiteY142" fmla="*/ 4130749 h 5266661"/>
              <a:gd name="connsiteX143" fmla="*/ 175437 w 6152707"/>
              <a:gd name="connsiteY143" fmla="*/ 4130749 h 5266661"/>
              <a:gd name="connsiteX144" fmla="*/ 154172 w 6152707"/>
              <a:gd name="connsiteY144" fmla="*/ 4130749 h 5266661"/>
              <a:gd name="connsiteX145" fmla="*/ 69111 w 6152707"/>
              <a:gd name="connsiteY145" fmla="*/ 4258340 h 5266661"/>
              <a:gd name="connsiteX146" fmla="*/ 122274 w 6152707"/>
              <a:gd name="connsiteY146" fmla="*/ 4502889 h 5266661"/>
              <a:gd name="connsiteX147" fmla="*/ 111642 w 6152707"/>
              <a:gd name="connsiteY147" fmla="*/ 4726172 h 5266661"/>
              <a:gd name="connsiteX148" fmla="*/ 122274 w 6152707"/>
              <a:gd name="connsiteY148" fmla="*/ 4875028 h 5266661"/>
              <a:gd name="connsiteX149" fmla="*/ 164804 w 6152707"/>
              <a:gd name="connsiteY149" fmla="*/ 4981354 h 5266661"/>
              <a:gd name="connsiteX150" fmla="*/ 281762 w 6152707"/>
              <a:gd name="connsiteY150" fmla="*/ 5013251 h 5266661"/>
              <a:gd name="connsiteX151" fmla="*/ 409353 w 6152707"/>
              <a:gd name="connsiteY151" fmla="*/ 4960089 h 5266661"/>
              <a:gd name="connsiteX152" fmla="*/ 451883 w 6152707"/>
              <a:gd name="connsiteY152" fmla="*/ 4917558 h 5266661"/>
              <a:gd name="connsiteX153" fmla="*/ 515679 w 6152707"/>
              <a:gd name="connsiteY153" fmla="*/ 4864396 h 5266661"/>
              <a:gd name="connsiteX154" fmla="*/ 685800 w 6152707"/>
              <a:gd name="connsiteY154" fmla="*/ 4896293 h 5266661"/>
              <a:gd name="connsiteX155" fmla="*/ 760228 w 6152707"/>
              <a:gd name="connsiteY155" fmla="*/ 4885661 h 5266661"/>
              <a:gd name="connsiteX156" fmla="*/ 866553 w 6152707"/>
              <a:gd name="connsiteY156" fmla="*/ 4832498 h 5266661"/>
              <a:gd name="connsiteX157" fmla="*/ 919716 w 6152707"/>
              <a:gd name="connsiteY157" fmla="*/ 4864396 h 5266661"/>
              <a:gd name="connsiteX158" fmla="*/ 994144 w 6152707"/>
              <a:gd name="connsiteY158" fmla="*/ 4991986 h 5266661"/>
              <a:gd name="connsiteX159" fmla="*/ 1004776 w 6152707"/>
              <a:gd name="connsiteY159" fmla="*/ 5055782 h 5266661"/>
              <a:gd name="connsiteX160" fmla="*/ 1047307 w 6152707"/>
              <a:gd name="connsiteY160" fmla="*/ 5172740 h 5266661"/>
              <a:gd name="connsiteX161" fmla="*/ 1089837 w 6152707"/>
              <a:gd name="connsiteY161" fmla="*/ 5225902 h 5266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152707" h="5266661">
                <a:moveTo>
                  <a:pt x="1089837" y="5225902"/>
                </a:moveTo>
                <a:cubicBezTo>
                  <a:pt x="1137684" y="5199320"/>
                  <a:pt x="1277679" y="5068186"/>
                  <a:pt x="1334386" y="5013251"/>
                </a:cubicBezTo>
                <a:cubicBezTo>
                  <a:pt x="1391093" y="4958316"/>
                  <a:pt x="1369828" y="4914014"/>
                  <a:pt x="1430079" y="4896293"/>
                </a:cubicBezTo>
                <a:cubicBezTo>
                  <a:pt x="1490330" y="4878572"/>
                  <a:pt x="1639186" y="4885661"/>
                  <a:pt x="1695893" y="4906926"/>
                </a:cubicBezTo>
                <a:cubicBezTo>
                  <a:pt x="1752600" y="4928191"/>
                  <a:pt x="1715386" y="5009707"/>
                  <a:pt x="1770321" y="5023884"/>
                </a:cubicBezTo>
                <a:cubicBezTo>
                  <a:pt x="1825256" y="5038061"/>
                  <a:pt x="1951074" y="4970721"/>
                  <a:pt x="2025502" y="4991986"/>
                </a:cubicBezTo>
                <a:cubicBezTo>
                  <a:pt x="2099930" y="5013251"/>
                  <a:pt x="2147776" y="5107173"/>
                  <a:pt x="2216888" y="5151475"/>
                </a:cubicBezTo>
                <a:cubicBezTo>
                  <a:pt x="2286000" y="5195777"/>
                  <a:pt x="2369288" y="5266661"/>
                  <a:pt x="2440172" y="5257800"/>
                </a:cubicBezTo>
                <a:cubicBezTo>
                  <a:pt x="2511056" y="5248939"/>
                  <a:pt x="2619153" y="5165652"/>
                  <a:pt x="2642190" y="5098312"/>
                </a:cubicBezTo>
                <a:cubicBezTo>
                  <a:pt x="2665227" y="5030973"/>
                  <a:pt x="2580167" y="4945912"/>
                  <a:pt x="2578395" y="4853763"/>
                </a:cubicBezTo>
                <a:cubicBezTo>
                  <a:pt x="2576623" y="4761614"/>
                  <a:pt x="2583712" y="4580861"/>
                  <a:pt x="2631558" y="4545419"/>
                </a:cubicBezTo>
                <a:cubicBezTo>
                  <a:pt x="2679405" y="4509977"/>
                  <a:pt x="2812311" y="4634024"/>
                  <a:pt x="2865474" y="4641112"/>
                </a:cubicBezTo>
                <a:cubicBezTo>
                  <a:pt x="2918637" y="4648200"/>
                  <a:pt x="2931042" y="4628707"/>
                  <a:pt x="2950535" y="4587949"/>
                </a:cubicBezTo>
                <a:cubicBezTo>
                  <a:pt x="2970028" y="4547191"/>
                  <a:pt x="2959395" y="4455042"/>
                  <a:pt x="2982432" y="4396563"/>
                </a:cubicBezTo>
                <a:cubicBezTo>
                  <a:pt x="3005469" y="4338084"/>
                  <a:pt x="3035595" y="4245935"/>
                  <a:pt x="3088758" y="4237075"/>
                </a:cubicBezTo>
                <a:cubicBezTo>
                  <a:pt x="3141921" y="4228215"/>
                  <a:pt x="3241158" y="4343400"/>
                  <a:pt x="3301409" y="4343400"/>
                </a:cubicBezTo>
                <a:cubicBezTo>
                  <a:pt x="3361660" y="4343400"/>
                  <a:pt x="3405963" y="4231759"/>
                  <a:pt x="3450265" y="4237075"/>
                </a:cubicBezTo>
                <a:cubicBezTo>
                  <a:pt x="3494567" y="4242391"/>
                  <a:pt x="3535325" y="4343400"/>
                  <a:pt x="3567223" y="4375298"/>
                </a:cubicBezTo>
                <a:cubicBezTo>
                  <a:pt x="3599121" y="4407196"/>
                  <a:pt x="3604437" y="4444410"/>
                  <a:pt x="3641651" y="4428461"/>
                </a:cubicBezTo>
                <a:cubicBezTo>
                  <a:pt x="3678865" y="4412512"/>
                  <a:pt x="3730256" y="4299098"/>
                  <a:pt x="3790507" y="4279605"/>
                </a:cubicBezTo>
                <a:cubicBezTo>
                  <a:pt x="3850758" y="4260112"/>
                  <a:pt x="3953540" y="4341628"/>
                  <a:pt x="4003158" y="4311502"/>
                </a:cubicBezTo>
                <a:cubicBezTo>
                  <a:pt x="4052776" y="4281376"/>
                  <a:pt x="4036827" y="4134293"/>
                  <a:pt x="4088218" y="4098851"/>
                </a:cubicBezTo>
                <a:cubicBezTo>
                  <a:pt x="4139609" y="4063409"/>
                  <a:pt x="4253023" y="4120116"/>
                  <a:pt x="4311502" y="4098851"/>
                </a:cubicBezTo>
                <a:cubicBezTo>
                  <a:pt x="4369981" y="4077586"/>
                  <a:pt x="4421372" y="4008475"/>
                  <a:pt x="4439093" y="3971261"/>
                </a:cubicBezTo>
                <a:cubicBezTo>
                  <a:pt x="4456814" y="3934047"/>
                  <a:pt x="4412512" y="3911010"/>
                  <a:pt x="4417828" y="3875568"/>
                </a:cubicBezTo>
                <a:cubicBezTo>
                  <a:pt x="4423144" y="3840126"/>
                  <a:pt x="4455041" y="3801139"/>
                  <a:pt x="4470990" y="3758609"/>
                </a:cubicBezTo>
                <a:cubicBezTo>
                  <a:pt x="4486939" y="3716079"/>
                  <a:pt x="4509977" y="3673549"/>
                  <a:pt x="4513521" y="3620386"/>
                </a:cubicBezTo>
                <a:cubicBezTo>
                  <a:pt x="4517065" y="3567223"/>
                  <a:pt x="4495799" y="3471531"/>
                  <a:pt x="4492255" y="3439633"/>
                </a:cubicBezTo>
                <a:cubicBezTo>
                  <a:pt x="4488711" y="3407735"/>
                  <a:pt x="4509976" y="3459126"/>
                  <a:pt x="4492255" y="3429000"/>
                </a:cubicBezTo>
                <a:cubicBezTo>
                  <a:pt x="4474534" y="3398874"/>
                  <a:pt x="4432004" y="3297865"/>
                  <a:pt x="4385930" y="3258879"/>
                </a:cubicBezTo>
                <a:cubicBezTo>
                  <a:pt x="4339856" y="3219893"/>
                  <a:pt x="4237074" y="3253563"/>
                  <a:pt x="4215809" y="3195084"/>
                </a:cubicBezTo>
                <a:cubicBezTo>
                  <a:pt x="4194544" y="3136605"/>
                  <a:pt x="4233530" y="2984205"/>
                  <a:pt x="4258339" y="2908005"/>
                </a:cubicBezTo>
                <a:cubicBezTo>
                  <a:pt x="4283148" y="2831805"/>
                  <a:pt x="4329223" y="2789275"/>
                  <a:pt x="4364665" y="2737884"/>
                </a:cubicBezTo>
                <a:cubicBezTo>
                  <a:pt x="4400107" y="2686493"/>
                  <a:pt x="4435548" y="2638647"/>
                  <a:pt x="4470990" y="2599661"/>
                </a:cubicBezTo>
                <a:cubicBezTo>
                  <a:pt x="4506432" y="2560675"/>
                  <a:pt x="4568456" y="2542954"/>
                  <a:pt x="4577316" y="2503968"/>
                </a:cubicBezTo>
                <a:cubicBezTo>
                  <a:pt x="4586176" y="2464982"/>
                  <a:pt x="4533014" y="2408274"/>
                  <a:pt x="4524153" y="2365744"/>
                </a:cubicBezTo>
                <a:cubicBezTo>
                  <a:pt x="4515292" y="2323214"/>
                  <a:pt x="4513520" y="2301949"/>
                  <a:pt x="4524153" y="2248786"/>
                </a:cubicBezTo>
                <a:cubicBezTo>
                  <a:pt x="4534786" y="2195623"/>
                  <a:pt x="4557823" y="2085754"/>
                  <a:pt x="4587949" y="2046768"/>
                </a:cubicBezTo>
                <a:cubicBezTo>
                  <a:pt x="4618075" y="2007782"/>
                  <a:pt x="4680098" y="2027275"/>
                  <a:pt x="4704907" y="2014870"/>
                </a:cubicBezTo>
                <a:cubicBezTo>
                  <a:pt x="4729716" y="2002465"/>
                  <a:pt x="4738576" y="2011326"/>
                  <a:pt x="4736804" y="1972340"/>
                </a:cubicBezTo>
                <a:cubicBezTo>
                  <a:pt x="4735032" y="1933354"/>
                  <a:pt x="4692502" y="1844749"/>
                  <a:pt x="4694274" y="1780954"/>
                </a:cubicBezTo>
                <a:cubicBezTo>
                  <a:pt x="4696046" y="1717159"/>
                  <a:pt x="4717311" y="1625010"/>
                  <a:pt x="4747437" y="1589568"/>
                </a:cubicBezTo>
                <a:cubicBezTo>
                  <a:pt x="4777563" y="1554126"/>
                  <a:pt x="4839586" y="1566530"/>
                  <a:pt x="4875028" y="1568302"/>
                </a:cubicBezTo>
                <a:cubicBezTo>
                  <a:pt x="4910470" y="1570074"/>
                  <a:pt x="4905153" y="1639186"/>
                  <a:pt x="4960088" y="1600200"/>
                </a:cubicBezTo>
                <a:cubicBezTo>
                  <a:pt x="5015023" y="1561214"/>
                  <a:pt x="5156791" y="1405270"/>
                  <a:pt x="5204637" y="1334386"/>
                </a:cubicBezTo>
                <a:cubicBezTo>
                  <a:pt x="5252483" y="1263502"/>
                  <a:pt x="5202865" y="1197935"/>
                  <a:pt x="5247167" y="1174898"/>
                </a:cubicBezTo>
                <a:cubicBezTo>
                  <a:pt x="5291469" y="1151861"/>
                  <a:pt x="5387163" y="1210340"/>
                  <a:pt x="5470451" y="1196163"/>
                </a:cubicBezTo>
                <a:cubicBezTo>
                  <a:pt x="5553739" y="1181986"/>
                  <a:pt x="5679558" y="1157176"/>
                  <a:pt x="5746897" y="1089837"/>
                </a:cubicBezTo>
                <a:cubicBezTo>
                  <a:pt x="5814236" y="1022498"/>
                  <a:pt x="5819553" y="884275"/>
                  <a:pt x="5874488" y="792126"/>
                </a:cubicBezTo>
                <a:cubicBezTo>
                  <a:pt x="5929423" y="699977"/>
                  <a:pt x="6032205" y="593651"/>
                  <a:pt x="6076507" y="536944"/>
                </a:cubicBezTo>
                <a:cubicBezTo>
                  <a:pt x="6120809" y="480237"/>
                  <a:pt x="6152707" y="492642"/>
                  <a:pt x="6140302" y="451884"/>
                </a:cubicBezTo>
                <a:cubicBezTo>
                  <a:pt x="6127897" y="411126"/>
                  <a:pt x="6035749" y="340242"/>
                  <a:pt x="6002079" y="292396"/>
                </a:cubicBezTo>
                <a:cubicBezTo>
                  <a:pt x="5968409" y="244550"/>
                  <a:pt x="5938283" y="164805"/>
                  <a:pt x="5938283" y="164805"/>
                </a:cubicBezTo>
                <a:cubicBezTo>
                  <a:pt x="5918790" y="125819"/>
                  <a:pt x="5922335" y="83288"/>
                  <a:pt x="5885121" y="58479"/>
                </a:cubicBezTo>
                <a:cubicBezTo>
                  <a:pt x="5847907" y="33670"/>
                  <a:pt x="5746898" y="0"/>
                  <a:pt x="5715000" y="15949"/>
                </a:cubicBezTo>
                <a:cubicBezTo>
                  <a:pt x="5683102" y="31898"/>
                  <a:pt x="5715000" y="113414"/>
                  <a:pt x="5693735" y="154172"/>
                </a:cubicBezTo>
                <a:cubicBezTo>
                  <a:pt x="5672470" y="194930"/>
                  <a:pt x="5619307" y="230372"/>
                  <a:pt x="5587409" y="260498"/>
                </a:cubicBezTo>
                <a:cubicBezTo>
                  <a:pt x="5555511" y="290624"/>
                  <a:pt x="5553740" y="317205"/>
                  <a:pt x="5502349" y="334926"/>
                </a:cubicBezTo>
                <a:cubicBezTo>
                  <a:pt x="5450958" y="352647"/>
                  <a:pt x="5342861" y="354418"/>
                  <a:pt x="5279065" y="366823"/>
                </a:cubicBezTo>
                <a:cubicBezTo>
                  <a:pt x="5215269" y="379228"/>
                  <a:pt x="5176283" y="405810"/>
                  <a:pt x="5119576" y="409354"/>
                </a:cubicBezTo>
                <a:cubicBezTo>
                  <a:pt x="5062869" y="412898"/>
                  <a:pt x="4997302" y="400494"/>
                  <a:pt x="4938823" y="388089"/>
                </a:cubicBezTo>
                <a:cubicBezTo>
                  <a:pt x="4880344" y="375684"/>
                  <a:pt x="4828953" y="347331"/>
                  <a:pt x="4768702" y="334926"/>
                </a:cubicBezTo>
                <a:cubicBezTo>
                  <a:pt x="4708451" y="322521"/>
                  <a:pt x="4625162" y="315433"/>
                  <a:pt x="4577316" y="313661"/>
                </a:cubicBezTo>
                <a:cubicBezTo>
                  <a:pt x="4529470" y="311889"/>
                  <a:pt x="4518837" y="327837"/>
                  <a:pt x="4481623" y="324293"/>
                </a:cubicBezTo>
                <a:cubicBezTo>
                  <a:pt x="4444409" y="320749"/>
                  <a:pt x="4384158" y="299484"/>
                  <a:pt x="4354032" y="292396"/>
                </a:cubicBezTo>
                <a:cubicBezTo>
                  <a:pt x="4323906" y="285308"/>
                  <a:pt x="4320362" y="290623"/>
                  <a:pt x="4300869" y="281763"/>
                </a:cubicBezTo>
                <a:cubicBezTo>
                  <a:pt x="4281376" y="272903"/>
                  <a:pt x="4247706" y="221512"/>
                  <a:pt x="4237074" y="239233"/>
                </a:cubicBezTo>
                <a:cubicBezTo>
                  <a:pt x="4226442" y="256954"/>
                  <a:pt x="4260111" y="349103"/>
                  <a:pt x="4237074" y="388089"/>
                </a:cubicBezTo>
                <a:cubicBezTo>
                  <a:pt x="4214037" y="427075"/>
                  <a:pt x="4134293" y="451884"/>
                  <a:pt x="4098851" y="473149"/>
                </a:cubicBezTo>
                <a:cubicBezTo>
                  <a:pt x="4063409" y="494414"/>
                  <a:pt x="4043916" y="501502"/>
                  <a:pt x="4024423" y="515679"/>
                </a:cubicBezTo>
                <a:cubicBezTo>
                  <a:pt x="4004930" y="529856"/>
                  <a:pt x="3988981" y="544032"/>
                  <a:pt x="3981893" y="558209"/>
                </a:cubicBezTo>
                <a:cubicBezTo>
                  <a:pt x="3974805" y="572386"/>
                  <a:pt x="3990754" y="570614"/>
                  <a:pt x="3981893" y="600740"/>
                </a:cubicBezTo>
                <a:cubicBezTo>
                  <a:pt x="3973033" y="630866"/>
                  <a:pt x="3962400" y="701749"/>
                  <a:pt x="3928730" y="738963"/>
                </a:cubicBezTo>
                <a:cubicBezTo>
                  <a:pt x="3895060" y="776177"/>
                  <a:pt x="3824176" y="815163"/>
                  <a:pt x="3779874" y="824023"/>
                </a:cubicBezTo>
                <a:cubicBezTo>
                  <a:pt x="3735572" y="832884"/>
                  <a:pt x="3694814" y="808075"/>
                  <a:pt x="3662916" y="792126"/>
                </a:cubicBezTo>
                <a:cubicBezTo>
                  <a:pt x="3631018" y="776177"/>
                  <a:pt x="3616842" y="754912"/>
                  <a:pt x="3588488" y="728330"/>
                </a:cubicBezTo>
                <a:cubicBezTo>
                  <a:pt x="3560135" y="701749"/>
                  <a:pt x="3521149" y="653902"/>
                  <a:pt x="3492795" y="632637"/>
                </a:cubicBezTo>
                <a:cubicBezTo>
                  <a:pt x="3464442" y="611372"/>
                  <a:pt x="3453809" y="614917"/>
                  <a:pt x="3418367" y="600740"/>
                </a:cubicBezTo>
                <a:cubicBezTo>
                  <a:pt x="3382925" y="586563"/>
                  <a:pt x="3315586" y="561754"/>
                  <a:pt x="3280144" y="547577"/>
                </a:cubicBezTo>
                <a:cubicBezTo>
                  <a:pt x="3244702" y="533400"/>
                  <a:pt x="3230525" y="496186"/>
                  <a:pt x="3205716" y="515679"/>
                </a:cubicBezTo>
                <a:cubicBezTo>
                  <a:pt x="3180907" y="535172"/>
                  <a:pt x="3175590" y="634409"/>
                  <a:pt x="3131288" y="664535"/>
                </a:cubicBezTo>
                <a:cubicBezTo>
                  <a:pt x="3086986" y="694661"/>
                  <a:pt x="2991293" y="684028"/>
                  <a:pt x="2939902" y="696433"/>
                </a:cubicBezTo>
                <a:cubicBezTo>
                  <a:pt x="2888511" y="708838"/>
                  <a:pt x="2860158" y="737191"/>
                  <a:pt x="2822944" y="738963"/>
                </a:cubicBezTo>
                <a:cubicBezTo>
                  <a:pt x="2785730" y="740735"/>
                  <a:pt x="2741427" y="723014"/>
                  <a:pt x="2716618" y="707065"/>
                </a:cubicBezTo>
                <a:cubicBezTo>
                  <a:pt x="2691809" y="691116"/>
                  <a:pt x="2686493" y="662763"/>
                  <a:pt x="2674088" y="643270"/>
                </a:cubicBezTo>
                <a:cubicBezTo>
                  <a:pt x="2661683" y="623777"/>
                  <a:pt x="2659911" y="607828"/>
                  <a:pt x="2642190" y="590107"/>
                </a:cubicBezTo>
                <a:cubicBezTo>
                  <a:pt x="2624469" y="572386"/>
                  <a:pt x="2590799" y="531628"/>
                  <a:pt x="2567762" y="536944"/>
                </a:cubicBezTo>
                <a:cubicBezTo>
                  <a:pt x="2544725" y="542260"/>
                  <a:pt x="2532320" y="597196"/>
                  <a:pt x="2503967" y="622005"/>
                </a:cubicBezTo>
                <a:cubicBezTo>
                  <a:pt x="2475614" y="646814"/>
                  <a:pt x="2422451" y="669851"/>
                  <a:pt x="2397642" y="685800"/>
                </a:cubicBezTo>
                <a:cubicBezTo>
                  <a:pt x="2372833" y="701749"/>
                  <a:pt x="2381693" y="708838"/>
                  <a:pt x="2355111" y="717698"/>
                </a:cubicBezTo>
                <a:cubicBezTo>
                  <a:pt x="2328530" y="726559"/>
                  <a:pt x="2270051" y="728330"/>
                  <a:pt x="2238153" y="738963"/>
                </a:cubicBezTo>
                <a:cubicBezTo>
                  <a:pt x="2206255" y="749596"/>
                  <a:pt x="2204483" y="774405"/>
                  <a:pt x="2163725" y="781493"/>
                </a:cubicBezTo>
                <a:cubicBezTo>
                  <a:pt x="2122967" y="788581"/>
                  <a:pt x="2039678" y="758456"/>
                  <a:pt x="1993604" y="781493"/>
                </a:cubicBezTo>
                <a:cubicBezTo>
                  <a:pt x="1947530" y="804530"/>
                  <a:pt x="1926265" y="886046"/>
                  <a:pt x="1887279" y="919716"/>
                </a:cubicBezTo>
                <a:cubicBezTo>
                  <a:pt x="1848293" y="953386"/>
                  <a:pt x="1789814" y="974652"/>
                  <a:pt x="1759688" y="983512"/>
                </a:cubicBezTo>
                <a:cubicBezTo>
                  <a:pt x="1729562" y="992373"/>
                  <a:pt x="1729562" y="987056"/>
                  <a:pt x="1706525" y="972879"/>
                </a:cubicBezTo>
                <a:cubicBezTo>
                  <a:pt x="1683488" y="958702"/>
                  <a:pt x="1646274" y="914400"/>
                  <a:pt x="1621465" y="898451"/>
                </a:cubicBezTo>
                <a:cubicBezTo>
                  <a:pt x="1596656" y="882502"/>
                  <a:pt x="1591339" y="870098"/>
                  <a:pt x="1557669" y="877186"/>
                </a:cubicBezTo>
                <a:cubicBezTo>
                  <a:pt x="1523999" y="884274"/>
                  <a:pt x="1451344" y="917945"/>
                  <a:pt x="1419446" y="940982"/>
                </a:cubicBezTo>
                <a:cubicBezTo>
                  <a:pt x="1387548" y="964019"/>
                  <a:pt x="1382232" y="985284"/>
                  <a:pt x="1366283" y="1015409"/>
                </a:cubicBezTo>
                <a:cubicBezTo>
                  <a:pt x="1350334" y="1045534"/>
                  <a:pt x="1346790" y="1084521"/>
                  <a:pt x="1323753" y="1121735"/>
                </a:cubicBezTo>
                <a:cubicBezTo>
                  <a:pt x="1300716" y="1158949"/>
                  <a:pt x="1252869" y="1201479"/>
                  <a:pt x="1228060" y="1238693"/>
                </a:cubicBezTo>
                <a:cubicBezTo>
                  <a:pt x="1203251" y="1275907"/>
                  <a:pt x="1212111" y="1321982"/>
                  <a:pt x="1174897" y="1345019"/>
                </a:cubicBezTo>
                <a:cubicBezTo>
                  <a:pt x="1137683" y="1368056"/>
                  <a:pt x="1047306" y="1362739"/>
                  <a:pt x="1004776" y="1376916"/>
                </a:cubicBezTo>
                <a:cubicBezTo>
                  <a:pt x="962246" y="1391093"/>
                  <a:pt x="948069" y="1414130"/>
                  <a:pt x="919716" y="1430079"/>
                </a:cubicBezTo>
                <a:cubicBezTo>
                  <a:pt x="891363" y="1446028"/>
                  <a:pt x="854148" y="1463749"/>
                  <a:pt x="834655" y="1472609"/>
                </a:cubicBezTo>
                <a:cubicBezTo>
                  <a:pt x="815162" y="1481469"/>
                  <a:pt x="827567" y="1472609"/>
                  <a:pt x="802758" y="1483242"/>
                </a:cubicBezTo>
                <a:cubicBezTo>
                  <a:pt x="777949" y="1493875"/>
                  <a:pt x="717698" y="1522228"/>
                  <a:pt x="685800" y="1536405"/>
                </a:cubicBezTo>
                <a:cubicBezTo>
                  <a:pt x="653902" y="1550582"/>
                  <a:pt x="648586" y="1561214"/>
                  <a:pt x="611372" y="1568302"/>
                </a:cubicBezTo>
                <a:cubicBezTo>
                  <a:pt x="574158" y="1575390"/>
                  <a:pt x="492642" y="1582479"/>
                  <a:pt x="462516" y="1578935"/>
                </a:cubicBezTo>
                <a:cubicBezTo>
                  <a:pt x="432390" y="1575391"/>
                  <a:pt x="448339" y="1555898"/>
                  <a:pt x="430618" y="1547037"/>
                </a:cubicBezTo>
                <a:cubicBezTo>
                  <a:pt x="412897" y="1538177"/>
                  <a:pt x="372139" y="1524000"/>
                  <a:pt x="356190" y="1525772"/>
                </a:cubicBezTo>
                <a:cubicBezTo>
                  <a:pt x="340241" y="1527544"/>
                  <a:pt x="342013" y="1536405"/>
                  <a:pt x="334925" y="1557670"/>
                </a:cubicBezTo>
                <a:cubicBezTo>
                  <a:pt x="327837" y="1578935"/>
                  <a:pt x="318976" y="1626782"/>
                  <a:pt x="313660" y="1653363"/>
                </a:cubicBezTo>
                <a:cubicBezTo>
                  <a:pt x="308344" y="1679944"/>
                  <a:pt x="301256" y="1695893"/>
                  <a:pt x="303028" y="1717158"/>
                </a:cubicBezTo>
                <a:cubicBezTo>
                  <a:pt x="304800" y="1738423"/>
                  <a:pt x="313661" y="1759689"/>
                  <a:pt x="324293" y="1780954"/>
                </a:cubicBezTo>
                <a:cubicBezTo>
                  <a:pt x="334926" y="1802219"/>
                  <a:pt x="359735" y="1827028"/>
                  <a:pt x="366823" y="1844749"/>
                </a:cubicBezTo>
                <a:cubicBezTo>
                  <a:pt x="373911" y="1862470"/>
                  <a:pt x="363279" y="1873102"/>
                  <a:pt x="366823" y="1887279"/>
                </a:cubicBezTo>
                <a:cubicBezTo>
                  <a:pt x="370367" y="1901456"/>
                  <a:pt x="372139" y="1906772"/>
                  <a:pt x="388088" y="1929809"/>
                </a:cubicBezTo>
                <a:cubicBezTo>
                  <a:pt x="404037" y="1952846"/>
                  <a:pt x="448339" y="1997149"/>
                  <a:pt x="462516" y="2025502"/>
                </a:cubicBezTo>
                <a:cubicBezTo>
                  <a:pt x="476693" y="2053855"/>
                  <a:pt x="474921" y="2073349"/>
                  <a:pt x="473149" y="2099930"/>
                </a:cubicBezTo>
                <a:cubicBezTo>
                  <a:pt x="471377" y="2126511"/>
                  <a:pt x="460743" y="2151321"/>
                  <a:pt x="451883" y="2184991"/>
                </a:cubicBezTo>
                <a:cubicBezTo>
                  <a:pt x="443023" y="2218661"/>
                  <a:pt x="434163" y="2266507"/>
                  <a:pt x="419986" y="2301949"/>
                </a:cubicBezTo>
                <a:cubicBezTo>
                  <a:pt x="405809" y="2337391"/>
                  <a:pt x="388088" y="2379921"/>
                  <a:pt x="366823" y="2397642"/>
                </a:cubicBezTo>
                <a:cubicBezTo>
                  <a:pt x="345558" y="2415363"/>
                  <a:pt x="315432" y="2392326"/>
                  <a:pt x="292395" y="2408275"/>
                </a:cubicBezTo>
                <a:cubicBezTo>
                  <a:pt x="269358" y="2424224"/>
                  <a:pt x="248093" y="2468526"/>
                  <a:pt x="228600" y="2493335"/>
                </a:cubicBezTo>
                <a:cubicBezTo>
                  <a:pt x="209107" y="2518144"/>
                  <a:pt x="194930" y="2532321"/>
                  <a:pt x="175437" y="2557130"/>
                </a:cubicBezTo>
                <a:cubicBezTo>
                  <a:pt x="155944" y="2581939"/>
                  <a:pt x="120502" y="2603205"/>
                  <a:pt x="111642" y="2642191"/>
                </a:cubicBezTo>
                <a:cubicBezTo>
                  <a:pt x="102782" y="2681177"/>
                  <a:pt x="120502" y="2750289"/>
                  <a:pt x="122274" y="2791047"/>
                </a:cubicBezTo>
                <a:cubicBezTo>
                  <a:pt x="124046" y="2831805"/>
                  <a:pt x="138223" y="2847754"/>
                  <a:pt x="122274" y="2886740"/>
                </a:cubicBezTo>
                <a:cubicBezTo>
                  <a:pt x="106325" y="2925726"/>
                  <a:pt x="42530" y="2989521"/>
                  <a:pt x="26581" y="3024963"/>
                </a:cubicBezTo>
                <a:cubicBezTo>
                  <a:pt x="10632" y="3060405"/>
                  <a:pt x="0" y="3069266"/>
                  <a:pt x="26581" y="3099391"/>
                </a:cubicBezTo>
                <a:cubicBezTo>
                  <a:pt x="53162" y="3129517"/>
                  <a:pt x="155943" y="3161414"/>
                  <a:pt x="186069" y="3205716"/>
                </a:cubicBezTo>
                <a:cubicBezTo>
                  <a:pt x="216195" y="3250018"/>
                  <a:pt x="196702" y="3326219"/>
                  <a:pt x="207335" y="3365205"/>
                </a:cubicBezTo>
                <a:cubicBezTo>
                  <a:pt x="217968" y="3404191"/>
                  <a:pt x="233916" y="3413052"/>
                  <a:pt x="249865" y="3439633"/>
                </a:cubicBezTo>
                <a:cubicBezTo>
                  <a:pt x="265814" y="3466214"/>
                  <a:pt x="281763" y="3494568"/>
                  <a:pt x="303028" y="3524693"/>
                </a:cubicBezTo>
                <a:cubicBezTo>
                  <a:pt x="324293" y="3554818"/>
                  <a:pt x="370367" y="3584944"/>
                  <a:pt x="377455" y="3620386"/>
                </a:cubicBezTo>
                <a:cubicBezTo>
                  <a:pt x="384543" y="3655828"/>
                  <a:pt x="311888" y="3694814"/>
                  <a:pt x="345558" y="3737344"/>
                </a:cubicBezTo>
                <a:cubicBezTo>
                  <a:pt x="379228" y="3779874"/>
                  <a:pt x="531628" y="3817089"/>
                  <a:pt x="579474" y="3875568"/>
                </a:cubicBezTo>
                <a:cubicBezTo>
                  <a:pt x="627320" y="3934047"/>
                  <a:pt x="648586" y="4036829"/>
                  <a:pt x="632637" y="4088219"/>
                </a:cubicBezTo>
                <a:cubicBezTo>
                  <a:pt x="616688" y="4139609"/>
                  <a:pt x="520995" y="4162647"/>
                  <a:pt x="483781" y="4183912"/>
                </a:cubicBezTo>
                <a:cubicBezTo>
                  <a:pt x="446567" y="4205177"/>
                  <a:pt x="439479" y="4224670"/>
                  <a:pt x="409353" y="4215809"/>
                </a:cubicBezTo>
                <a:cubicBezTo>
                  <a:pt x="379228" y="4206949"/>
                  <a:pt x="342014" y="4144926"/>
                  <a:pt x="303028" y="4130749"/>
                </a:cubicBezTo>
                <a:cubicBezTo>
                  <a:pt x="264042" y="4116572"/>
                  <a:pt x="175437" y="4130749"/>
                  <a:pt x="175437" y="4130749"/>
                </a:cubicBezTo>
                <a:cubicBezTo>
                  <a:pt x="150628" y="4130749"/>
                  <a:pt x="171893" y="4109484"/>
                  <a:pt x="154172" y="4130749"/>
                </a:cubicBezTo>
                <a:cubicBezTo>
                  <a:pt x="136451" y="4152014"/>
                  <a:pt x="74427" y="4196317"/>
                  <a:pt x="69111" y="4258340"/>
                </a:cubicBezTo>
                <a:cubicBezTo>
                  <a:pt x="63795" y="4320363"/>
                  <a:pt x="115186" y="4424917"/>
                  <a:pt x="122274" y="4502889"/>
                </a:cubicBezTo>
                <a:cubicBezTo>
                  <a:pt x="129362" y="4580861"/>
                  <a:pt x="111642" y="4664149"/>
                  <a:pt x="111642" y="4726172"/>
                </a:cubicBezTo>
                <a:cubicBezTo>
                  <a:pt x="111642" y="4788195"/>
                  <a:pt x="113414" y="4832498"/>
                  <a:pt x="122274" y="4875028"/>
                </a:cubicBezTo>
                <a:cubicBezTo>
                  <a:pt x="131134" y="4917558"/>
                  <a:pt x="138223" y="4958317"/>
                  <a:pt x="164804" y="4981354"/>
                </a:cubicBezTo>
                <a:cubicBezTo>
                  <a:pt x="191385" y="5004391"/>
                  <a:pt x="241004" y="5016795"/>
                  <a:pt x="281762" y="5013251"/>
                </a:cubicBezTo>
                <a:cubicBezTo>
                  <a:pt x="322520" y="5009707"/>
                  <a:pt x="381000" y="4976038"/>
                  <a:pt x="409353" y="4960089"/>
                </a:cubicBezTo>
                <a:cubicBezTo>
                  <a:pt x="437706" y="4944140"/>
                  <a:pt x="434162" y="4933507"/>
                  <a:pt x="451883" y="4917558"/>
                </a:cubicBezTo>
                <a:cubicBezTo>
                  <a:pt x="469604" y="4901609"/>
                  <a:pt x="476693" y="4867940"/>
                  <a:pt x="515679" y="4864396"/>
                </a:cubicBezTo>
                <a:cubicBezTo>
                  <a:pt x="554665" y="4860852"/>
                  <a:pt x="645042" y="4892749"/>
                  <a:pt x="685800" y="4896293"/>
                </a:cubicBezTo>
                <a:cubicBezTo>
                  <a:pt x="726558" y="4899837"/>
                  <a:pt x="730102" y="4896294"/>
                  <a:pt x="760228" y="4885661"/>
                </a:cubicBezTo>
                <a:cubicBezTo>
                  <a:pt x="790354" y="4875028"/>
                  <a:pt x="839972" y="4836042"/>
                  <a:pt x="866553" y="4832498"/>
                </a:cubicBezTo>
                <a:cubicBezTo>
                  <a:pt x="893134" y="4828954"/>
                  <a:pt x="898451" y="4837815"/>
                  <a:pt x="919716" y="4864396"/>
                </a:cubicBezTo>
                <a:cubicBezTo>
                  <a:pt x="940981" y="4890977"/>
                  <a:pt x="979967" y="4960088"/>
                  <a:pt x="994144" y="4991986"/>
                </a:cubicBezTo>
                <a:cubicBezTo>
                  <a:pt x="1008321" y="5023884"/>
                  <a:pt x="995916" y="5025656"/>
                  <a:pt x="1004776" y="5055782"/>
                </a:cubicBezTo>
                <a:cubicBezTo>
                  <a:pt x="1013637" y="5085908"/>
                  <a:pt x="1036674" y="5146159"/>
                  <a:pt x="1047307" y="5172740"/>
                </a:cubicBezTo>
                <a:cubicBezTo>
                  <a:pt x="1057940" y="5199321"/>
                  <a:pt x="1041990" y="5252484"/>
                  <a:pt x="1089837" y="5225902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76200">
            <a:solidFill>
              <a:srgbClr val="F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rgbClr val="FF0000"/>
                </a:solidFill>
              </a:ln>
            </a:endParaRPr>
          </a:p>
        </p:txBody>
      </p:sp>
      <p:sp>
        <p:nvSpPr>
          <p:cNvPr id="9" name="Прямоугольник 8">
            <a:hlinkClick r:id="rId4" action="ppaction://hlinksldjump"/>
          </p:cNvPr>
          <p:cNvSpPr/>
          <p:nvPr/>
        </p:nvSpPr>
        <p:spPr>
          <a:xfrm>
            <a:off x="6876256" y="620688"/>
            <a:ext cx="2160240" cy="57606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машиностроение</a:t>
            </a:r>
            <a:endParaRPr lang="ru-RU" b="1" dirty="0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Нашивка 10">
            <a:hlinkClick r:id="rId5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6876256" y="2780928"/>
            <a:ext cx="2160240" cy="576064"/>
          </a:xfrm>
          <a:prstGeom prst="rect">
            <a:avLst/>
          </a:prstGeom>
          <a:ln>
            <a:solidFill>
              <a:srgbClr val="F6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металлургия</a:t>
            </a:r>
            <a:endParaRPr lang="ru-RU" dirty="0"/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6876256" y="1340768"/>
            <a:ext cx="2160240" cy="57606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химическая промышленность</a:t>
            </a:r>
            <a:endParaRPr lang="ru-RU" b="1" dirty="0"/>
          </a:p>
        </p:txBody>
      </p:sp>
      <p:sp>
        <p:nvSpPr>
          <p:cNvPr id="15" name="Прямоугольник 14">
            <a:hlinkClick r:id="rId8" action="ppaction://hlinksldjump"/>
          </p:cNvPr>
          <p:cNvSpPr/>
          <p:nvPr/>
        </p:nvSpPr>
        <p:spPr>
          <a:xfrm>
            <a:off x="6876256" y="3501008"/>
            <a:ext cx="2160240" cy="576064"/>
          </a:xfrm>
          <a:prstGeom prst="rect">
            <a:avLst/>
          </a:prstGeom>
          <a:ln>
            <a:solidFill>
              <a:srgbClr val="F6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электроэнергетика</a:t>
            </a:r>
            <a:endParaRPr lang="ru-RU" dirty="0"/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6876256" y="4221088"/>
            <a:ext cx="2160240" cy="576064"/>
          </a:xfrm>
          <a:prstGeom prst="rect">
            <a:avLst/>
          </a:prstGeom>
          <a:ln>
            <a:solidFill>
              <a:srgbClr val="F6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сельское хозяйство</a:t>
            </a:r>
            <a:endParaRPr lang="ru-RU" dirty="0"/>
          </a:p>
        </p:txBody>
      </p:sp>
      <p:sp>
        <p:nvSpPr>
          <p:cNvPr id="17" name="Прямоугольник 16">
            <a:hlinkClick r:id="rId10" action="ppaction://hlinksldjump"/>
          </p:cNvPr>
          <p:cNvSpPr/>
          <p:nvPr/>
        </p:nvSpPr>
        <p:spPr>
          <a:xfrm>
            <a:off x="6876256" y="4941168"/>
            <a:ext cx="2160240" cy="576064"/>
          </a:xfrm>
          <a:prstGeom prst="rect">
            <a:avLst/>
          </a:prstGeom>
          <a:ln>
            <a:solidFill>
              <a:srgbClr val="F6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народные промыслы</a:t>
            </a:r>
            <a:endParaRPr lang="ru-RU" dirty="0"/>
          </a:p>
        </p:txBody>
      </p:sp>
      <p:sp>
        <p:nvSpPr>
          <p:cNvPr id="19" name="Прямоугольник 18">
            <a:hlinkClick r:id="rId11" action="ppaction://hlinksldjump"/>
          </p:cNvPr>
          <p:cNvSpPr/>
          <p:nvPr/>
        </p:nvSpPr>
        <p:spPr>
          <a:xfrm>
            <a:off x="6876256" y="2060848"/>
            <a:ext cx="2160240" cy="57606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текстильная промышленность</a:t>
            </a:r>
            <a:endParaRPr lang="ru-RU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Autofit/>
          </a:bodyPr>
          <a:lstStyle/>
          <a:p>
            <a:r>
              <a:rPr lang="ru-RU" sz="4800" dirty="0" smtClean="0"/>
              <a:t>Машиностроение</a:t>
            </a:r>
            <a:endParaRPr lang="ru-RU" sz="4800" dirty="0"/>
          </a:p>
        </p:txBody>
      </p:sp>
      <p:sp>
        <p:nvSpPr>
          <p:cNvPr id="4" name="Умножение 3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Нашивка 4">
            <a:hlinkClick r:id="rId2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4868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Ведущая отрасль промышленности ЦЭР. Является главной отраслью </a:t>
            </a:r>
            <a:r>
              <a:rPr lang="ru-RU" sz="2400" b="1" dirty="0" smtClean="0"/>
              <a:t>специализации</a:t>
            </a:r>
            <a:r>
              <a:rPr lang="ru-RU" sz="2400" dirty="0" smtClean="0"/>
              <a:t> района. Преобладает трудоемкое и наукоемкое машиностроение</a:t>
            </a:r>
            <a:endParaRPr lang="ru-RU" sz="2400" dirty="0"/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6444208" y="2852936"/>
            <a:ext cx="2448272" cy="64807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Транспортное машиностроение</a:t>
            </a:r>
            <a:endParaRPr lang="ru-RU" dirty="0"/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6444208" y="3789040"/>
            <a:ext cx="2448272" cy="64807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Сельскохозяйственное  машиностроение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699792" y="692696"/>
            <a:ext cx="2016225" cy="977508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100" kern="12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clrChange>
              <a:clrFrom>
                <a:srgbClr val="DEDEDD"/>
              </a:clrFrom>
              <a:clrTo>
                <a:srgbClr val="DEDED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556792"/>
            <a:ext cx="439248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0F2F6"/>
              </a:clrFrom>
              <a:clrTo>
                <a:srgbClr val="F0F2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1556792"/>
            <a:ext cx="1520552" cy="294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6444208" y="1916832"/>
            <a:ext cx="2448272" cy="64807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Наукоемкое машиностроение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283968" y="4581128"/>
            <a:ext cx="4680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Московская агломерация является главным центром приборостроения, станкостроения, авиастроения, производства электротехники и электронных систем управления</a:t>
            </a:r>
            <a:endParaRPr lang="ru-RU" sz="2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Транспортное машиностроение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836712"/>
            <a:ext cx="2016225" cy="689476"/>
          </a:xfrm>
          <a:prstGeom prst="rect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000" dirty="0" smtClean="0"/>
              <a:t>автобусы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772816"/>
            <a:ext cx="2016225" cy="689476"/>
          </a:xfrm>
          <a:prstGeom prst="rect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-404391"/>
              <a:satOff val="10347"/>
              <a:lumOff val="392"/>
              <a:alphaOff val="0"/>
            </a:schemeClr>
          </a:fillRef>
          <a:effectRef idx="1">
            <a:schemeClr val="accent3">
              <a:hueOff val="-404391"/>
              <a:satOff val="10347"/>
              <a:lumOff val="392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000" dirty="0" smtClean="0"/>
              <a:t>вагоны метро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708920"/>
            <a:ext cx="2016225" cy="689476"/>
          </a:xfrm>
          <a:prstGeom prst="rect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-808782"/>
              <a:satOff val="20694"/>
              <a:lumOff val="784"/>
              <a:alphaOff val="0"/>
            </a:schemeClr>
          </a:fillRef>
          <a:effectRef idx="1">
            <a:schemeClr val="accent3">
              <a:hueOff val="-808782"/>
              <a:satOff val="20694"/>
              <a:lumOff val="784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000" dirty="0" smtClean="0"/>
              <a:t>тепловозы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3645024"/>
            <a:ext cx="2016225" cy="689476"/>
          </a:xfrm>
          <a:prstGeom prst="rect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-1213174"/>
              <a:satOff val="31040"/>
              <a:lumOff val="1176"/>
              <a:alphaOff val="0"/>
            </a:schemeClr>
          </a:fillRef>
          <a:effectRef idx="1">
            <a:schemeClr val="accent3">
              <a:hueOff val="-1213174"/>
              <a:satOff val="31040"/>
              <a:lumOff val="1176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000" dirty="0" smtClean="0"/>
              <a:t>вагоностроение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4653136"/>
            <a:ext cx="2016225" cy="689476"/>
          </a:xfrm>
          <a:prstGeom prst="rect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-1617565"/>
              <a:satOff val="41387"/>
              <a:lumOff val="1568"/>
              <a:alphaOff val="0"/>
            </a:schemeClr>
          </a:fillRef>
          <a:effectRef idx="1">
            <a:schemeClr val="accent3">
              <a:hueOff val="-1617565"/>
              <a:satOff val="41387"/>
              <a:lumOff val="1568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000" dirty="0" smtClean="0"/>
              <a:t>речные суда</a:t>
            </a:r>
            <a:endParaRPr lang="ru-RU" sz="2000" dirty="0"/>
          </a:p>
        </p:txBody>
      </p:sp>
      <p:pic>
        <p:nvPicPr>
          <p:cNvPr id="9" name="Picture 2" descr="C:\Users\Анна\Documents\Школа\иконки\ico_pho.png"/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35696" y="1124744"/>
            <a:ext cx="533400" cy="546100"/>
          </a:xfrm>
          <a:prstGeom prst="rect">
            <a:avLst/>
          </a:prstGeom>
          <a:noFill/>
        </p:spPr>
      </p:pic>
      <p:grpSp>
        <p:nvGrpSpPr>
          <p:cNvPr id="18" name="Группа 17"/>
          <p:cNvGrpSpPr/>
          <p:nvPr/>
        </p:nvGrpSpPr>
        <p:grpSpPr>
          <a:xfrm>
            <a:off x="2555776" y="692696"/>
            <a:ext cx="6588224" cy="5625916"/>
            <a:chOff x="2555776" y="692696"/>
            <a:chExt cx="6588224" cy="5625916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2555776" y="692696"/>
              <a:ext cx="6588224" cy="5625916"/>
              <a:chOff x="2555776" y="692696"/>
              <a:chExt cx="6588224" cy="5625916"/>
            </a:xfrm>
          </p:grpSpPr>
          <p:pic>
            <p:nvPicPr>
              <p:cNvPr id="10" name="Picture 3" descr="C:\Users\Анна\Documents\Школа\география\9 класс\ITN\ЦЭР\5256p.jp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5940152" y="1772816"/>
                <a:ext cx="2409825" cy="16097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1" name="Picture 4" descr="C:\Users\Анна\Documents\Школа\география\9 класс\ITN\ЦЭР\5256s.jp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2843808" y="1772816"/>
                <a:ext cx="2409825" cy="16097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Picture 5" descr="C:\Users\Анна\Documents\Школа\география\9 класс\ITN\ЦЭР\6228r.jpg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3779912" y="3789040"/>
                <a:ext cx="3384376" cy="21726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Picture 7" descr="C:\Users\Анна\Documents\Школа\география\9 класс\ITN\ЦЭР\bus.ru.jp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4067944" y="692696"/>
                <a:ext cx="3156351" cy="9361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2646196" y="3356992"/>
                <a:ext cx="64978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Ликинский</a:t>
                </a:r>
                <a:r>
                  <a:rPr lang="ru-RU" dirty="0" smtClean="0"/>
                  <a:t> автобусный завод (Ликино-Дулево, Московская обл.)</a:t>
                </a:r>
                <a:endParaRPr lang="ru-RU" dirty="0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2555776" y="5949280"/>
                <a:ext cx="62016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Голицынский</a:t>
                </a:r>
                <a:r>
                  <a:rPr lang="ru-RU" dirty="0" smtClean="0"/>
                  <a:t> автобусный завод (Голицыно, Московская обл. )</a:t>
                </a:r>
                <a:endParaRPr lang="ru-RU" dirty="0"/>
              </a:p>
            </p:txBody>
          </p:sp>
        </p:grpSp>
        <p:sp>
          <p:nvSpPr>
            <p:cNvPr id="17" name="Умножение 16"/>
            <p:cNvSpPr/>
            <p:nvPr/>
          </p:nvSpPr>
          <p:spPr>
            <a:xfrm>
              <a:off x="8460432" y="5301208"/>
              <a:ext cx="576064" cy="648072"/>
            </a:xfrm>
            <a:prstGeom prst="mathMultiply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Picture 2" descr="C:\Users\Анна\Documents\Школа\иконки\ico_pho.png"/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35696" y="2132856"/>
            <a:ext cx="533400" cy="546100"/>
          </a:xfrm>
          <a:prstGeom prst="rect">
            <a:avLst/>
          </a:prstGeom>
          <a:noFill/>
        </p:spPr>
      </p:pic>
      <p:grpSp>
        <p:nvGrpSpPr>
          <p:cNvPr id="24" name="Группа 23"/>
          <p:cNvGrpSpPr/>
          <p:nvPr/>
        </p:nvGrpSpPr>
        <p:grpSpPr>
          <a:xfrm>
            <a:off x="3923928" y="908720"/>
            <a:ext cx="4320480" cy="5184576"/>
            <a:chOff x="4211960" y="908720"/>
            <a:chExt cx="4320480" cy="5184576"/>
          </a:xfrm>
        </p:grpSpPr>
        <p:pic>
          <p:nvPicPr>
            <p:cNvPr id="25" name="Picture 2" descr="C:\Users\Анна\Documents\Школа\география\9 класс\ITN\ЦЭР\81-740-4b.jp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4427984" y="908720"/>
              <a:ext cx="3149866" cy="21089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3" descr="C:\Users\Анна\Documents\Школа\география\9 класс\ITN\ЦЭР\81-717-5b.jp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4427984" y="3861048"/>
              <a:ext cx="3149867" cy="21089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4211960" y="3068960"/>
              <a:ext cx="35340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smtClean="0"/>
                <a:t>Производство «</a:t>
              </a:r>
              <a:r>
                <a:rPr lang="ru-RU" dirty="0" err="1" smtClean="0"/>
                <a:t>Метровагонмаш</a:t>
              </a:r>
              <a:r>
                <a:rPr lang="ru-RU" dirty="0" smtClean="0"/>
                <a:t>» </a:t>
              </a:r>
            </a:p>
            <a:p>
              <a:pPr algn="ctr"/>
              <a:r>
                <a:rPr lang="ru-RU" dirty="0" smtClean="0"/>
                <a:t>(г. Мытищи, Московская обл.) </a:t>
              </a:r>
              <a:endParaRPr lang="ru-RU" dirty="0"/>
            </a:p>
          </p:txBody>
        </p:sp>
        <p:sp>
          <p:nvSpPr>
            <p:cNvPr id="28" name="Умножение 27"/>
            <p:cNvSpPr/>
            <p:nvPr/>
          </p:nvSpPr>
          <p:spPr>
            <a:xfrm>
              <a:off x="7956376" y="5517232"/>
              <a:ext cx="576064" cy="576064"/>
            </a:xfrm>
            <a:prstGeom prst="mathMultiply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2519264" y="692696"/>
            <a:ext cx="6624736" cy="5625916"/>
            <a:chOff x="2303240" y="692696"/>
            <a:chExt cx="6624736" cy="5625916"/>
          </a:xfrm>
        </p:grpSpPr>
        <p:pic>
          <p:nvPicPr>
            <p:cNvPr id="30" name="Picture 2" descr="C:\Users\Анна\Documents\Школа\география\9 класс\ITN\ЦЭР\image6961.png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3131840" y="1052736"/>
              <a:ext cx="3062741" cy="20882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3" descr="C:\Users\Анна\Documents\Школа\география\9 класс\ITN\ЦЭР\tdltz_07.gif"/>
            <p:cNvPicPr>
              <a:picLocks noChangeAspect="1" noChangeArrowheads="1"/>
            </p:cNvPicPr>
            <p:nvPr/>
          </p:nvPicPr>
          <p:blipFill>
            <a:blip r:embed="rId10" cstate="screen"/>
            <a:srcRect l="12874" r="13559"/>
            <a:stretch>
              <a:fillRect/>
            </a:stretch>
          </p:blipFill>
          <p:spPr bwMode="auto">
            <a:xfrm>
              <a:off x="5687616" y="3717032"/>
              <a:ext cx="3168352" cy="22178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5" descr="C:\Users\Анна\Documents\Школа\география\9 класс\ITN\ЦЭР\image2941.jpg"/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2627784" y="692696"/>
              <a:ext cx="4081475" cy="757221"/>
            </a:xfrm>
            <a:prstGeom prst="rect">
              <a:avLst/>
            </a:prstGeom>
            <a:noFill/>
          </p:spPr>
        </p:pic>
        <p:pic>
          <p:nvPicPr>
            <p:cNvPr id="33" name="Picture 2" descr="C:\Users\Анна\Documents\Школа\география\9 класс\ITN\ЦЭР\81-740-4b.jpg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2375248" y="3717032"/>
              <a:ext cx="2952328" cy="2214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4" name="TextBox 33"/>
            <p:cNvSpPr txBox="1"/>
            <p:nvPr/>
          </p:nvSpPr>
          <p:spPr>
            <a:xfrm>
              <a:off x="5615608" y="5934878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Людиново (Калужская область)</a:t>
              </a:r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03240" y="5949280"/>
              <a:ext cx="324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Коломна (Московская область)</a:t>
              </a:r>
              <a:endParaRPr lang="ru-RU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87824" y="3140968"/>
              <a:ext cx="3384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Муром (Владимирская область)</a:t>
              </a:r>
              <a:endParaRPr lang="ru-RU" dirty="0"/>
            </a:p>
          </p:txBody>
        </p:sp>
        <p:sp>
          <p:nvSpPr>
            <p:cNvPr id="37" name="Умножение 36"/>
            <p:cNvSpPr/>
            <p:nvPr/>
          </p:nvSpPr>
          <p:spPr>
            <a:xfrm>
              <a:off x="8316416" y="2852936"/>
              <a:ext cx="611560" cy="576064"/>
            </a:xfrm>
            <a:prstGeom prst="mathMultiply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8" name="Picture 2" descr="C:\Users\Анна\Documents\Школа\иконки\ico_pho.png"/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35696" y="3068960"/>
            <a:ext cx="533400" cy="546100"/>
          </a:xfrm>
          <a:prstGeom prst="rect">
            <a:avLst/>
          </a:prstGeom>
          <a:noFill/>
        </p:spPr>
      </p:pic>
      <p:pic>
        <p:nvPicPr>
          <p:cNvPr id="39" name="Picture 2" descr="C:\Users\Анна\Documents\Школа\иконки\ico_pho.png"/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35696" y="4077072"/>
            <a:ext cx="533400" cy="546100"/>
          </a:xfrm>
          <a:prstGeom prst="rect">
            <a:avLst/>
          </a:prstGeom>
          <a:noFill/>
        </p:spPr>
      </p:pic>
      <p:grpSp>
        <p:nvGrpSpPr>
          <p:cNvPr id="40" name="Группа 39"/>
          <p:cNvGrpSpPr/>
          <p:nvPr/>
        </p:nvGrpSpPr>
        <p:grpSpPr>
          <a:xfrm>
            <a:off x="2411760" y="980728"/>
            <a:ext cx="6559177" cy="5184576"/>
            <a:chOff x="2267744" y="1052736"/>
            <a:chExt cx="6703193" cy="5184576"/>
          </a:xfrm>
        </p:grpSpPr>
        <p:pic>
          <p:nvPicPr>
            <p:cNvPr id="41" name="Picture 4" descr="C:\Users\Анна\Documents\Школа\география\9 класс\ITN\ЦЭР\10318.jpg"/>
            <p:cNvPicPr>
              <a:picLocks noChangeAspect="1"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2267744" y="1052736"/>
              <a:ext cx="3888433" cy="17281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Picture 5" descr="C:\Users\Анна\Documents\Школа\география\9 класс\ITN\ЦЭР\61-4440-2010.jpg"/>
            <p:cNvPicPr>
              <a:picLocks noChangeAspect="1" noChangeArrowheads="1"/>
            </p:cNvPicPr>
            <p:nvPr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>
              <a:off x="6372200" y="1052736"/>
              <a:ext cx="2598737" cy="17281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" name="TextBox 42"/>
            <p:cNvSpPr txBox="1"/>
            <p:nvPr/>
          </p:nvSpPr>
          <p:spPr>
            <a:xfrm>
              <a:off x="3491880" y="2924944"/>
              <a:ext cx="3795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Тверской вагоностроительный завод</a:t>
              </a:r>
              <a:endParaRPr lang="ru-RU" dirty="0"/>
            </a:p>
          </p:txBody>
        </p:sp>
        <p:pic>
          <p:nvPicPr>
            <p:cNvPr id="44" name="Picture 7" descr="C:\Users\Анна\Documents\Школа\география\9 класс\ITN\ЦЭР\vag-19-3054.jpg"/>
            <p:cNvPicPr>
              <a:picLocks noChangeAspect="1" noChangeArrowheads="1"/>
            </p:cNvPicPr>
            <p:nvPr/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2411760" y="3501008"/>
              <a:ext cx="2743854" cy="1944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5" name="Picture 8" descr="C:\Users\Анна\Documents\Школа\география\9 класс\ITN\ЦЭР\vag-13-3115.jpg"/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5328272" y="3501008"/>
              <a:ext cx="3562700" cy="1944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6" name="TextBox 45"/>
            <p:cNvSpPr txBox="1"/>
            <p:nvPr/>
          </p:nvSpPr>
          <p:spPr>
            <a:xfrm>
              <a:off x="3635896" y="5661248"/>
              <a:ext cx="4099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Брянский машиностроительный завод</a:t>
              </a:r>
              <a:endParaRPr lang="ru-RU" dirty="0"/>
            </a:p>
          </p:txBody>
        </p:sp>
        <p:sp>
          <p:nvSpPr>
            <p:cNvPr id="47" name="Умножение 46"/>
            <p:cNvSpPr/>
            <p:nvPr/>
          </p:nvSpPr>
          <p:spPr>
            <a:xfrm>
              <a:off x="8316416" y="5733256"/>
              <a:ext cx="576064" cy="504056"/>
            </a:xfrm>
            <a:prstGeom prst="mathMultiply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8" name="Picture 2" descr="C:\Users\Анна\Documents\Школа\иконки\ico_pho.png"/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35696" y="5013176"/>
            <a:ext cx="533400" cy="546100"/>
          </a:xfrm>
          <a:prstGeom prst="rect">
            <a:avLst/>
          </a:prstGeom>
          <a:noFill/>
        </p:spPr>
      </p:pic>
      <p:grpSp>
        <p:nvGrpSpPr>
          <p:cNvPr id="49" name="Группа 48"/>
          <p:cNvGrpSpPr/>
          <p:nvPr/>
        </p:nvGrpSpPr>
        <p:grpSpPr>
          <a:xfrm>
            <a:off x="1475656" y="692696"/>
            <a:ext cx="7668344" cy="5985956"/>
            <a:chOff x="1475656" y="692696"/>
            <a:chExt cx="7668344" cy="5985956"/>
          </a:xfrm>
        </p:grpSpPr>
        <p:sp>
          <p:nvSpPr>
            <p:cNvPr id="50" name="TextBox 49"/>
            <p:cNvSpPr txBox="1"/>
            <p:nvPr/>
          </p:nvSpPr>
          <p:spPr>
            <a:xfrm>
              <a:off x="2411760" y="2276872"/>
              <a:ext cx="6018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err="1" smtClean="0"/>
                <a:t>Рыбинский</a:t>
              </a:r>
              <a:r>
                <a:rPr lang="ru-RU" dirty="0" smtClean="0"/>
                <a:t> судостроительный завод  (Ярославская область)</a:t>
              </a:r>
              <a:endParaRPr lang="ru-RU" dirty="0"/>
            </a:p>
          </p:txBody>
        </p:sp>
        <p:pic>
          <p:nvPicPr>
            <p:cNvPr id="51" name="Picture 9" descr="C:\Users\Анна\Documents\Школа\география\9 класс\ITN\ЦЭР\12421.jpg"/>
            <p:cNvPicPr>
              <a:picLocks noChangeAspect="1" noChangeArrowheads="1"/>
            </p:cNvPicPr>
            <p:nvPr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5004048" y="692696"/>
              <a:ext cx="3930162" cy="1656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2" name="Picture 10" descr="C:\Users\Анна\Documents\Школа\география\9 класс\ITN\ЦЭР\1496mp.jpg"/>
            <p:cNvPicPr>
              <a:picLocks noChangeAspect="1" noChangeArrowheads="1"/>
            </p:cNvPicPr>
            <p:nvPr/>
          </p:nvPicPr>
          <p:blipFill>
            <a:blip r:embed="rId18" cstate="screen"/>
            <a:srcRect/>
            <a:stretch>
              <a:fillRect/>
            </a:stretch>
          </p:blipFill>
          <p:spPr bwMode="auto">
            <a:xfrm>
              <a:off x="2051720" y="692696"/>
              <a:ext cx="2608454" cy="1656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3" name="TextBox 52"/>
            <p:cNvSpPr txBox="1"/>
            <p:nvPr/>
          </p:nvSpPr>
          <p:spPr>
            <a:xfrm>
              <a:off x="2411760" y="4365104"/>
              <a:ext cx="622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Костромской судостроительный завод (Костромская область)</a:t>
              </a:r>
              <a:endParaRPr lang="ru-RU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915816" y="6309320"/>
              <a:ext cx="4825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Московский судостроительный завод (Москва)</a:t>
              </a:r>
              <a:endParaRPr lang="ru-RU" dirty="0"/>
            </a:p>
          </p:txBody>
        </p:sp>
        <p:pic>
          <p:nvPicPr>
            <p:cNvPr id="55" name="Picture 11" descr="C:\Users\Анна\Documents\Школа\география\9 класс\ITN\ЦЭР\sostav4.jpg"/>
            <p:cNvPicPr>
              <a:picLocks noChangeAspect="1" noChangeArrowheads="1"/>
            </p:cNvPicPr>
            <p:nvPr/>
          </p:nvPicPr>
          <p:blipFill>
            <a:blip r:embed="rId19" cstate="screen"/>
            <a:srcRect/>
            <a:stretch>
              <a:fillRect/>
            </a:stretch>
          </p:blipFill>
          <p:spPr bwMode="auto">
            <a:xfrm>
              <a:off x="4716016" y="2636912"/>
              <a:ext cx="4320398" cy="1728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6" name="Picture 12" descr="C:\Users\Анна\Documents\Школа\география\9 класс\ITN\ЦЭР\39.jpg"/>
            <p:cNvPicPr>
              <a:picLocks noChangeAspect="1" noChangeArrowheads="1"/>
            </p:cNvPicPr>
            <p:nvPr/>
          </p:nvPicPr>
          <p:blipFill>
            <a:blip r:embed="rId20" cstate="screen"/>
            <a:srcRect/>
            <a:stretch>
              <a:fillRect/>
            </a:stretch>
          </p:blipFill>
          <p:spPr bwMode="auto">
            <a:xfrm>
              <a:off x="5868144" y="4653136"/>
              <a:ext cx="2547107" cy="1697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7" name="Picture 13" descr="C:\Users\Анна\Documents\Школа\география\9 класс\ITN\ЦЭР\1229_tm40.jpg"/>
            <p:cNvPicPr>
              <a:picLocks noChangeAspect="1" noChangeArrowheads="1"/>
            </p:cNvPicPr>
            <p:nvPr/>
          </p:nvPicPr>
          <p:blipFill>
            <a:blip r:embed="rId21" cstate="screen"/>
            <a:srcRect/>
            <a:stretch>
              <a:fillRect/>
            </a:stretch>
          </p:blipFill>
          <p:spPr bwMode="auto">
            <a:xfrm>
              <a:off x="2699792" y="4653136"/>
              <a:ext cx="2808312" cy="16810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8" name="Picture 15" descr="C:\Users\Анна\Documents\Школа\география\9 класс\ITN\ЦЭР\1626.jpg"/>
            <p:cNvPicPr>
              <a:picLocks noChangeAspect="1" noChangeArrowheads="1"/>
            </p:cNvPicPr>
            <p:nvPr/>
          </p:nvPicPr>
          <p:blipFill>
            <a:blip r:embed="rId22" cstate="screen"/>
            <a:srcRect/>
            <a:stretch>
              <a:fillRect/>
            </a:stretch>
          </p:blipFill>
          <p:spPr bwMode="auto">
            <a:xfrm>
              <a:off x="1475656" y="2636912"/>
              <a:ext cx="3145532" cy="17392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9" name="Умножение 58"/>
            <p:cNvSpPr/>
            <p:nvPr/>
          </p:nvSpPr>
          <p:spPr>
            <a:xfrm>
              <a:off x="8423920" y="5733256"/>
              <a:ext cx="720080" cy="648072"/>
            </a:xfrm>
            <a:prstGeom prst="mathMultiply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Умножение 59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1" name="Нашивка 60">
            <a:hlinkClick r:id="rId23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Сельскохозяйственное машиностроение</a:t>
            </a:r>
            <a:endParaRPr lang="ru-RU" sz="3600" dirty="0"/>
          </a:p>
        </p:txBody>
      </p:sp>
      <p:pic>
        <p:nvPicPr>
          <p:cNvPr id="2064" name="Picture 16" descr="C:\Users\Анна\Documents\Школа\география\9 класс\ITN\ЦЭР\1291557660_image5ckpk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64088" y="3284984"/>
            <a:ext cx="3350146" cy="2345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5" name="Picture 17" descr="C:\Users\Анна\Documents\Школа\география\9 класс\ITN\ЦЭР\3298092508172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36096" y="764704"/>
            <a:ext cx="3317751" cy="1960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TextBox 49"/>
          <p:cNvSpPr txBox="1"/>
          <p:nvPr/>
        </p:nvSpPr>
        <p:spPr>
          <a:xfrm>
            <a:off x="5220072" y="2708920"/>
            <a:ext cx="359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Зерноуборочный комбайн (г. Тула)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4845131" y="5733256"/>
            <a:ext cx="4298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Картофелеуборочный комбайн (г. Рязань)</a:t>
            </a:r>
            <a:endParaRPr lang="ru-RU" dirty="0"/>
          </a:p>
        </p:txBody>
      </p:sp>
      <p:pic>
        <p:nvPicPr>
          <p:cNvPr id="2066" name="Picture 18" descr="C:\Users\Анна\Documents\Школа\география\9 класс\ITN\ЦЭР\agromash-30-50tk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43808" y="764704"/>
            <a:ext cx="2003701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7" name="Picture 19" descr="C:\Users\Анна\Documents\Школа\география\9 класс\ITN\ЦЭР\agromash-30ssh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3528" y="764704"/>
            <a:ext cx="2352675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TextBox 53"/>
          <p:cNvSpPr txBox="1"/>
          <p:nvPr/>
        </p:nvSpPr>
        <p:spPr>
          <a:xfrm>
            <a:off x="539552" y="2708920"/>
            <a:ext cx="3453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Колесные трактора (г. Владимир)</a:t>
            </a:r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1259632" y="5589240"/>
            <a:ext cx="2752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Льноуборочный комбайн </a:t>
            </a:r>
          </a:p>
          <a:p>
            <a:r>
              <a:rPr lang="ru-RU" dirty="0" smtClean="0"/>
              <a:t>(г. Бежецк, Тверская обл.)</a:t>
            </a:r>
            <a:endParaRPr lang="ru-RU" dirty="0"/>
          </a:p>
        </p:txBody>
      </p:sp>
      <p:pic>
        <p:nvPicPr>
          <p:cNvPr id="2068" name="Picture 20" descr="C:\Users\Анна\Documents\Школа\география\9 класс\ITN\ЦЭР\lk4a_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971600" y="3284984"/>
            <a:ext cx="3546663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Умножение 56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8" name="Нашивка 57">
            <a:hlinkClick r:id="rId7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Электроэнергетика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908720"/>
            <a:ext cx="5073291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580112" y="836712"/>
            <a:ext cx="33843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ЦЭР – крупнейший в России производитель и потребитель электроэнергии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Москва – центральный и важнейший </a:t>
            </a:r>
            <a:r>
              <a:rPr lang="ru-RU" sz="2400" dirty="0" err="1" smtClean="0"/>
              <a:t>энергоузел</a:t>
            </a:r>
            <a:r>
              <a:rPr lang="ru-RU" sz="2400" dirty="0" smtClean="0"/>
              <a:t> района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Большинство ТЭЦ используют в качестве топлива газ и мазут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Газ поступает по газопроводам в основном из Западной Сибири</a:t>
            </a:r>
            <a:endParaRPr lang="ru-RU" sz="24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323528" y="5013176"/>
            <a:ext cx="2520280" cy="1152128"/>
            <a:chOff x="179512" y="4941168"/>
            <a:chExt cx="2088232" cy="82307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rot="10800000" flipH="1" flipV="1">
              <a:off x="179512" y="5517232"/>
              <a:ext cx="2088232" cy="24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79512" y="4941168"/>
              <a:ext cx="208823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79512" y="5301208"/>
              <a:ext cx="2088232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Умножение 9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Нашивка 10">
            <a:hlinkClick r:id="rId6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Металлургия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836712"/>
            <a:ext cx="540060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4797152"/>
            <a:ext cx="244827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99792" y="4797152"/>
            <a:ext cx="2448272" cy="148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множение 6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Нашивка 7">
            <a:hlinkClick r:id="rId5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4365104"/>
            <a:ext cx="2880320" cy="720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Черная металлургия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5373216"/>
            <a:ext cx="2880320" cy="720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Цветная  металлургия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96136" y="908720"/>
            <a:ext cx="3347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Цветная металлургия имеет внутрирайонное значение:</a:t>
            </a:r>
          </a:p>
          <a:p>
            <a:r>
              <a:rPr lang="ru-RU" sz="2000" b="1" dirty="0" smtClean="0"/>
              <a:t>Подольск</a:t>
            </a:r>
            <a:r>
              <a:rPr lang="ru-RU" sz="2000" dirty="0" smtClean="0"/>
              <a:t> – сплавы титана и магния</a:t>
            </a:r>
          </a:p>
          <a:p>
            <a:r>
              <a:rPr lang="ru-RU" sz="2000" b="1" dirty="0" err="1" smtClean="0"/>
              <a:t>Касимов</a:t>
            </a:r>
            <a:r>
              <a:rPr lang="ru-RU" sz="2000" b="1" dirty="0" smtClean="0"/>
              <a:t>, Щелково </a:t>
            </a:r>
            <a:r>
              <a:rPr lang="ru-RU" sz="2000" dirty="0" smtClean="0"/>
              <a:t>– драгоценные металлы</a:t>
            </a:r>
          </a:p>
          <a:p>
            <a:r>
              <a:rPr lang="ru-RU" sz="2000" b="1" dirty="0" smtClean="0"/>
              <a:t>Москва</a:t>
            </a:r>
            <a:r>
              <a:rPr lang="ru-RU" sz="2000" dirty="0" smtClean="0"/>
              <a:t> – тугоплавкие металлы</a:t>
            </a:r>
            <a:endParaRPr lang="ru-RU" sz="2000" dirty="0"/>
          </a:p>
        </p:txBody>
      </p:sp>
      <p:pic>
        <p:nvPicPr>
          <p:cNvPr id="12" name="Picture 4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0600" y="5661248"/>
            <a:ext cx="533400" cy="546100"/>
          </a:xfrm>
          <a:prstGeom prst="rect">
            <a:avLst/>
          </a:prstGeom>
          <a:noFill/>
        </p:spPr>
      </p:pic>
      <p:pic>
        <p:nvPicPr>
          <p:cNvPr id="13" name="Picture 4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0600" y="4869160"/>
            <a:ext cx="533400" cy="5461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796136" y="836712"/>
            <a:ext cx="3347864" cy="31700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Черная металлургия имеет вспомогательное значение и использует железные руды КМА: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Тула – доменное производство чугуна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Москва, Электросталь – сталь и прокат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Орел – метизное производство</a:t>
            </a:r>
          </a:p>
        </p:txBody>
      </p:sp>
      <p:pic>
        <p:nvPicPr>
          <p:cNvPr id="15" name="Picture 2" descr="C:\Users\Анна\Documents\Школа\иконки\ico_pho.png"/>
          <p:cNvPicPr>
            <a:picLocks noChangeAspect="1" noChangeArrowheads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0600" y="2132856"/>
            <a:ext cx="533400" cy="546100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107505" y="908720"/>
            <a:ext cx="5688632" cy="3888432"/>
            <a:chOff x="395535" y="908719"/>
            <a:chExt cx="5940337" cy="4032232"/>
          </a:xfrm>
        </p:grpSpPr>
        <p:grpSp>
          <p:nvGrpSpPr>
            <p:cNvPr id="17" name="Группа 11"/>
            <p:cNvGrpSpPr/>
            <p:nvPr/>
          </p:nvGrpSpPr>
          <p:grpSpPr>
            <a:xfrm>
              <a:off x="395535" y="2996951"/>
              <a:ext cx="2916000" cy="1944000"/>
              <a:chOff x="395536" y="2996952"/>
              <a:chExt cx="2880321" cy="1920213"/>
            </a:xfrm>
          </p:grpSpPr>
          <p:pic>
            <p:nvPicPr>
              <p:cNvPr id="27" name="Picture 2" descr="C:\Users\Анна\Documents\Школа\география\9 класс\ITN\ЦЭР\prod_chug_01.png"/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/>
              <a:stretch>
                <a:fillRect/>
              </a:stretch>
            </p:blipFill>
            <p:spPr bwMode="auto">
              <a:xfrm>
                <a:off x="395537" y="2996952"/>
                <a:ext cx="2880320" cy="1920213"/>
              </a:xfrm>
              <a:prstGeom prst="rect">
                <a:avLst/>
              </a:prstGeom>
              <a:noFill/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395536" y="2996952"/>
                <a:ext cx="8890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olidFill>
                      <a:schemeClr val="bg1"/>
                    </a:solidFill>
                  </a:rPr>
                  <a:t>чугун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Группа 12"/>
            <p:cNvGrpSpPr/>
            <p:nvPr/>
          </p:nvGrpSpPr>
          <p:grpSpPr>
            <a:xfrm>
              <a:off x="3419871" y="908719"/>
              <a:ext cx="2916000" cy="1944000"/>
              <a:chOff x="395535" y="5013175"/>
              <a:chExt cx="2880321" cy="1920213"/>
            </a:xfrm>
          </p:grpSpPr>
          <p:pic>
            <p:nvPicPr>
              <p:cNvPr id="25" name="Picture 3" descr="C:\Users\Анна\Documents\Школа\география\9 класс\ITN\ЦЭР\prod_mould_art_yauza.png"/>
              <p:cNvPicPr>
                <a:picLocks noChangeAspect="1" noChangeArrowheads="1"/>
              </p:cNvPicPr>
              <p:nvPr/>
            </p:nvPicPr>
            <p:blipFill>
              <a:blip r:embed="rId9" cstate="screen"/>
              <a:srcRect/>
              <a:stretch>
                <a:fillRect/>
              </a:stretch>
            </p:blipFill>
            <p:spPr bwMode="auto">
              <a:xfrm>
                <a:off x="395536" y="5013175"/>
                <a:ext cx="2880320" cy="1920213"/>
              </a:xfrm>
              <a:prstGeom prst="rect">
                <a:avLst/>
              </a:prstGeom>
              <a:noFill/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395535" y="5013176"/>
                <a:ext cx="27723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декоративное литье</a:t>
                </a:r>
                <a:endParaRPr lang="ru-RU" dirty="0"/>
              </a:p>
            </p:txBody>
          </p:sp>
        </p:grpSp>
        <p:grpSp>
          <p:nvGrpSpPr>
            <p:cNvPr id="19" name="Группа 10"/>
            <p:cNvGrpSpPr/>
            <p:nvPr/>
          </p:nvGrpSpPr>
          <p:grpSpPr>
            <a:xfrm>
              <a:off x="3419872" y="2996951"/>
              <a:ext cx="2916000" cy="1944000"/>
              <a:chOff x="395536" y="908719"/>
              <a:chExt cx="2880320" cy="1920213"/>
            </a:xfrm>
          </p:grpSpPr>
          <p:pic>
            <p:nvPicPr>
              <p:cNvPr id="23" name="Picture 4" descr="C:\Users\Анна\Documents\Школа\география\9 класс\ITN\ЦЭР\prod_mould_industrial_trotuar_01.png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395536" y="908719"/>
                <a:ext cx="2880320" cy="1920213"/>
              </a:xfrm>
              <a:prstGeom prst="rect">
                <a:avLst/>
              </a:prstGeom>
              <a:noFill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899592" y="2420888"/>
                <a:ext cx="2351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промышленное литье</a:t>
                </a:r>
                <a:endParaRPr lang="ru-RU" dirty="0"/>
              </a:p>
            </p:txBody>
          </p:sp>
        </p:grpSp>
        <p:grpSp>
          <p:nvGrpSpPr>
            <p:cNvPr id="20" name="Группа 15"/>
            <p:cNvGrpSpPr/>
            <p:nvPr/>
          </p:nvGrpSpPr>
          <p:grpSpPr>
            <a:xfrm>
              <a:off x="395536" y="908720"/>
              <a:ext cx="2952718" cy="1944216"/>
              <a:chOff x="395536" y="908720"/>
              <a:chExt cx="2952718" cy="1944216"/>
            </a:xfrm>
          </p:grpSpPr>
          <p:pic>
            <p:nvPicPr>
              <p:cNvPr id="21" name="Picture 5" descr="C:\Users\Анна\Documents\Школа\география\9 класс\ITN\ЦЭР\kmz_main_factory.png"/>
              <p:cNvPicPr>
                <a:picLocks noChangeAspect="1" noChangeArrowheads="1"/>
              </p:cNvPicPr>
              <p:nvPr/>
            </p:nvPicPr>
            <p:blipFill>
              <a:blip r:embed="rId11" cstate="screen"/>
              <a:srcRect/>
              <a:stretch>
                <a:fillRect/>
              </a:stretch>
            </p:blipFill>
            <p:spPr bwMode="auto">
              <a:xfrm>
                <a:off x="395536" y="908720"/>
                <a:ext cx="2916324" cy="1944216"/>
              </a:xfrm>
              <a:prstGeom prst="rect">
                <a:avLst/>
              </a:prstGeom>
              <a:noFill/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539552" y="2204864"/>
                <a:ext cx="28087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dirty="0" err="1" smtClean="0">
                    <a:solidFill>
                      <a:schemeClr val="bg1"/>
                    </a:solidFill>
                  </a:rPr>
                  <a:t>Косогорский</a:t>
                </a:r>
                <a:r>
                  <a:rPr lang="ru-RU" dirty="0" smtClean="0">
                    <a:solidFill>
                      <a:schemeClr val="bg1"/>
                    </a:solidFill>
                  </a:rPr>
                  <a:t> металлургический завод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Химическая промышленность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3" y="908720"/>
            <a:ext cx="5305786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4581128"/>
            <a:ext cx="250740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множение 5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692696"/>
            <a:ext cx="3563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Одна из </a:t>
            </a:r>
            <a:r>
              <a:rPr lang="ru-RU" sz="2400" b="1" dirty="0" smtClean="0"/>
              <a:t>важнейших</a:t>
            </a:r>
            <a:r>
              <a:rPr lang="ru-RU" sz="2400" dirty="0" smtClean="0"/>
              <a:t> отраслей </a:t>
            </a:r>
            <a:r>
              <a:rPr lang="ru-RU" sz="2400" b="1" dirty="0" smtClean="0"/>
              <a:t>специализации</a:t>
            </a:r>
            <a:r>
              <a:rPr lang="ru-RU" sz="2400" dirty="0" smtClean="0"/>
              <a:t> района. </a:t>
            </a:r>
          </a:p>
          <a:p>
            <a:r>
              <a:rPr lang="ru-RU" sz="2400" dirty="0" smtClean="0"/>
              <a:t>Развито производство: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фосфатные удобрения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азотные удобрения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сода, серная кислота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синтетический каучук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химические волокна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фотохимические товары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лаки, красители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лекарственные препараты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парфюмерия</a:t>
            </a:r>
            <a:endParaRPr lang="ru-RU" sz="2400" dirty="0"/>
          </a:p>
        </p:txBody>
      </p:sp>
      <p:sp>
        <p:nvSpPr>
          <p:cNvPr id="10" name="Выноска 1 9"/>
          <p:cNvSpPr/>
          <p:nvPr/>
        </p:nvSpPr>
        <p:spPr>
          <a:xfrm>
            <a:off x="2267744" y="1052736"/>
            <a:ext cx="3294112" cy="646331"/>
          </a:xfrm>
          <a:prstGeom prst="borderCallout1">
            <a:avLst>
              <a:gd name="adj1" fmla="val 50006"/>
              <a:gd name="adj2" fmla="val 100765"/>
              <a:gd name="adj3" fmla="val 206269"/>
              <a:gd name="adj4" fmla="val 104334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Воскресенск (Московская обл.) </a:t>
            </a:r>
          </a:p>
          <a:p>
            <a:r>
              <a:rPr lang="ru-RU" dirty="0" smtClean="0"/>
              <a:t>Полпино (Брянская обл.)</a:t>
            </a:r>
            <a:endParaRPr lang="ru-RU" dirty="0"/>
          </a:p>
        </p:txBody>
      </p:sp>
      <p:sp>
        <p:nvSpPr>
          <p:cNvPr id="11" name="Выноска 1 10"/>
          <p:cNvSpPr/>
          <p:nvPr/>
        </p:nvSpPr>
        <p:spPr>
          <a:xfrm>
            <a:off x="2267744" y="1772816"/>
            <a:ext cx="3240360" cy="646331"/>
          </a:xfrm>
          <a:prstGeom prst="borderCallout1">
            <a:avLst>
              <a:gd name="adj1" fmla="val 48361"/>
              <a:gd name="adj2" fmla="val 99621"/>
              <a:gd name="adj3" fmla="val 151982"/>
              <a:gd name="adj4" fmla="val 106371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Новомосковск</a:t>
            </a:r>
          </a:p>
          <a:p>
            <a:r>
              <a:rPr lang="ru-RU" dirty="0" smtClean="0"/>
              <a:t>Щекино (Тульская обл.)</a:t>
            </a:r>
            <a:endParaRPr lang="ru-RU" dirty="0"/>
          </a:p>
        </p:txBody>
      </p:sp>
      <p:sp>
        <p:nvSpPr>
          <p:cNvPr id="12" name="Выноска 1 11"/>
          <p:cNvSpPr/>
          <p:nvPr/>
        </p:nvSpPr>
        <p:spPr>
          <a:xfrm>
            <a:off x="2267744" y="2492896"/>
            <a:ext cx="3240360" cy="646331"/>
          </a:xfrm>
          <a:prstGeom prst="borderCallout1">
            <a:avLst>
              <a:gd name="adj1" fmla="val 46716"/>
              <a:gd name="adj2" fmla="val 100278"/>
              <a:gd name="adj3" fmla="val 94405"/>
              <a:gd name="adj4" fmla="val 107028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Щелково, Новомосковск, </a:t>
            </a:r>
          </a:p>
          <a:p>
            <a:r>
              <a:rPr lang="ru-RU" dirty="0" smtClean="0"/>
              <a:t>Воскресенск</a:t>
            </a:r>
            <a:endParaRPr lang="ru-RU" dirty="0"/>
          </a:p>
        </p:txBody>
      </p:sp>
      <p:sp>
        <p:nvSpPr>
          <p:cNvPr id="13" name="Выноска 1 12"/>
          <p:cNvSpPr/>
          <p:nvPr/>
        </p:nvSpPr>
        <p:spPr>
          <a:xfrm>
            <a:off x="2267744" y="3212976"/>
            <a:ext cx="3240360" cy="923330"/>
          </a:xfrm>
          <a:prstGeom prst="borderCallout1">
            <a:avLst>
              <a:gd name="adj1" fmla="val 50994"/>
              <a:gd name="adj2" fmla="val 100940"/>
              <a:gd name="adj3" fmla="val 25558"/>
              <a:gd name="adj4" fmla="val 105996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Ярославль, </a:t>
            </a:r>
            <a:r>
              <a:rPr lang="ru-RU" dirty="0" err="1" smtClean="0"/>
              <a:t>Ефремово</a:t>
            </a:r>
            <a:endParaRPr lang="ru-RU" dirty="0" smtClean="0"/>
          </a:p>
          <a:p>
            <a:r>
              <a:rPr lang="ru-RU" dirty="0" smtClean="0"/>
              <a:t>Шинные заводы – Москва, Рязань</a:t>
            </a:r>
            <a:endParaRPr lang="ru-RU" dirty="0"/>
          </a:p>
        </p:txBody>
      </p:sp>
      <p:sp>
        <p:nvSpPr>
          <p:cNvPr id="14" name="Выноска 1 13"/>
          <p:cNvSpPr/>
          <p:nvPr/>
        </p:nvSpPr>
        <p:spPr>
          <a:xfrm>
            <a:off x="2267744" y="4221088"/>
            <a:ext cx="3240360" cy="646331"/>
          </a:xfrm>
          <a:prstGeom prst="borderCallout1">
            <a:avLst>
              <a:gd name="adj1" fmla="val 46716"/>
              <a:gd name="adj2" fmla="val 101303"/>
              <a:gd name="adj3" fmla="val -61877"/>
              <a:gd name="adj4" fmla="val 105817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Тверь, Клин, </a:t>
            </a:r>
          </a:p>
          <a:p>
            <a:r>
              <a:rPr lang="ru-RU" dirty="0" smtClean="0"/>
              <a:t>Серпухов, Рязань.</a:t>
            </a:r>
            <a:endParaRPr lang="ru-RU" dirty="0"/>
          </a:p>
        </p:txBody>
      </p:sp>
      <p:pic>
        <p:nvPicPr>
          <p:cNvPr id="1026" name="Picture 2" descr="C:\Users\Анна\Documents\Школа\иконки\ico_tab.png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88424" y="5805264"/>
            <a:ext cx="533400" cy="546100"/>
          </a:xfrm>
          <a:prstGeom prst="rect">
            <a:avLst/>
          </a:prstGeom>
          <a:noFill/>
        </p:spPr>
      </p:pic>
      <p:sp>
        <p:nvSpPr>
          <p:cNvPr id="15" name="Нашивка 14">
            <a:hlinkClick r:id="" action="ppaction://hlinkshowjump?jump=nextslide"/>
          </p:cNvPr>
          <p:cNvSpPr/>
          <p:nvPr/>
        </p:nvSpPr>
        <p:spPr bwMode="auto">
          <a:xfrm>
            <a:off x="8460432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Нефтехимическая промышленность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980728"/>
            <a:ext cx="5443805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4797152"/>
            <a:ext cx="264372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Умножение 5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Нашивка 6">
            <a:hlinkClick r:id="rId4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8" y="980728"/>
            <a:ext cx="3419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Нефтепереработка развита в Ярославле, Рязани, Москве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Но они лишь частично обеспечивают потребности района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Нефть поступает по трубопроводам из других районов</a:t>
            </a:r>
            <a:endParaRPr lang="ru-RU" sz="2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Лесная промышленность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3" y="1052736"/>
            <a:ext cx="567306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179512" y="4509120"/>
            <a:ext cx="5616624" cy="1656184"/>
            <a:chOff x="179512" y="4509120"/>
            <a:chExt cx="5616624" cy="16561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907704" y="5013176"/>
              <a:ext cx="1944216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79512" y="4509120"/>
              <a:ext cx="1728192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851920" y="5013176"/>
              <a:ext cx="1944216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Умножение 8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Нашивка 9">
            <a:hlinkClick r:id="rId6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60" y="1052736"/>
            <a:ext cx="3131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Лесная промышленность может работать на собственном сырье только на севере ЦЭР</a:t>
            </a:r>
          </a:p>
          <a:p>
            <a:r>
              <a:rPr lang="ru-RU" sz="2400" dirty="0" smtClean="0"/>
              <a:t>Основной фактор размещения - потребительский</a:t>
            </a:r>
            <a:endParaRPr lang="ru-RU" sz="2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ВИЗИТНАЯ КАРТОЧКА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20" y="1214422"/>
            <a:ext cx="592935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6572264" y="928670"/>
            <a:ext cx="2286016" cy="78581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Состав района</a:t>
            </a:r>
            <a:endParaRPr lang="ru-RU" sz="2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72264" y="1928802"/>
            <a:ext cx="2286016" cy="78581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Границы района</a:t>
            </a:r>
            <a:endParaRPr lang="ru-RU" sz="22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72264" y="2928934"/>
            <a:ext cx="2286016" cy="78581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Справочные данные</a:t>
            </a:r>
            <a:endParaRPr lang="ru-RU" sz="2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72264" y="3929066"/>
            <a:ext cx="2286016" cy="78581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Экономический центр</a:t>
            </a:r>
            <a:endParaRPr lang="ru-RU" sz="2200" dirty="0"/>
          </a:p>
        </p:txBody>
      </p:sp>
      <p:sp>
        <p:nvSpPr>
          <p:cNvPr id="9" name="Полилиния 8"/>
          <p:cNvSpPr/>
          <p:nvPr/>
        </p:nvSpPr>
        <p:spPr>
          <a:xfrm>
            <a:off x="571472" y="1428736"/>
            <a:ext cx="4285561" cy="2645885"/>
          </a:xfrm>
          <a:custGeom>
            <a:avLst/>
            <a:gdLst>
              <a:gd name="connsiteX0" fmla="*/ 1083325 w 4285561"/>
              <a:gd name="connsiteY0" fmla="*/ 211157 h 2645885"/>
              <a:gd name="connsiteX1" fmla="*/ 1215527 w 4285561"/>
              <a:gd name="connsiteY1" fmla="*/ 310309 h 2645885"/>
              <a:gd name="connsiteX2" fmla="*/ 1292645 w 4285561"/>
              <a:gd name="connsiteY2" fmla="*/ 222174 h 2645885"/>
              <a:gd name="connsiteX3" fmla="*/ 1303662 w 4285561"/>
              <a:gd name="connsiteY3" fmla="*/ 34887 h 2645885"/>
              <a:gd name="connsiteX4" fmla="*/ 1479932 w 4285561"/>
              <a:gd name="connsiteY4" fmla="*/ 12854 h 2645885"/>
              <a:gd name="connsiteX5" fmla="*/ 1601118 w 4285561"/>
              <a:gd name="connsiteY5" fmla="*/ 78955 h 2645885"/>
              <a:gd name="connsiteX6" fmla="*/ 1700270 w 4285561"/>
              <a:gd name="connsiteY6" fmla="*/ 100989 h 2645885"/>
              <a:gd name="connsiteX7" fmla="*/ 1832472 w 4285561"/>
              <a:gd name="connsiteY7" fmla="*/ 189124 h 2645885"/>
              <a:gd name="connsiteX8" fmla="*/ 1887556 w 4285561"/>
              <a:gd name="connsiteY8" fmla="*/ 145056 h 2645885"/>
              <a:gd name="connsiteX9" fmla="*/ 1953657 w 4285561"/>
              <a:gd name="connsiteY9" fmla="*/ 189124 h 2645885"/>
              <a:gd name="connsiteX10" fmla="*/ 2096877 w 4285561"/>
              <a:gd name="connsiteY10" fmla="*/ 211157 h 2645885"/>
              <a:gd name="connsiteX11" fmla="*/ 2140944 w 4285561"/>
              <a:gd name="connsiteY11" fmla="*/ 134039 h 2645885"/>
              <a:gd name="connsiteX12" fmla="*/ 2240096 w 4285561"/>
              <a:gd name="connsiteY12" fmla="*/ 200140 h 2645885"/>
              <a:gd name="connsiteX13" fmla="*/ 2251113 w 4285561"/>
              <a:gd name="connsiteY13" fmla="*/ 266242 h 2645885"/>
              <a:gd name="connsiteX14" fmla="*/ 2328231 w 4285561"/>
              <a:gd name="connsiteY14" fmla="*/ 321326 h 2645885"/>
              <a:gd name="connsiteX15" fmla="*/ 2405349 w 4285561"/>
              <a:gd name="connsiteY15" fmla="*/ 365393 h 2645885"/>
              <a:gd name="connsiteX16" fmla="*/ 2449416 w 4285561"/>
              <a:gd name="connsiteY16" fmla="*/ 376410 h 2645885"/>
              <a:gd name="connsiteX17" fmla="*/ 2526535 w 4285561"/>
              <a:gd name="connsiteY17" fmla="*/ 442512 h 2645885"/>
              <a:gd name="connsiteX18" fmla="*/ 2592636 w 4285561"/>
              <a:gd name="connsiteY18" fmla="*/ 541663 h 2645885"/>
              <a:gd name="connsiteX19" fmla="*/ 2746872 w 4285561"/>
              <a:gd name="connsiteY19" fmla="*/ 563697 h 2645885"/>
              <a:gd name="connsiteX20" fmla="*/ 2812973 w 4285561"/>
              <a:gd name="connsiteY20" fmla="*/ 651832 h 2645885"/>
              <a:gd name="connsiteX21" fmla="*/ 2823990 w 4285561"/>
              <a:gd name="connsiteY21" fmla="*/ 717933 h 2645885"/>
              <a:gd name="connsiteX22" fmla="*/ 2890091 w 4285561"/>
              <a:gd name="connsiteY22" fmla="*/ 750984 h 2645885"/>
              <a:gd name="connsiteX23" fmla="*/ 3033310 w 4285561"/>
              <a:gd name="connsiteY23" fmla="*/ 872169 h 2645885"/>
              <a:gd name="connsiteX24" fmla="*/ 3209580 w 4285561"/>
              <a:gd name="connsiteY24" fmla="*/ 883186 h 2645885"/>
              <a:gd name="connsiteX25" fmla="*/ 3110429 w 4285561"/>
              <a:gd name="connsiteY25" fmla="*/ 1103524 h 2645885"/>
              <a:gd name="connsiteX26" fmla="*/ 3220597 w 4285561"/>
              <a:gd name="connsiteY26" fmla="*/ 1257760 h 2645885"/>
              <a:gd name="connsiteX27" fmla="*/ 3363816 w 4285561"/>
              <a:gd name="connsiteY27" fmla="*/ 1158608 h 2645885"/>
              <a:gd name="connsiteX28" fmla="*/ 3451951 w 4285561"/>
              <a:gd name="connsiteY28" fmla="*/ 1191659 h 2645885"/>
              <a:gd name="connsiteX29" fmla="*/ 3551103 w 4285561"/>
              <a:gd name="connsiteY29" fmla="*/ 1202675 h 2645885"/>
              <a:gd name="connsiteX30" fmla="*/ 3683306 w 4285561"/>
              <a:gd name="connsiteY30" fmla="*/ 1356912 h 2645885"/>
              <a:gd name="connsiteX31" fmla="*/ 3826525 w 4285561"/>
              <a:gd name="connsiteY31" fmla="*/ 1544198 h 2645885"/>
              <a:gd name="connsiteX32" fmla="*/ 3925677 w 4285561"/>
              <a:gd name="connsiteY32" fmla="*/ 1731485 h 2645885"/>
              <a:gd name="connsiteX33" fmla="*/ 4024829 w 4285561"/>
              <a:gd name="connsiteY33" fmla="*/ 1797586 h 2645885"/>
              <a:gd name="connsiteX34" fmla="*/ 4112963 w 4285561"/>
              <a:gd name="connsiteY34" fmla="*/ 1819620 h 2645885"/>
              <a:gd name="connsiteX35" fmla="*/ 4223132 w 4285561"/>
              <a:gd name="connsiteY35" fmla="*/ 1775553 h 2645885"/>
              <a:gd name="connsiteX36" fmla="*/ 4278216 w 4285561"/>
              <a:gd name="connsiteY36" fmla="*/ 1841654 h 2645885"/>
              <a:gd name="connsiteX37" fmla="*/ 4267200 w 4285561"/>
              <a:gd name="connsiteY37" fmla="*/ 1940806 h 2645885"/>
              <a:gd name="connsiteX38" fmla="*/ 4234149 w 4285561"/>
              <a:gd name="connsiteY38" fmla="*/ 2061991 h 2645885"/>
              <a:gd name="connsiteX39" fmla="*/ 4046862 w 4285561"/>
              <a:gd name="connsiteY39" fmla="*/ 2050974 h 2645885"/>
              <a:gd name="connsiteX40" fmla="*/ 3958727 w 4285561"/>
              <a:gd name="connsiteY40" fmla="*/ 2095042 h 2645885"/>
              <a:gd name="connsiteX41" fmla="*/ 3892626 w 4285561"/>
              <a:gd name="connsiteY41" fmla="*/ 2095042 h 2645885"/>
              <a:gd name="connsiteX42" fmla="*/ 3848559 w 4285561"/>
              <a:gd name="connsiteY42" fmla="*/ 2150126 h 2645885"/>
              <a:gd name="connsiteX43" fmla="*/ 3771441 w 4285561"/>
              <a:gd name="connsiteY43" fmla="*/ 2095042 h 2645885"/>
              <a:gd name="connsiteX44" fmla="*/ 3650255 w 4285561"/>
              <a:gd name="connsiteY44" fmla="*/ 2117075 h 2645885"/>
              <a:gd name="connsiteX45" fmla="*/ 3628221 w 4285561"/>
              <a:gd name="connsiteY45" fmla="*/ 1995890 h 2645885"/>
              <a:gd name="connsiteX46" fmla="*/ 3529070 w 4285561"/>
              <a:gd name="connsiteY46" fmla="*/ 1995890 h 2645885"/>
              <a:gd name="connsiteX47" fmla="*/ 3496019 w 4285561"/>
              <a:gd name="connsiteY47" fmla="*/ 2006907 h 2645885"/>
              <a:gd name="connsiteX48" fmla="*/ 3407884 w 4285561"/>
              <a:gd name="connsiteY48" fmla="*/ 2028940 h 2645885"/>
              <a:gd name="connsiteX49" fmla="*/ 3308732 w 4285561"/>
              <a:gd name="connsiteY49" fmla="*/ 2017924 h 2645885"/>
              <a:gd name="connsiteX50" fmla="*/ 3297715 w 4285561"/>
              <a:gd name="connsiteY50" fmla="*/ 1940806 h 2645885"/>
              <a:gd name="connsiteX51" fmla="*/ 3110429 w 4285561"/>
              <a:gd name="connsiteY51" fmla="*/ 1962839 h 2645885"/>
              <a:gd name="connsiteX52" fmla="*/ 2945176 w 4285561"/>
              <a:gd name="connsiteY52" fmla="*/ 2006907 h 2645885"/>
              <a:gd name="connsiteX53" fmla="*/ 2835007 w 4285561"/>
              <a:gd name="connsiteY53" fmla="*/ 2050974 h 2645885"/>
              <a:gd name="connsiteX54" fmla="*/ 2746872 w 4285561"/>
              <a:gd name="connsiteY54" fmla="*/ 2194193 h 2645885"/>
              <a:gd name="connsiteX55" fmla="*/ 2647720 w 4285561"/>
              <a:gd name="connsiteY55" fmla="*/ 2238261 h 2645885"/>
              <a:gd name="connsiteX56" fmla="*/ 2559585 w 4285561"/>
              <a:gd name="connsiteY56" fmla="*/ 2216227 h 2645885"/>
              <a:gd name="connsiteX57" fmla="*/ 2427383 w 4285561"/>
              <a:gd name="connsiteY57" fmla="*/ 2216227 h 2645885"/>
              <a:gd name="connsiteX58" fmla="*/ 2372298 w 4285561"/>
              <a:gd name="connsiteY58" fmla="*/ 2238261 h 2645885"/>
              <a:gd name="connsiteX59" fmla="*/ 2328231 w 4285561"/>
              <a:gd name="connsiteY59" fmla="*/ 2304362 h 2645885"/>
              <a:gd name="connsiteX60" fmla="*/ 2328231 w 4285561"/>
              <a:gd name="connsiteY60" fmla="*/ 2370463 h 2645885"/>
              <a:gd name="connsiteX61" fmla="*/ 2295180 w 4285561"/>
              <a:gd name="connsiteY61" fmla="*/ 2491649 h 2645885"/>
              <a:gd name="connsiteX62" fmla="*/ 2251113 w 4285561"/>
              <a:gd name="connsiteY62" fmla="*/ 2535716 h 2645885"/>
              <a:gd name="connsiteX63" fmla="*/ 2151961 w 4285561"/>
              <a:gd name="connsiteY63" fmla="*/ 2601818 h 2645885"/>
              <a:gd name="connsiteX64" fmla="*/ 1964674 w 4285561"/>
              <a:gd name="connsiteY64" fmla="*/ 2634868 h 2645885"/>
              <a:gd name="connsiteX65" fmla="*/ 1887556 w 4285561"/>
              <a:gd name="connsiteY65" fmla="*/ 2535716 h 2645885"/>
              <a:gd name="connsiteX66" fmla="*/ 1777388 w 4285561"/>
              <a:gd name="connsiteY66" fmla="*/ 2535716 h 2645885"/>
              <a:gd name="connsiteX67" fmla="*/ 1700270 w 4285561"/>
              <a:gd name="connsiteY67" fmla="*/ 2535716 h 2645885"/>
              <a:gd name="connsiteX68" fmla="*/ 1722303 w 4285561"/>
              <a:gd name="connsiteY68" fmla="*/ 2425548 h 2645885"/>
              <a:gd name="connsiteX69" fmla="*/ 1623151 w 4285561"/>
              <a:gd name="connsiteY69" fmla="*/ 2425548 h 2645885"/>
              <a:gd name="connsiteX70" fmla="*/ 1557050 w 4285561"/>
              <a:gd name="connsiteY70" fmla="*/ 2425548 h 2645885"/>
              <a:gd name="connsiteX71" fmla="*/ 1524000 w 4285561"/>
              <a:gd name="connsiteY71" fmla="*/ 2326396 h 2645885"/>
              <a:gd name="connsiteX72" fmla="*/ 1557050 w 4285561"/>
              <a:gd name="connsiteY72" fmla="*/ 2282328 h 2645885"/>
              <a:gd name="connsiteX73" fmla="*/ 1468915 w 4285561"/>
              <a:gd name="connsiteY73" fmla="*/ 2216227 h 2645885"/>
              <a:gd name="connsiteX74" fmla="*/ 1457898 w 4285561"/>
              <a:gd name="connsiteY74" fmla="*/ 2106059 h 2645885"/>
              <a:gd name="connsiteX75" fmla="*/ 1413831 w 4285561"/>
              <a:gd name="connsiteY75" fmla="*/ 2106059 h 2645885"/>
              <a:gd name="connsiteX76" fmla="*/ 1336713 w 4285561"/>
              <a:gd name="connsiteY76" fmla="*/ 2150126 h 2645885"/>
              <a:gd name="connsiteX77" fmla="*/ 1259595 w 4285561"/>
              <a:gd name="connsiteY77" fmla="*/ 2183177 h 2645885"/>
              <a:gd name="connsiteX78" fmla="*/ 1116376 w 4285561"/>
              <a:gd name="connsiteY78" fmla="*/ 2084025 h 2645885"/>
              <a:gd name="connsiteX79" fmla="*/ 1017224 w 4285561"/>
              <a:gd name="connsiteY79" fmla="*/ 2095042 h 2645885"/>
              <a:gd name="connsiteX80" fmla="*/ 940106 w 4285561"/>
              <a:gd name="connsiteY80" fmla="*/ 2172160 h 2645885"/>
              <a:gd name="connsiteX81" fmla="*/ 851971 w 4285561"/>
              <a:gd name="connsiteY81" fmla="*/ 2227244 h 2645885"/>
              <a:gd name="connsiteX82" fmla="*/ 818920 w 4285561"/>
              <a:gd name="connsiteY82" fmla="*/ 2282328 h 2645885"/>
              <a:gd name="connsiteX83" fmla="*/ 741802 w 4285561"/>
              <a:gd name="connsiteY83" fmla="*/ 2216227 h 2645885"/>
              <a:gd name="connsiteX84" fmla="*/ 730785 w 4285561"/>
              <a:gd name="connsiteY84" fmla="*/ 2050974 h 2645885"/>
              <a:gd name="connsiteX85" fmla="*/ 708751 w 4285561"/>
              <a:gd name="connsiteY85" fmla="*/ 1918772 h 2645885"/>
              <a:gd name="connsiteX86" fmla="*/ 598583 w 4285561"/>
              <a:gd name="connsiteY86" fmla="*/ 1830637 h 2645885"/>
              <a:gd name="connsiteX87" fmla="*/ 576549 w 4285561"/>
              <a:gd name="connsiteY87" fmla="*/ 1797586 h 2645885"/>
              <a:gd name="connsiteX88" fmla="*/ 554515 w 4285561"/>
              <a:gd name="connsiteY88" fmla="*/ 1709451 h 2645885"/>
              <a:gd name="connsiteX89" fmla="*/ 499431 w 4285561"/>
              <a:gd name="connsiteY89" fmla="*/ 1687418 h 2645885"/>
              <a:gd name="connsiteX90" fmla="*/ 433330 w 4285561"/>
              <a:gd name="connsiteY90" fmla="*/ 1654367 h 2645885"/>
              <a:gd name="connsiteX91" fmla="*/ 367229 w 4285561"/>
              <a:gd name="connsiteY91" fmla="*/ 1687418 h 2645885"/>
              <a:gd name="connsiteX92" fmla="*/ 356212 w 4285561"/>
              <a:gd name="connsiteY92" fmla="*/ 1687418 h 2645885"/>
              <a:gd name="connsiteX93" fmla="*/ 334178 w 4285561"/>
              <a:gd name="connsiteY93" fmla="*/ 1632333 h 2645885"/>
              <a:gd name="connsiteX94" fmla="*/ 257060 w 4285561"/>
              <a:gd name="connsiteY94" fmla="*/ 1643350 h 2645885"/>
              <a:gd name="connsiteX95" fmla="*/ 345195 w 4285561"/>
              <a:gd name="connsiteY95" fmla="*/ 1489114 h 2645885"/>
              <a:gd name="connsiteX96" fmla="*/ 279094 w 4285561"/>
              <a:gd name="connsiteY96" fmla="*/ 1445046 h 2645885"/>
              <a:gd name="connsiteX97" fmla="*/ 168925 w 4285561"/>
              <a:gd name="connsiteY97" fmla="*/ 1279793 h 2645885"/>
              <a:gd name="connsiteX98" fmla="*/ 25706 w 4285561"/>
              <a:gd name="connsiteY98" fmla="*/ 1169625 h 2645885"/>
              <a:gd name="connsiteX99" fmla="*/ 14689 w 4285561"/>
              <a:gd name="connsiteY99" fmla="*/ 1081490 h 2645885"/>
              <a:gd name="connsiteX100" fmla="*/ 102824 w 4285561"/>
              <a:gd name="connsiteY100" fmla="*/ 982338 h 2645885"/>
              <a:gd name="connsiteX101" fmla="*/ 179942 w 4285561"/>
              <a:gd name="connsiteY101" fmla="*/ 960304 h 2645885"/>
              <a:gd name="connsiteX102" fmla="*/ 246043 w 4285561"/>
              <a:gd name="connsiteY102" fmla="*/ 861153 h 2645885"/>
              <a:gd name="connsiteX103" fmla="*/ 312144 w 4285561"/>
              <a:gd name="connsiteY103" fmla="*/ 828102 h 2645885"/>
              <a:gd name="connsiteX104" fmla="*/ 367229 w 4285561"/>
              <a:gd name="connsiteY104" fmla="*/ 872169 h 2645885"/>
              <a:gd name="connsiteX105" fmla="*/ 411296 w 4285561"/>
              <a:gd name="connsiteY105" fmla="*/ 971321 h 2645885"/>
              <a:gd name="connsiteX106" fmla="*/ 477397 w 4285561"/>
              <a:gd name="connsiteY106" fmla="*/ 1048439 h 2645885"/>
              <a:gd name="connsiteX107" fmla="*/ 598583 w 4285561"/>
              <a:gd name="connsiteY107" fmla="*/ 1026406 h 2645885"/>
              <a:gd name="connsiteX108" fmla="*/ 631633 w 4285561"/>
              <a:gd name="connsiteY108" fmla="*/ 938271 h 2645885"/>
              <a:gd name="connsiteX109" fmla="*/ 642650 w 4285561"/>
              <a:gd name="connsiteY109" fmla="*/ 806068 h 2645885"/>
              <a:gd name="connsiteX110" fmla="*/ 675701 w 4285561"/>
              <a:gd name="connsiteY110" fmla="*/ 695899 h 2645885"/>
              <a:gd name="connsiteX111" fmla="*/ 664684 w 4285561"/>
              <a:gd name="connsiteY111" fmla="*/ 563697 h 2645885"/>
              <a:gd name="connsiteX112" fmla="*/ 675701 w 4285561"/>
              <a:gd name="connsiteY112" fmla="*/ 508613 h 2645885"/>
              <a:gd name="connsiteX113" fmla="*/ 785870 w 4285561"/>
              <a:gd name="connsiteY113" fmla="*/ 442512 h 2645885"/>
              <a:gd name="connsiteX114" fmla="*/ 874004 w 4285561"/>
              <a:gd name="connsiteY114" fmla="*/ 354377 h 2645885"/>
              <a:gd name="connsiteX115" fmla="*/ 984173 w 4285561"/>
              <a:gd name="connsiteY115" fmla="*/ 277259 h 2645885"/>
              <a:gd name="connsiteX116" fmla="*/ 1083325 w 4285561"/>
              <a:gd name="connsiteY116" fmla="*/ 211157 h 26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285561" h="2645885">
                <a:moveTo>
                  <a:pt x="1083325" y="211157"/>
                </a:moveTo>
                <a:cubicBezTo>
                  <a:pt x="1121884" y="216665"/>
                  <a:pt x="1180640" y="308473"/>
                  <a:pt x="1215527" y="310309"/>
                </a:cubicBezTo>
                <a:cubicBezTo>
                  <a:pt x="1250414" y="312145"/>
                  <a:pt x="1277956" y="268078"/>
                  <a:pt x="1292645" y="222174"/>
                </a:cubicBezTo>
                <a:cubicBezTo>
                  <a:pt x="1307334" y="176270"/>
                  <a:pt x="1272448" y="69774"/>
                  <a:pt x="1303662" y="34887"/>
                </a:cubicBezTo>
                <a:cubicBezTo>
                  <a:pt x="1334876" y="0"/>
                  <a:pt x="1430356" y="5509"/>
                  <a:pt x="1479932" y="12854"/>
                </a:cubicBezTo>
                <a:cubicBezTo>
                  <a:pt x="1529508" y="20199"/>
                  <a:pt x="1564395" y="64266"/>
                  <a:pt x="1601118" y="78955"/>
                </a:cubicBezTo>
                <a:cubicBezTo>
                  <a:pt x="1637841" y="93644"/>
                  <a:pt x="1661711" y="82628"/>
                  <a:pt x="1700270" y="100989"/>
                </a:cubicBezTo>
                <a:cubicBezTo>
                  <a:pt x="1738829" y="119350"/>
                  <a:pt x="1801258" y="181780"/>
                  <a:pt x="1832472" y="189124"/>
                </a:cubicBezTo>
                <a:cubicBezTo>
                  <a:pt x="1863686" y="196469"/>
                  <a:pt x="1867359" y="145056"/>
                  <a:pt x="1887556" y="145056"/>
                </a:cubicBezTo>
                <a:cubicBezTo>
                  <a:pt x="1907753" y="145056"/>
                  <a:pt x="1918770" y="178107"/>
                  <a:pt x="1953657" y="189124"/>
                </a:cubicBezTo>
                <a:cubicBezTo>
                  <a:pt x="1988544" y="200141"/>
                  <a:pt x="2065663" y="220338"/>
                  <a:pt x="2096877" y="211157"/>
                </a:cubicBezTo>
                <a:cubicBezTo>
                  <a:pt x="2128091" y="201976"/>
                  <a:pt x="2117074" y="135875"/>
                  <a:pt x="2140944" y="134039"/>
                </a:cubicBezTo>
                <a:cubicBezTo>
                  <a:pt x="2164814" y="132203"/>
                  <a:pt x="2221735" y="178106"/>
                  <a:pt x="2240096" y="200140"/>
                </a:cubicBezTo>
                <a:cubicBezTo>
                  <a:pt x="2258457" y="222174"/>
                  <a:pt x="2236424" y="246044"/>
                  <a:pt x="2251113" y="266242"/>
                </a:cubicBezTo>
                <a:cubicBezTo>
                  <a:pt x="2265802" y="286440"/>
                  <a:pt x="2302525" y="304801"/>
                  <a:pt x="2328231" y="321326"/>
                </a:cubicBezTo>
                <a:cubicBezTo>
                  <a:pt x="2353937" y="337851"/>
                  <a:pt x="2385152" y="356212"/>
                  <a:pt x="2405349" y="365393"/>
                </a:cubicBezTo>
                <a:cubicBezTo>
                  <a:pt x="2425546" y="374574"/>
                  <a:pt x="2429218" y="363557"/>
                  <a:pt x="2449416" y="376410"/>
                </a:cubicBezTo>
                <a:cubicBezTo>
                  <a:pt x="2469614" y="389263"/>
                  <a:pt x="2502665" y="414970"/>
                  <a:pt x="2526535" y="442512"/>
                </a:cubicBezTo>
                <a:cubicBezTo>
                  <a:pt x="2550405" y="470054"/>
                  <a:pt x="2555913" y="521466"/>
                  <a:pt x="2592636" y="541663"/>
                </a:cubicBezTo>
                <a:cubicBezTo>
                  <a:pt x="2629359" y="561861"/>
                  <a:pt x="2710149" y="545336"/>
                  <a:pt x="2746872" y="563697"/>
                </a:cubicBezTo>
                <a:cubicBezTo>
                  <a:pt x="2783595" y="582059"/>
                  <a:pt x="2800120" y="626126"/>
                  <a:pt x="2812973" y="651832"/>
                </a:cubicBezTo>
                <a:cubicBezTo>
                  <a:pt x="2825826" y="677538"/>
                  <a:pt x="2811137" y="701408"/>
                  <a:pt x="2823990" y="717933"/>
                </a:cubicBezTo>
                <a:cubicBezTo>
                  <a:pt x="2836843" y="734458"/>
                  <a:pt x="2855204" y="725278"/>
                  <a:pt x="2890091" y="750984"/>
                </a:cubicBezTo>
                <a:cubicBezTo>
                  <a:pt x="2924978" y="776690"/>
                  <a:pt x="2980062" y="850135"/>
                  <a:pt x="3033310" y="872169"/>
                </a:cubicBezTo>
                <a:cubicBezTo>
                  <a:pt x="3086558" y="894203"/>
                  <a:pt x="3196727" y="844627"/>
                  <a:pt x="3209580" y="883186"/>
                </a:cubicBezTo>
                <a:cubicBezTo>
                  <a:pt x="3222433" y="921745"/>
                  <a:pt x="3108593" y="1041095"/>
                  <a:pt x="3110429" y="1103524"/>
                </a:cubicBezTo>
                <a:cubicBezTo>
                  <a:pt x="3112265" y="1165953"/>
                  <a:pt x="3178366" y="1248579"/>
                  <a:pt x="3220597" y="1257760"/>
                </a:cubicBezTo>
                <a:cubicBezTo>
                  <a:pt x="3262828" y="1266941"/>
                  <a:pt x="3325257" y="1169625"/>
                  <a:pt x="3363816" y="1158608"/>
                </a:cubicBezTo>
                <a:cubicBezTo>
                  <a:pt x="3402375" y="1147591"/>
                  <a:pt x="3420737" y="1184315"/>
                  <a:pt x="3451951" y="1191659"/>
                </a:cubicBezTo>
                <a:cubicBezTo>
                  <a:pt x="3483166" y="1199004"/>
                  <a:pt x="3512544" y="1175133"/>
                  <a:pt x="3551103" y="1202675"/>
                </a:cubicBezTo>
                <a:cubicBezTo>
                  <a:pt x="3589662" y="1230217"/>
                  <a:pt x="3637402" y="1299992"/>
                  <a:pt x="3683306" y="1356912"/>
                </a:cubicBezTo>
                <a:cubicBezTo>
                  <a:pt x="3729210" y="1413832"/>
                  <a:pt x="3786130" y="1481769"/>
                  <a:pt x="3826525" y="1544198"/>
                </a:cubicBezTo>
                <a:cubicBezTo>
                  <a:pt x="3866920" y="1606627"/>
                  <a:pt x="3892626" y="1689254"/>
                  <a:pt x="3925677" y="1731485"/>
                </a:cubicBezTo>
                <a:cubicBezTo>
                  <a:pt x="3958728" y="1773716"/>
                  <a:pt x="3993615" y="1782897"/>
                  <a:pt x="4024829" y="1797586"/>
                </a:cubicBezTo>
                <a:cubicBezTo>
                  <a:pt x="4056043" y="1812275"/>
                  <a:pt x="4079913" y="1823292"/>
                  <a:pt x="4112963" y="1819620"/>
                </a:cubicBezTo>
                <a:cubicBezTo>
                  <a:pt x="4146013" y="1815948"/>
                  <a:pt x="4195590" y="1771881"/>
                  <a:pt x="4223132" y="1775553"/>
                </a:cubicBezTo>
                <a:cubicBezTo>
                  <a:pt x="4250674" y="1779225"/>
                  <a:pt x="4270871" y="1814112"/>
                  <a:pt x="4278216" y="1841654"/>
                </a:cubicBezTo>
                <a:cubicBezTo>
                  <a:pt x="4285561" y="1869196"/>
                  <a:pt x="4274545" y="1904083"/>
                  <a:pt x="4267200" y="1940806"/>
                </a:cubicBezTo>
                <a:cubicBezTo>
                  <a:pt x="4259856" y="1977529"/>
                  <a:pt x="4270872" y="2043630"/>
                  <a:pt x="4234149" y="2061991"/>
                </a:cubicBezTo>
                <a:cubicBezTo>
                  <a:pt x="4197426" y="2080352"/>
                  <a:pt x="4092766" y="2045466"/>
                  <a:pt x="4046862" y="2050974"/>
                </a:cubicBezTo>
                <a:cubicBezTo>
                  <a:pt x="4000958" y="2056482"/>
                  <a:pt x="3984433" y="2087697"/>
                  <a:pt x="3958727" y="2095042"/>
                </a:cubicBezTo>
                <a:cubicBezTo>
                  <a:pt x="3933021" y="2102387"/>
                  <a:pt x="3910987" y="2085861"/>
                  <a:pt x="3892626" y="2095042"/>
                </a:cubicBezTo>
                <a:cubicBezTo>
                  <a:pt x="3874265" y="2104223"/>
                  <a:pt x="3868756" y="2150126"/>
                  <a:pt x="3848559" y="2150126"/>
                </a:cubicBezTo>
                <a:cubicBezTo>
                  <a:pt x="3828362" y="2150126"/>
                  <a:pt x="3804492" y="2100551"/>
                  <a:pt x="3771441" y="2095042"/>
                </a:cubicBezTo>
                <a:cubicBezTo>
                  <a:pt x="3738390" y="2089534"/>
                  <a:pt x="3674125" y="2133600"/>
                  <a:pt x="3650255" y="2117075"/>
                </a:cubicBezTo>
                <a:cubicBezTo>
                  <a:pt x="3626385" y="2100550"/>
                  <a:pt x="3648418" y="2016087"/>
                  <a:pt x="3628221" y="1995890"/>
                </a:cubicBezTo>
                <a:cubicBezTo>
                  <a:pt x="3608024" y="1975693"/>
                  <a:pt x="3551104" y="1994054"/>
                  <a:pt x="3529070" y="1995890"/>
                </a:cubicBezTo>
                <a:cubicBezTo>
                  <a:pt x="3507036" y="1997726"/>
                  <a:pt x="3516217" y="2001399"/>
                  <a:pt x="3496019" y="2006907"/>
                </a:cubicBezTo>
                <a:cubicBezTo>
                  <a:pt x="3475821" y="2012415"/>
                  <a:pt x="3439098" y="2027104"/>
                  <a:pt x="3407884" y="2028940"/>
                </a:cubicBezTo>
                <a:cubicBezTo>
                  <a:pt x="3376670" y="2030776"/>
                  <a:pt x="3327093" y="2032613"/>
                  <a:pt x="3308732" y="2017924"/>
                </a:cubicBezTo>
                <a:cubicBezTo>
                  <a:pt x="3290371" y="2003235"/>
                  <a:pt x="3330765" y="1949987"/>
                  <a:pt x="3297715" y="1940806"/>
                </a:cubicBezTo>
                <a:cubicBezTo>
                  <a:pt x="3264665" y="1931625"/>
                  <a:pt x="3169185" y="1951822"/>
                  <a:pt x="3110429" y="1962839"/>
                </a:cubicBezTo>
                <a:cubicBezTo>
                  <a:pt x="3051673" y="1973856"/>
                  <a:pt x="2991080" y="1992218"/>
                  <a:pt x="2945176" y="2006907"/>
                </a:cubicBezTo>
                <a:cubicBezTo>
                  <a:pt x="2899272" y="2021596"/>
                  <a:pt x="2868058" y="2019760"/>
                  <a:pt x="2835007" y="2050974"/>
                </a:cubicBezTo>
                <a:cubicBezTo>
                  <a:pt x="2801956" y="2082188"/>
                  <a:pt x="2778086" y="2162979"/>
                  <a:pt x="2746872" y="2194193"/>
                </a:cubicBezTo>
                <a:cubicBezTo>
                  <a:pt x="2715658" y="2225407"/>
                  <a:pt x="2678934" y="2234589"/>
                  <a:pt x="2647720" y="2238261"/>
                </a:cubicBezTo>
                <a:cubicBezTo>
                  <a:pt x="2616506" y="2241933"/>
                  <a:pt x="2596308" y="2219899"/>
                  <a:pt x="2559585" y="2216227"/>
                </a:cubicBezTo>
                <a:cubicBezTo>
                  <a:pt x="2522862" y="2212555"/>
                  <a:pt x="2458597" y="2212555"/>
                  <a:pt x="2427383" y="2216227"/>
                </a:cubicBezTo>
                <a:cubicBezTo>
                  <a:pt x="2396169" y="2219899"/>
                  <a:pt x="2388823" y="2223572"/>
                  <a:pt x="2372298" y="2238261"/>
                </a:cubicBezTo>
                <a:cubicBezTo>
                  <a:pt x="2355773" y="2252950"/>
                  <a:pt x="2335576" y="2282328"/>
                  <a:pt x="2328231" y="2304362"/>
                </a:cubicBezTo>
                <a:cubicBezTo>
                  <a:pt x="2320887" y="2326396"/>
                  <a:pt x="2333739" y="2339249"/>
                  <a:pt x="2328231" y="2370463"/>
                </a:cubicBezTo>
                <a:cubicBezTo>
                  <a:pt x="2322723" y="2401677"/>
                  <a:pt x="2308033" y="2464107"/>
                  <a:pt x="2295180" y="2491649"/>
                </a:cubicBezTo>
                <a:cubicBezTo>
                  <a:pt x="2282327" y="2519191"/>
                  <a:pt x="2274983" y="2517355"/>
                  <a:pt x="2251113" y="2535716"/>
                </a:cubicBezTo>
                <a:cubicBezTo>
                  <a:pt x="2227243" y="2554077"/>
                  <a:pt x="2199701" y="2585293"/>
                  <a:pt x="2151961" y="2601818"/>
                </a:cubicBezTo>
                <a:cubicBezTo>
                  <a:pt x="2104221" y="2618343"/>
                  <a:pt x="2008741" y="2645885"/>
                  <a:pt x="1964674" y="2634868"/>
                </a:cubicBezTo>
                <a:cubicBezTo>
                  <a:pt x="1920607" y="2623851"/>
                  <a:pt x="1918770" y="2552241"/>
                  <a:pt x="1887556" y="2535716"/>
                </a:cubicBezTo>
                <a:cubicBezTo>
                  <a:pt x="1856342" y="2519191"/>
                  <a:pt x="1777388" y="2535716"/>
                  <a:pt x="1777388" y="2535716"/>
                </a:cubicBezTo>
                <a:cubicBezTo>
                  <a:pt x="1746174" y="2535716"/>
                  <a:pt x="1709451" y="2554077"/>
                  <a:pt x="1700270" y="2535716"/>
                </a:cubicBezTo>
                <a:cubicBezTo>
                  <a:pt x="1691089" y="2517355"/>
                  <a:pt x="1735156" y="2443909"/>
                  <a:pt x="1722303" y="2425548"/>
                </a:cubicBezTo>
                <a:cubicBezTo>
                  <a:pt x="1709450" y="2407187"/>
                  <a:pt x="1623151" y="2425548"/>
                  <a:pt x="1623151" y="2425548"/>
                </a:cubicBezTo>
                <a:cubicBezTo>
                  <a:pt x="1595609" y="2425548"/>
                  <a:pt x="1573575" y="2442073"/>
                  <a:pt x="1557050" y="2425548"/>
                </a:cubicBezTo>
                <a:cubicBezTo>
                  <a:pt x="1540525" y="2409023"/>
                  <a:pt x="1524000" y="2350266"/>
                  <a:pt x="1524000" y="2326396"/>
                </a:cubicBezTo>
                <a:cubicBezTo>
                  <a:pt x="1524000" y="2302526"/>
                  <a:pt x="1566231" y="2300689"/>
                  <a:pt x="1557050" y="2282328"/>
                </a:cubicBezTo>
                <a:cubicBezTo>
                  <a:pt x="1547869" y="2263967"/>
                  <a:pt x="1485440" y="2245605"/>
                  <a:pt x="1468915" y="2216227"/>
                </a:cubicBezTo>
                <a:cubicBezTo>
                  <a:pt x="1452390" y="2186849"/>
                  <a:pt x="1467079" y="2124420"/>
                  <a:pt x="1457898" y="2106059"/>
                </a:cubicBezTo>
                <a:cubicBezTo>
                  <a:pt x="1448717" y="2087698"/>
                  <a:pt x="1434028" y="2098715"/>
                  <a:pt x="1413831" y="2106059"/>
                </a:cubicBezTo>
                <a:cubicBezTo>
                  <a:pt x="1393634" y="2113403"/>
                  <a:pt x="1362419" y="2137273"/>
                  <a:pt x="1336713" y="2150126"/>
                </a:cubicBezTo>
                <a:cubicBezTo>
                  <a:pt x="1311007" y="2162979"/>
                  <a:pt x="1296318" y="2194194"/>
                  <a:pt x="1259595" y="2183177"/>
                </a:cubicBezTo>
                <a:cubicBezTo>
                  <a:pt x="1222872" y="2172160"/>
                  <a:pt x="1156771" y="2098714"/>
                  <a:pt x="1116376" y="2084025"/>
                </a:cubicBezTo>
                <a:cubicBezTo>
                  <a:pt x="1075981" y="2069336"/>
                  <a:pt x="1046602" y="2080353"/>
                  <a:pt x="1017224" y="2095042"/>
                </a:cubicBezTo>
                <a:cubicBezTo>
                  <a:pt x="987846" y="2109731"/>
                  <a:pt x="967648" y="2150126"/>
                  <a:pt x="940106" y="2172160"/>
                </a:cubicBezTo>
                <a:cubicBezTo>
                  <a:pt x="912564" y="2194194"/>
                  <a:pt x="872169" y="2208883"/>
                  <a:pt x="851971" y="2227244"/>
                </a:cubicBezTo>
                <a:cubicBezTo>
                  <a:pt x="831773" y="2245605"/>
                  <a:pt x="837282" y="2284164"/>
                  <a:pt x="818920" y="2282328"/>
                </a:cubicBezTo>
                <a:cubicBezTo>
                  <a:pt x="800559" y="2280492"/>
                  <a:pt x="756491" y="2254786"/>
                  <a:pt x="741802" y="2216227"/>
                </a:cubicBezTo>
                <a:cubicBezTo>
                  <a:pt x="727113" y="2177668"/>
                  <a:pt x="736293" y="2100550"/>
                  <a:pt x="730785" y="2050974"/>
                </a:cubicBezTo>
                <a:cubicBezTo>
                  <a:pt x="725277" y="2001398"/>
                  <a:pt x="730785" y="1955495"/>
                  <a:pt x="708751" y="1918772"/>
                </a:cubicBezTo>
                <a:cubicBezTo>
                  <a:pt x="686717" y="1882049"/>
                  <a:pt x="620617" y="1850835"/>
                  <a:pt x="598583" y="1830637"/>
                </a:cubicBezTo>
                <a:cubicBezTo>
                  <a:pt x="576549" y="1810439"/>
                  <a:pt x="583894" y="1817784"/>
                  <a:pt x="576549" y="1797586"/>
                </a:cubicBezTo>
                <a:cubicBezTo>
                  <a:pt x="569204" y="1777388"/>
                  <a:pt x="567368" y="1727812"/>
                  <a:pt x="554515" y="1709451"/>
                </a:cubicBezTo>
                <a:cubicBezTo>
                  <a:pt x="541662" y="1691090"/>
                  <a:pt x="519628" y="1696599"/>
                  <a:pt x="499431" y="1687418"/>
                </a:cubicBezTo>
                <a:cubicBezTo>
                  <a:pt x="479234" y="1678237"/>
                  <a:pt x="455364" y="1654367"/>
                  <a:pt x="433330" y="1654367"/>
                </a:cubicBezTo>
                <a:cubicBezTo>
                  <a:pt x="411296" y="1654367"/>
                  <a:pt x="380082" y="1681910"/>
                  <a:pt x="367229" y="1687418"/>
                </a:cubicBezTo>
                <a:cubicBezTo>
                  <a:pt x="354376" y="1692927"/>
                  <a:pt x="361720" y="1696599"/>
                  <a:pt x="356212" y="1687418"/>
                </a:cubicBezTo>
                <a:cubicBezTo>
                  <a:pt x="350704" y="1678237"/>
                  <a:pt x="350703" y="1639678"/>
                  <a:pt x="334178" y="1632333"/>
                </a:cubicBezTo>
                <a:cubicBezTo>
                  <a:pt x="317653" y="1624988"/>
                  <a:pt x="255224" y="1667220"/>
                  <a:pt x="257060" y="1643350"/>
                </a:cubicBezTo>
                <a:cubicBezTo>
                  <a:pt x="258896" y="1619480"/>
                  <a:pt x="341523" y="1522165"/>
                  <a:pt x="345195" y="1489114"/>
                </a:cubicBezTo>
                <a:cubicBezTo>
                  <a:pt x="348867" y="1456063"/>
                  <a:pt x="308472" y="1479933"/>
                  <a:pt x="279094" y="1445046"/>
                </a:cubicBezTo>
                <a:cubicBezTo>
                  <a:pt x="249716" y="1410159"/>
                  <a:pt x="211156" y="1325696"/>
                  <a:pt x="168925" y="1279793"/>
                </a:cubicBezTo>
                <a:cubicBezTo>
                  <a:pt x="126694" y="1233890"/>
                  <a:pt x="51412" y="1202675"/>
                  <a:pt x="25706" y="1169625"/>
                </a:cubicBezTo>
                <a:cubicBezTo>
                  <a:pt x="0" y="1136575"/>
                  <a:pt x="1836" y="1112704"/>
                  <a:pt x="14689" y="1081490"/>
                </a:cubicBezTo>
                <a:cubicBezTo>
                  <a:pt x="27542" y="1050276"/>
                  <a:pt x="75282" y="1002536"/>
                  <a:pt x="102824" y="982338"/>
                </a:cubicBezTo>
                <a:cubicBezTo>
                  <a:pt x="130366" y="962140"/>
                  <a:pt x="156072" y="980502"/>
                  <a:pt x="179942" y="960304"/>
                </a:cubicBezTo>
                <a:cubicBezTo>
                  <a:pt x="203812" y="940107"/>
                  <a:pt x="224009" y="883187"/>
                  <a:pt x="246043" y="861153"/>
                </a:cubicBezTo>
                <a:cubicBezTo>
                  <a:pt x="268077" y="839119"/>
                  <a:pt x="291946" y="826266"/>
                  <a:pt x="312144" y="828102"/>
                </a:cubicBezTo>
                <a:cubicBezTo>
                  <a:pt x="332342" y="829938"/>
                  <a:pt x="350704" y="848299"/>
                  <a:pt x="367229" y="872169"/>
                </a:cubicBezTo>
                <a:cubicBezTo>
                  <a:pt x="383754" y="896039"/>
                  <a:pt x="392935" y="941943"/>
                  <a:pt x="411296" y="971321"/>
                </a:cubicBezTo>
                <a:cubicBezTo>
                  <a:pt x="429657" y="1000699"/>
                  <a:pt x="446183" y="1039258"/>
                  <a:pt x="477397" y="1048439"/>
                </a:cubicBezTo>
                <a:cubicBezTo>
                  <a:pt x="508611" y="1057620"/>
                  <a:pt x="572877" y="1044767"/>
                  <a:pt x="598583" y="1026406"/>
                </a:cubicBezTo>
                <a:cubicBezTo>
                  <a:pt x="624289" y="1008045"/>
                  <a:pt x="624289" y="974994"/>
                  <a:pt x="631633" y="938271"/>
                </a:cubicBezTo>
                <a:cubicBezTo>
                  <a:pt x="638978" y="901548"/>
                  <a:pt x="635305" y="846463"/>
                  <a:pt x="642650" y="806068"/>
                </a:cubicBezTo>
                <a:cubicBezTo>
                  <a:pt x="649995" y="765673"/>
                  <a:pt x="672029" y="736294"/>
                  <a:pt x="675701" y="695899"/>
                </a:cubicBezTo>
                <a:cubicBezTo>
                  <a:pt x="679373" y="655504"/>
                  <a:pt x="664684" y="594911"/>
                  <a:pt x="664684" y="563697"/>
                </a:cubicBezTo>
                <a:cubicBezTo>
                  <a:pt x="664684" y="532483"/>
                  <a:pt x="655503" y="528810"/>
                  <a:pt x="675701" y="508613"/>
                </a:cubicBezTo>
                <a:cubicBezTo>
                  <a:pt x="695899" y="488416"/>
                  <a:pt x="752820" y="468218"/>
                  <a:pt x="785870" y="442512"/>
                </a:cubicBezTo>
                <a:cubicBezTo>
                  <a:pt x="818920" y="416806"/>
                  <a:pt x="840954" y="381919"/>
                  <a:pt x="874004" y="354377"/>
                </a:cubicBezTo>
                <a:cubicBezTo>
                  <a:pt x="907054" y="326835"/>
                  <a:pt x="949286" y="299293"/>
                  <a:pt x="984173" y="277259"/>
                </a:cubicBezTo>
                <a:cubicBezTo>
                  <a:pt x="1019060" y="255225"/>
                  <a:pt x="1044766" y="205649"/>
                  <a:pt x="1083325" y="211157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71670" y="928670"/>
            <a:ext cx="2000264" cy="500066"/>
          </a:xfrm>
          <a:prstGeom prst="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Северо-Западный район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143372" y="1714488"/>
            <a:ext cx="1928826" cy="357190"/>
          </a:xfrm>
          <a:prstGeom prst="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Северный район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14678" y="3857628"/>
            <a:ext cx="1643074" cy="500066"/>
          </a:xfrm>
          <a:prstGeom prst="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Волго-Вятский район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428860" y="4786322"/>
            <a:ext cx="2143140" cy="428628"/>
          </a:xfrm>
          <a:prstGeom prst="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Поволжский район</a:t>
            </a:r>
            <a:endParaRPr lang="ru-RU" b="1" dirty="0"/>
          </a:p>
        </p:txBody>
      </p:sp>
      <p:sp>
        <p:nvSpPr>
          <p:cNvPr id="14" name="Прямоугольник с одним вырезанным углом 13"/>
          <p:cNvSpPr/>
          <p:nvPr/>
        </p:nvSpPr>
        <p:spPr>
          <a:xfrm>
            <a:off x="571472" y="3643314"/>
            <a:ext cx="1857388" cy="1000132"/>
          </a:xfrm>
          <a:prstGeom prst="snip1Rect">
            <a:avLst>
              <a:gd name="adj" fmla="val 34186"/>
            </a:avLst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Центрально-Черноземный район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 rot="17105769">
            <a:off x="-96850" y="3195222"/>
            <a:ext cx="1214446" cy="285754"/>
          </a:xfrm>
          <a:prstGeom prst="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Украина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 rot="19522080">
            <a:off x="221826" y="1657803"/>
            <a:ext cx="1398045" cy="285752"/>
          </a:xfrm>
          <a:prstGeom prst="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Белоруссия</a:t>
            </a:r>
            <a:endParaRPr lang="ru-RU" b="1" dirty="0"/>
          </a:p>
        </p:txBody>
      </p:sp>
      <p:sp>
        <p:nvSpPr>
          <p:cNvPr id="17" name="5-конечная звезда 16"/>
          <p:cNvSpPr/>
          <p:nvPr/>
        </p:nvSpPr>
        <p:spPr>
          <a:xfrm>
            <a:off x="2285984" y="2571744"/>
            <a:ext cx="357190" cy="285752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143108" y="3071810"/>
            <a:ext cx="928694" cy="1588"/>
          </a:xfrm>
          <a:prstGeom prst="line">
            <a:avLst/>
          </a:prstGeom>
          <a:ln w="762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Схема 22"/>
          <p:cNvGraphicFramePr/>
          <p:nvPr/>
        </p:nvGraphicFramePr>
        <p:xfrm>
          <a:off x="285720" y="1071546"/>
          <a:ext cx="60007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4" name="Содержимое 3"/>
          <p:cNvGraphicFramePr>
            <a:graphicFrameLocks/>
          </p:cNvGraphicFramePr>
          <p:nvPr/>
        </p:nvGraphicFramePr>
        <p:xfrm>
          <a:off x="251520" y="836712"/>
          <a:ext cx="6096000" cy="5334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14644"/>
                <a:gridCol w="2071702"/>
                <a:gridCol w="13096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Субъект федерации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Центр субъекта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S</a:t>
                      </a:r>
                      <a:r>
                        <a:rPr lang="ru-RU" sz="1900" dirty="0" smtClean="0"/>
                        <a:t>, км²</a:t>
                      </a:r>
                      <a:endParaRPr lang="ru-RU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Брянская обл.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Брянск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34900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Владимирская обл.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/>
                        <a:t>Владимир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/>
                        <a:t>29000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Рязанская обл.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Рязань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39600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Ивановская обл.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Иваново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23900</a:t>
                      </a:r>
                      <a:endParaRPr lang="ru-RU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Калужская обл.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Калуга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29900</a:t>
                      </a:r>
                      <a:endParaRPr lang="ru-RU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Костромская обл.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Кострома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60100</a:t>
                      </a:r>
                      <a:endParaRPr lang="ru-RU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Орловская обл.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Орел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24700</a:t>
                      </a:r>
                      <a:endParaRPr lang="ru-RU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Московская обл.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Москва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46000</a:t>
                      </a:r>
                      <a:endParaRPr lang="ru-RU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Смоленская обл.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Смоленск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49800</a:t>
                      </a:r>
                      <a:endParaRPr lang="ru-RU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Тверская обл.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Тверь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84100</a:t>
                      </a:r>
                      <a:endParaRPr lang="ru-RU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Тульская обл.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Тула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25700</a:t>
                      </a:r>
                      <a:endParaRPr lang="ru-RU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Ярославская обл.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Ярославль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36400</a:t>
                      </a:r>
                      <a:endParaRPr lang="ru-RU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Москва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Москва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1000</a:t>
                      </a:r>
                      <a:endParaRPr lang="ru-RU" sz="1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Умножение 21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Нашивка 25">
            <a:hlinkClick r:id="rId7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Скругленный прямоугольник 26">
            <a:hlinkClick r:id="rId8" action="ppaction://hlinksldjump"/>
          </p:cNvPr>
          <p:cNvSpPr/>
          <p:nvPr/>
        </p:nvSpPr>
        <p:spPr>
          <a:xfrm>
            <a:off x="6588224" y="4869160"/>
            <a:ext cx="2286016" cy="78581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История освоения</a:t>
            </a:r>
            <a:endParaRPr lang="ru-RU" sz="2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Graphic spid="23" grpId="0">
        <p:bldAsOne/>
      </p:bldGraphic>
      <p:bldGraphic spid="23" grpId="1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8064" y="908720"/>
            <a:ext cx="38164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Старейшая отрасль </a:t>
            </a:r>
            <a:r>
              <a:rPr lang="ru-RU" sz="2400" b="1" dirty="0" smtClean="0"/>
              <a:t>специализации</a:t>
            </a:r>
            <a:r>
              <a:rPr lang="ru-RU" sz="2400" dirty="0" smtClean="0"/>
              <a:t> Центральной России</a:t>
            </a:r>
          </a:p>
          <a:p>
            <a:r>
              <a:rPr lang="ru-RU" sz="2400" dirty="0" smtClean="0"/>
              <a:t>Работает на привозном сырье</a:t>
            </a:r>
          </a:p>
          <a:p>
            <a:r>
              <a:rPr lang="ru-RU" sz="2400" dirty="0" smtClean="0"/>
              <a:t>Основные отрасли:</a:t>
            </a:r>
          </a:p>
          <a:p>
            <a:pPr lvl="1">
              <a:buFont typeface="Arial" pitchFamily="34" charset="0"/>
              <a:buChar char="•"/>
            </a:pPr>
            <a:r>
              <a:rPr lang="ru-RU" sz="2400" b="1" dirty="0" smtClean="0"/>
              <a:t>Хлопчатобумажная</a:t>
            </a:r>
          </a:p>
          <a:p>
            <a:pPr lvl="1">
              <a:buFont typeface="Arial" pitchFamily="34" charset="0"/>
              <a:buChar char="•"/>
            </a:pPr>
            <a:r>
              <a:rPr lang="ru-RU" sz="2400" dirty="0" smtClean="0"/>
              <a:t>Шерстяная</a:t>
            </a:r>
          </a:p>
          <a:p>
            <a:pPr lvl="1">
              <a:buFont typeface="Arial" pitchFamily="34" charset="0"/>
              <a:buChar char="•"/>
            </a:pPr>
            <a:r>
              <a:rPr lang="ru-RU" sz="2400" dirty="0" smtClean="0"/>
              <a:t>Шелковая</a:t>
            </a:r>
          </a:p>
          <a:p>
            <a:pPr lvl="1">
              <a:buFont typeface="Arial" pitchFamily="34" charset="0"/>
              <a:buChar char="•"/>
            </a:pPr>
            <a:r>
              <a:rPr lang="ru-RU" sz="2400" dirty="0" smtClean="0"/>
              <a:t>Льняная</a:t>
            </a:r>
          </a:p>
          <a:p>
            <a:r>
              <a:rPr lang="ru-RU" sz="2400" dirty="0" smtClean="0"/>
              <a:t>Главные центры расположены на северо-востоке района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Текстильная промышленность</a:t>
            </a:r>
            <a:endParaRPr lang="ru-RU" dirty="0"/>
          </a:p>
        </p:txBody>
      </p:sp>
      <p:pic>
        <p:nvPicPr>
          <p:cNvPr id="1026" name="Picture 2" descr="C:\Users\Анна\Documents\Школа\география\9 класс\ITN\ЦЭР\карты\легкая пр-т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601" t="20730" r="42549" b="20326"/>
          <a:stretch>
            <a:fillRect/>
          </a:stretch>
        </p:blipFill>
        <p:spPr bwMode="auto">
          <a:xfrm>
            <a:off x="179512" y="980728"/>
            <a:ext cx="4767639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Анна\Documents\Школа\география\9 класс\ITN\ЦЭР\карты\легкая пр-ть масштаб.jpg"/>
          <p:cNvPicPr>
            <a:picLocks noChangeAspect="1" noChangeArrowheads="1"/>
          </p:cNvPicPr>
          <p:nvPr/>
        </p:nvPicPr>
        <p:blipFill>
          <a:blip r:embed="rId3" cstate="print"/>
          <a:srcRect l="19792" t="21886" r="42006" b="19503"/>
          <a:stretch>
            <a:fillRect/>
          </a:stretch>
        </p:blipFill>
        <p:spPr bwMode="auto">
          <a:xfrm>
            <a:off x="107504" y="980728"/>
            <a:ext cx="4839395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4293096"/>
            <a:ext cx="533400" cy="546100"/>
          </a:xfrm>
          <a:prstGeom prst="rect">
            <a:avLst/>
          </a:prstGeom>
          <a:noFill/>
        </p:spPr>
      </p:pic>
      <p:sp>
        <p:nvSpPr>
          <p:cNvPr id="8" name="Умножение 7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Нашивка 8">
            <a:hlinkClick r:id="rId5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2" descr="C:\Users\Анна\Documents\Школа\иконки\ico_pho.png"/>
          <p:cNvPicPr>
            <a:picLocks noChangeAspect="1" noChangeArrowheads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5013176"/>
            <a:ext cx="533400" cy="546100"/>
          </a:xfrm>
          <a:prstGeom prst="rect">
            <a:avLst/>
          </a:prstGeom>
          <a:noFill/>
        </p:spPr>
      </p:pic>
      <p:grpSp>
        <p:nvGrpSpPr>
          <p:cNvPr id="21" name="Группа 20"/>
          <p:cNvGrpSpPr/>
          <p:nvPr/>
        </p:nvGrpSpPr>
        <p:grpSpPr>
          <a:xfrm>
            <a:off x="0" y="692696"/>
            <a:ext cx="9144000" cy="5568155"/>
            <a:chOff x="0" y="692696"/>
            <a:chExt cx="9144000" cy="5568155"/>
          </a:xfrm>
        </p:grpSpPr>
        <p:pic>
          <p:nvPicPr>
            <p:cNvPr id="3" name="Picture 2" descr="C:\Users\Анна\Documents\Школа\география\9 класс\ITN\ЦЭР\45(1)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692696"/>
              <a:ext cx="2664296" cy="2664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3" descr="C:\Users\Анна\Documents\Школа\география\9 класс\ITN\ЦЭР\new_col_010611_14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9512" y="3429000"/>
              <a:ext cx="2831851" cy="28318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9" name="Picture 5" descr="C:\Users\Анна\Documents\Школа\география\9 класс\ITN\ЦЭР\magazin_210212_12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499773" y="692696"/>
              <a:ext cx="2644227" cy="35283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30" name="Picture 6" descr="C:\Users\Анна\Documents\Школа\география\9 класс\ITN\ЦЭР\101-1514 5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44008" y="692696"/>
              <a:ext cx="1769064" cy="266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31" name="Picture 7" descr="C:\Users\Анна\Documents\Школа\география\9 класс\ITN\ЦЭР\111-1405A 1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771800" y="692696"/>
              <a:ext cx="1769062" cy="266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32" name="Picture 8" descr="C:\Users\Анна\Documents\Школа\география\9 класс\ITN\ЦЭР\4001001.jpg"/>
            <p:cNvPicPr>
              <a:picLocks noChangeAspect="1" noChangeArrowheads="1"/>
            </p:cNvPicPr>
            <p:nvPr/>
          </p:nvPicPr>
          <p:blipFill>
            <a:blip r:embed="rId12" cstate="screen"/>
            <a:srcRect l="7189" t="7317" r="8939" b="7317"/>
            <a:stretch>
              <a:fillRect/>
            </a:stretch>
          </p:blipFill>
          <p:spPr bwMode="auto">
            <a:xfrm>
              <a:off x="3203848" y="3429000"/>
              <a:ext cx="2808312" cy="2808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2771800" y="3068960"/>
              <a:ext cx="3672408" cy="307777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Изделия швейных предприятий г. Москвы</a:t>
              </a:r>
              <a:endParaRPr lang="ru-RU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16216" y="3717032"/>
              <a:ext cx="2627784" cy="523220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Трехгорная мануфактура, Москва</a:t>
              </a:r>
              <a:endParaRPr lang="ru-RU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03848" y="5949280"/>
              <a:ext cx="2808312" cy="307777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гобелен</a:t>
              </a:r>
              <a:endParaRPr lang="ru-RU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9512" y="5949280"/>
              <a:ext cx="2808312" cy="307777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Ивановская область</a:t>
              </a:r>
              <a:endParaRPr lang="ru-RU" sz="1400" dirty="0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Сельское хозяйство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124744"/>
            <a:ext cx="5866252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4437112"/>
            <a:ext cx="358949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множение 5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Нашивка 6">
            <a:hlinkClick r:id="rId4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88224" y="2348880"/>
            <a:ext cx="2232248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Земледелие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588224" y="3356992"/>
            <a:ext cx="2232248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Животноводство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179512" y="1052736"/>
          <a:ext cx="60960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26" name="Picture 2" descr="C:\Users\Анна\Documents\Школа\иконки\ico_dia.png"/>
          <p:cNvPicPr>
            <a:picLocks noChangeAspect="1" noChangeArrowheads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2708920"/>
            <a:ext cx="533400" cy="546100"/>
          </a:xfrm>
          <a:prstGeom prst="rect">
            <a:avLst/>
          </a:prstGeom>
          <a:noFill/>
        </p:spPr>
      </p:pic>
      <p:grpSp>
        <p:nvGrpSpPr>
          <p:cNvPr id="17" name="Группа 16"/>
          <p:cNvGrpSpPr/>
          <p:nvPr/>
        </p:nvGrpSpPr>
        <p:grpSpPr>
          <a:xfrm>
            <a:off x="395536" y="692696"/>
            <a:ext cx="6192688" cy="5554011"/>
            <a:chOff x="395536" y="692696"/>
            <a:chExt cx="6192688" cy="5554011"/>
          </a:xfrm>
        </p:grpSpPr>
        <p:pic>
          <p:nvPicPr>
            <p:cNvPr id="1027" name="Picture 3" descr="C:\Users\Анна\Documents\Школа\география\9 класс\ITN\ЦЭР\x400_1108_a5_a1ab8e6b4116.jpg.jpeg"/>
            <p:cNvPicPr>
              <a:picLocks noChangeAspect="1" noChangeArrowheads="1"/>
            </p:cNvPicPr>
            <p:nvPr/>
          </p:nvPicPr>
          <p:blipFill>
            <a:blip r:embed="rId7" cstate="screen"/>
            <a:stretch>
              <a:fillRect/>
            </a:stretch>
          </p:blipFill>
          <p:spPr bwMode="auto">
            <a:xfrm>
              <a:off x="1403648" y="3608064"/>
              <a:ext cx="3960440" cy="26386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395536" y="3573016"/>
              <a:ext cx="6192688" cy="707886"/>
            </a:xfrm>
            <a:prstGeom prst="rect">
              <a:avLst/>
            </a:prstGeom>
            <a:solidFill>
              <a:srgbClr val="A5AB81">
                <a:lumMod val="20000"/>
                <a:lumOff val="80000"/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/>
                <a:t>Молочное животноводство </a:t>
              </a:r>
            </a:p>
            <a:p>
              <a:pPr algn="ctr"/>
              <a:r>
                <a:rPr lang="ru-RU" sz="2000" b="1" dirty="0" smtClean="0"/>
                <a:t>(Тверская, Брянская, Смоленская, Рязанская области)</a:t>
              </a:r>
              <a:endParaRPr lang="ru-RU" sz="2000" b="1" dirty="0"/>
            </a:p>
          </p:txBody>
        </p:sp>
        <p:pic>
          <p:nvPicPr>
            <p:cNvPr id="1028" name="Picture 4" descr="C:\Users\Анна\Documents\Школа\география\9 класс\ITN\ЦЭР\x400_uploads_posts_2011-04_1303367639_1272871569_kury.jpg.jpe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827584" y="692696"/>
              <a:ext cx="4963205" cy="2808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827584" y="692696"/>
              <a:ext cx="4968552" cy="707886"/>
            </a:xfrm>
            <a:prstGeom prst="rect">
              <a:avLst/>
            </a:prstGeom>
            <a:solidFill>
              <a:srgbClr val="A5AB81">
                <a:lumMod val="20000"/>
                <a:lumOff val="80000"/>
                <a:alpha val="59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/>
                <a:t>Птицеводство</a:t>
              </a:r>
            </a:p>
            <a:p>
              <a:pPr algn="ctr"/>
              <a:r>
                <a:rPr lang="ru-RU" sz="2000" b="1" dirty="0" smtClean="0"/>
                <a:t>(Московская, Владимирская области)</a:t>
              </a:r>
              <a:endParaRPr lang="ru-RU" sz="2000" b="1" dirty="0"/>
            </a:p>
          </p:txBody>
        </p:sp>
      </p:grpSp>
      <p:pic>
        <p:nvPicPr>
          <p:cNvPr id="16" name="Picture 2" descr="C:\Users\Анна\Documents\Школа\иконки\ico_pho.png"/>
          <p:cNvPicPr>
            <a:picLocks noChangeAspect="1" noChangeArrowheads="1"/>
          </p:cNvPicPr>
          <p:nvPr/>
        </p:nvPicPr>
        <p:blipFill>
          <a:blip r:embed="rId9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3789040"/>
            <a:ext cx="533400" cy="5461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1" grpId="1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Народные промыслы</a:t>
            </a:r>
            <a:endParaRPr lang="ru-RU" dirty="0"/>
          </a:p>
        </p:txBody>
      </p:sp>
      <p:pic>
        <p:nvPicPr>
          <p:cNvPr id="1026" name="Picture 2" descr="C:\Users\Анна\Documents\Школа\география\9 класс\ITN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764704"/>
            <a:ext cx="7920880" cy="540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вал 10"/>
          <p:cNvSpPr/>
          <p:nvPr/>
        </p:nvSpPr>
        <p:spPr>
          <a:xfrm>
            <a:off x="2771800" y="3933056"/>
            <a:ext cx="432048" cy="432048"/>
          </a:xfrm>
          <a:prstGeom prst="ellipse">
            <a:avLst/>
          </a:prstGeom>
          <a:solidFill>
            <a:srgbClr val="002060"/>
          </a:solidFill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4572000" y="3717032"/>
            <a:ext cx="432048" cy="432048"/>
          </a:xfrm>
          <a:prstGeom prst="ellipse">
            <a:avLst/>
          </a:prstGeom>
          <a:solidFill>
            <a:srgbClr val="002060"/>
          </a:solidFill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4067944" y="3573016"/>
            <a:ext cx="432048" cy="432048"/>
          </a:xfrm>
          <a:prstGeom prst="ellipse">
            <a:avLst/>
          </a:prstGeom>
          <a:solidFill>
            <a:srgbClr val="002060"/>
          </a:solidFill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4283968" y="3140968"/>
            <a:ext cx="432048" cy="432048"/>
          </a:xfrm>
          <a:prstGeom prst="ellipse">
            <a:avLst/>
          </a:prstGeom>
          <a:solidFill>
            <a:srgbClr val="002060"/>
          </a:solidFill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5148064" y="3573016"/>
            <a:ext cx="432048" cy="432048"/>
          </a:xfrm>
          <a:prstGeom prst="ellipse">
            <a:avLst/>
          </a:prstGeom>
          <a:solidFill>
            <a:srgbClr val="002060"/>
          </a:solidFill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>
            <a:off x="4716016" y="3284984"/>
            <a:ext cx="432048" cy="432048"/>
          </a:xfrm>
          <a:prstGeom prst="ellipse">
            <a:avLst/>
          </a:prstGeom>
          <a:solidFill>
            <a:srgbClr val="002060"/>
          </a:solidFill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4572000" y="2780928"/>
            <a:ext cx="432048" cy="432048"/>
          </a:xfrm>
          <a:prstGeom prst="ellipse">
            <a:avLst/>
          </a:prstGeom>
          <a:solidFill>
            <a:srgbClr val="002060"/>
          </a:solidFill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5076056" y="2996952"/>
            <a:ext cx="432048" cy="432048"/>
          </a:xfrm>
          <a:prstGeom prst="ellipse">
            <a:avLst/>
          </a:prstGeom>
          <a:solidFill>
            <a:srgbClr val="002060"/>
          </a:solidFill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107504" y="1556792"/>
            <a:ext cx="8856984" cy="3738818"/>
            <a:chOff x="0" y="1340768"/>
            <a:chExt cx="8964488" cy="3738818"/>
          </a:xfrm>
        </p:grpSpPr>
        <p:pic>
          <p:nvPicPr>
            <p:cNvPr id="1033" name="Picture 9" descr="C:\Users\Анна\Documents\Школа\география\9 класс\ITN\0_4d330_4961c1c2_L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0" y="1340768"/>
              <a:ext cx="4593142" cy="3738818"/>
            </a:xfrm>
            <a:prstGeom prst="rect">
              <a:avLst/>
            </a:prstGeom>
            <a:noFill/>
          </p:spPr>
        </p:pic>
        <p:sp>
          <p:nvSpPr>
            <p:cNvPr id="30" name="Прямоугольник 29"/>
            <p:cNvSpPr/>
            <p:nvPr/>
          </p:nvSpPr>
          <p:spPr>
            <a:xfrm>
              <a:off x="4427984" y="1340768"/>
              <a:ext cx="4536504" cy="37170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000" dirty="0" err="1" smtClean="0"/>
                <a:t>Жостовская</a:t>
              </a:r>
              <a:r>
                <a:rPr lang="ru-RU" sz="2000" dirty="0" smtClean="0"/>
                <a:t> роспись — народный промысел художественной росписи металлических подносов (д. </a:t>
              </a:r>
              <a:r>
                <a:rPr lang="ru-RU" sz="2000" dirty="0" err="1" smtClean="0"/>
                <a:t>Жостово</a:t>
              </a:r>
              <a:r>
                <a:rPr lang="ru-RU" sz="2000" dirty="0" smtClean="0"/>
                <a:t> Московской области) возник в начале 19 в. Роспись производится обычно по чёрному фону. Основной мотив росписи — цветочный букет простой композиции, в котором чередуются крупные садовые и мелкие полевые цветы.</a:t>
              </a:r>
            </a:p>
            <a:p>
              <a:pPr algn="ctr"/>
              <a:endParaRPr lang="ru-RU" sz="200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07504" y="1340768"/>
            <a:ext cx="8901880" cy="3960440"/>
            <a:chOff x="107504" y="1844824"/>
            <a:chExt cx="9009384" cy="3960440"/>
          </a:xfrm>
        </p:grpSpPr>
        <p:pic>
          <p:nvPicPr>
            <p:cNvPr id="1032" name="Picture 8" descr="C:\Users\Анна\Documents\Школа\география\9 класс\ITN\pict5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07504" y="1844824"/>
              <a:ext cx="3960440" cy="3960440"/>
            </a:xfrm>
            <a:prstGeom prst="rect">
              <a:avLst/>
            </a:prstGeom>
            <a:noFill/>
          </p:spPr>
        </p:pic>
        <p:sp>
          <p:nvSpPr>
            <p:cNvPr id="25" name="Прямоугольник 24"/>
            <p:cNvSpPr/>
            <p:nvPr/>
          </p:nvSpPr>
          <p:spPr>
            <a:xfrm>
              <a:off x="4067944" y="1853208"/>
              <a:ext cx="5048944" cy="3952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/>
                <a:t>Палехская миниатюра — народный промысел, развившийся в поселке Палех Ивановской области. Обычно расписываются шкатулки, ларцы, кубышки, брошки и т. д. Палех еще с допетровских времен славился своими иконописцами. Наибольшего расцвета иконописание достигло в XVIII — начале XIX века.  После революции 1917 г. художники создают Палехскую художественную декоративную артель, которая занимается росписью по дереву.</a:t>
              </a:r>
              <a:endParaRPr lang="ru-RU" sz="20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67544" y="1340768"/>
            <a:ext cx="8496944" cy="3816424"/>
            <a:chOff x="467544" y="1844824"/>
            <a:chExt cx="8496944" cy="3816424"/>
          </a:xfrm>
        </p:grpSpPr>
        <p:pic>
          <p:nvPicPr>
            <p:cNvPr id="1030" name="Picture 6" descr="C:\Users\Анна\Documents\Школа\география\9 класс\ITN\1347-3-300x300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67544" y="1844824"/>
              <a:ext cx="3816424" cy="3816424"/>
            </a:xfrm>
            <a:prstGeom prst="rect">
              <a:avLst/>
            </a:prstGeom>
            <a:noFill/>
          </p:spPr>
        </p:pic>
        <p:sp>
          <p:nvSpPr>
            <p:cNvPr id="18" name="Прямоугольник 17"/>
            <p:cNvSpPr/>
            <p:nvPr/>
          </p:nvSpPr>
          <p:spPr>
            <a:xfrm>
              <a:off x="4283968" y="1844824"/>
              <a:ext cx="4680520" cy="38164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/>
                <a:t>Производство </a:t>
              </a:r>
              <a:r>
                <a:rPr lang="ru-RU" sz="2000" dirty="0" err="1" smtClean="0"/>
                <a:t>павловопосадских</a:t>
              </a:r>
              <a:r>
                <a:rPr lang="ru-RU" sz="2000" dirty="0" smtClean="0"/>
                <a:t> платков и шалей было налажено купцами </a:t>
              </a:r>
              <a:r>
                <a:rPr lang="ru-RU" sz="2000" dirty="0" err="1" smtClean="0"/>
                <a:t>Я.И.Лабзиным</a:t>
              </a:r>
              <a:r>
                <a:rPr lang="ru-RU" sz="2000" dirty="0" smtClean="0"/>
                <a:t> и В.И.Грязновым в начале 60-х годов XIX века в г. Павловский Посад. В XIX веке рисунок на платочную ткань наносили деревянными резными формами.  С конца 90-х годов XX в. используют  метод печати по шаблону и выпускаются шали и платки с количеством красок до 23.</a:t>
              </a:r>
              <a:endParaRPr lang="ru-RU" sz="2000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51520" y="1412776"/>
            <a:ext cx="8705896" cy="3456384"/>
            <a:chOff x="186584" y="2132856"/>
            <a:chExt cx="8705896" cy="3456384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995936" y="2132856"/>
              <a:ext cx="4896544" cy="345638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dirty="0" err="1" smtClean="0"/>
                <a:t>Богородская</a:t>
              </a:r>
              <a:r>
                <a:rPr lang="ru-RU" sz="2000" dirty="0" smtClean="0"/>
                <a:t> резьба  — русский народный промысел, состоящий в изготовлении резных игрушек и скульптуры из мягких пород дерева (липы, ольхи, осины). Центр село </a:t>
              </a:r>
              <a:r>
                <a:rPr lang="ru-RU" sz="2000" dirty="0" err="1" smtClean="0"/>
                <a:t>Богородское</a:t>
              </a:r>
              <a:r>
                <a:rPr lang="ru-RU" sz="2000" dirty="0" smtClean="0"/>
                <a:t> (Московская область). Сперва промысел представлял собой типичное крестьянское производство. Одной из отличительных черт промысла всегда являлось изготовление движущихся игрушек.  </a:t>
              </a:r>
              <a:endParaRPr lang="ru-RU" sz="2000" dirty="0"/>
            </a:p>
          </p:txBody>
        </p:sp>
        <p:pic>
          <p:nvPicPr>
            <p:cNvPr id="1034" name="Picture 10" descr="C:\Users\Анна\Documents\Школа\география\9 класс\ITN\c317feae5705850c26fb5e4d4d587c22.jp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86584" y="2132856"/>
              <a:ext cx="3840426" cy="3456384"/>
            </a:xfrm>
            <a:prstGeom prst="rect">
              <a:avLst/>
            </a:prstGeom>
            <a:noFill/>
          </p:spPr>
        </p:pic>
      </p:grpSp>
      <p:grpSp>
        <p:nvGrpSpPr>
          <p:cNvPr id="15" name="Группа 14"/>
          <p:cNvGrpSpPr/>
          <p:nvPr/>
        </p:nvGrpSpPr>
        <p:grpSpPr>
          <a:xfrm>
            <a:off x="179512" y="1700808"/>
            <a:ext cx="8784976" cy="3816424"/>
            <a:chOff x="179512" y="1700808"/>
            <a:chExt cx="8784976" cy="3816424"/>
          </a:xfrm>
        </p:grpSpPr>
        <p:pic>
          <p:nvPicPr>
            <p:cNvPr id="1029" name="Picture 5" descr="C:\Users\Анна\Documents\Школа\география\9 класс\ITN\teterev_na_progulke01.jp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79512" y="1700808"/>
              <a:ext cx="4284985" cy="3816424"/>
            </a:xfrm>
            <a:prstGeom prst="rect">
              <a:avLst/>
            </a:prstGeom>
            <a:noFill/>
          </p:spPr>
        </p:pic>
        <p:sp>
          <p:nvSpPr>
            <p:cNvPr id="14" name="Прямоугольник 13"/>
            <p:cNvSpPr/>
            <p:nvPr/>
          </p:nvSpPr>
          <p:spPr>
            <a:xfrm>
              <a:off x="4427984" y="1700808"/>
              <a:ext cx="4536504" cy="38164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/>
                <a:t>Владимирская вышивка - это гладь, которая дает только плоскостное изображение предметов. В узорах используются в основном растительные мотивы (цветы, листья), иногда также добавляются изображения птиц, животных.  Основной цвет вышивки ярко-красный — с небольшим вкраплением синего, зеленого и желтого цветов. Для вышивки используют плотные ткани — суровое полотно, сукно и т. п.</a:t>
              </a:r>
              <a:endParaRPr lang="ru-RU" sz="2000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51520" y="1916832"/>
            <a:ext cx="8712968" cy="3456384"/>
            <a:chOff x="179512" y="1988840"/>
            <a:chExt cx="8712968" cy="3456384"/>
          </a:xfrm>
        </p:grpSpPr>
        <p:pic>
          <p:nvPicPr>
            <p:cNvPr id="1031" name="Picture 7" descr="C:\Users\Анна\Documents\Школа\география\9 класс\ITN\1237292745_bezimeni-1.jp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79512" y="1988840"/>
              <a:ext cx="4608835" cy="3452720"/>
            </a:xfrm>
            <a:prstGeom prst="rect">
              <a:avLst/>
            </a:prstGeom>
            <a:noFill/>
          </p:spPr>
        </p:pic>
        <p:sp>
          <p:nvSpPr>
            <p:cNvPr id="22" name="Прямоугольник 21"/>
            <p:cNvSpPr/>
            <p:nvPr/>
          </p:nvSpPr>
          <p:spPr>
            <a:xfrm>
              <a:off x="4788024" y="1988840"/>
              <a:ext cx="4104456" cy="345638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/>
                <a:t>Гжель – один из крупнейших керамических центров русской культуры. Отличительными чертами изделий являются декоративность, нарядность, эстетическая и разнообразие форм. Роспись изделий отличается яркостью и контрастом кобальтовой краски с белым фоном. </a:t>
              </a:r>
              <a:endParaRPr lang="ru-RU" sz="20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55576" y="1556792"/>
            <a:ext cx="7632848" cy="3473730"/>
            <a:chOff x="1331640" y="836712"/>
            <a:chExt cx="7632848" cy="3473730"/>
          </a:xfrm>
        </p:grpSpPr>
        <p:pic>
          <p:nvPicPr>
            <p:cNvPr id="1028" name="Picture 4" descr="C:\Users\Анна\Documents\Школа\география\9 класс\ITN\jviuzpmbkxlqzaebewwdssccsv zmgvmprvkqkwsv.jpg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1331640" y="836712"/>
              <a:ext cx="3100305" cy="3473730"/>
            </a:xfrm>
            <a:prstGeom prst="rect">
              <a:avLst/>
            </a:prstGeom>
            <a:noFill/>
          </p:spPr>
        </p:pic>
        <p:sp>
          <p:nvSpPr>
            <p:cNvPr id="9" name="Прямоугольник 8"/>
            <p:cNvSpPr/>
            <p:nvPr/>
          </p:nvSpPr>
          <p:spPr>
            <a:xfrm>
              <a:off x="4427984" y="836712"/>
              <a:ext cx="4536504" cy="345638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dirty="0" err="1" smtClean="0"/>
                <a:t>Филимоновская</a:t>
              </a:r>
              <a:r>
                <a:rPr lang="ru-RU" sz="2000" dirty="0" smtClean="0"/>
                <a:t> игрушка - старейший  народный художественный промысел  России. Зародился в  деревне Филимоново Одоевского района Тульской области, впервые упоминается  в древних летописях  XVI века. Все </a:t>
              </a:r>
              <a:r>
                <a:rPr lang="ru-RU" sz="2000" dirty="0" err="1" smtClean="0"/>
                <a:t>филимоновские</a:t>
              </a:r>
              <a:r>
                <a:rPr lang="ru-RU" sz="2000" dirty="0" smtClean="0"/>
                <a:t> игрушки - свистульки, лепятся из местной пластичной глины «</a:t>
              </a:r>
              <a:r>
                <a:rPr lang="ru-RU" sz="2000" dirty="0" err="1" smtClean="0"/>
                <a:t>синики</a:t>
              </a:r>
              <a:r>
                <a:rPr lang="ru-RU" sz="2000" dirty="0" smtClean="0"/>
                <a:t>», дающей после обжига белый черепок. </a:t>
              </a:r>
              <a:endParaRPr lang="ru-RU" sz="2000" dirty="0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79512" y="1844824"/>
            <a:ext cx="8784976" cy="2808312"/>
            <a:chOff x="179512" y="1844824"/>
            <a:chExt cx="8784976" cy="2808312"/>
          </a:xfrm>
        </p:grpSpPr>
        <p:pic>
          <p:nvPicPr>
            <p:cNvPr id="1035" name="Picture 11" descr="C:\Users\Анна\Documents\Школа\география\9 класс\ITN\1(102).jpg"/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179512" y="1844824"/>
              <a:ext cx="4287909" cy="2782565"/>
            </a:xfrm>
            <a:prstGeom prst="rect">
              <a:avLst/>
            </a:prstGeom>
            <a:noFill/>
          </p:spPr>
        </p:pic>
        <p:sp>
          <p:nvSpPr>
            <p:cNvPr id="38" name="Прямоугольник 37"/>
            <p:cNvSpPr/>
            <p:nvPr/>
          </p:nvSpPr>
          <p:spPr>
            <a:xfrm>
              <a:off x="4427984" y="1844824"/>
              <a:ext cx="4536504" cy="280831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/>
                <a:t>Матрёшка - русская деревянная игрушка в виде расписной куклы, внутри которой находятся подобные ей куклы меньшего размера. </a:t>
              </a:r>
              <a:r>
                <a:rPr lang="ru-RU" sz="2000" dirty="0" err="1" smtClean="0"/>
                <a:t>Загорская</a:t>
              </a:r>
              <a:r>
                <a:rPr lang="ru-RU" sz="2000" dirty="0" smtClean="0"/>
                <a:t> матрешка добротна, </a:t>
              </a:r>
              <a:r>
                <a:rPr lang="ru-RU" sz="2000" dirty="0" err="1" smtClean="0"/>
                <a:t>крутобока</a:t>
              </a:r>
              <a:r>
                <a:rPr lang="ru-RU" sz="2000" dirty="0" smtClean="0"/>
                <a:t>, устойчива по форме. Расписывают ее по белому дереву гуашевыми красками, используя чистые (локальные) цвета.</a:t>
              </a:r>
              <a:endParaRPr lang="ru-RU" sz="2000" dirty="0"/>
            </a:p>
          </p:txBody>
        </p:sp>
      </p:grpSp>
      <p:sp>
        <p:nvSpPr>
          <p:cNvPr id="40" name="Умножение 39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Нашивка 40">
            <a:hlinkClick r:id="rId11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Транспорт</a:t>
            </a:r>
            <a:endParaRPr lang="ru-RU" dirty="0"/>
          </a:p>
        </p:txBody>
      </p:sp>
      <p:pic>
        <p:nvPicPr>
          <p:cNvPr id="4" name="Содержимое 3" descr="транспорт общ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512" y="836712"/>
            <a:ext cx="4752528" cy="4739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04048" y="692696"/>
            <a:ext cx="41399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ЦЭР отличается высоким уровнем развития</a:t>
            </a:r>
            <a:r>
              <a:rPr lang="ru-RU" sz="2000" b="1" dirty="0" smtClean="0"/>
              <a:t> всех видов транспорта</a:t>
            </a:r>
            <a:r>
              <a:rPr lang="ru-RU" sz="2000" dirty="0" smtClean="0"/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ru-RU" sz="2000" dirty="0" smtClean="0"/>
              <a:t>Автомобильный</a:t>
            </a:r>
          </a:p>
          <a:p>
            <a:pPr lvl="1">
              <a:buFont typeface="Arial" pitchFamily="34" charset="0"/>
              <a:buChar char="•"/>
            </a:pPr>
            <a:endParaRPr lang="ru-RU" sz="2000" dirty="0" smtClean="0"/>
          </a:p>
          <a:p>
            <a:pPr lvl="1">
              <a:buFont typeface="Arial" pitchFamily="34" charset="0"/>
              <a:buChar char="•"/>
            </a:pPr>
            <a:r>
              <a:rPr lang="ru-RU" sz="2000" dirty="0" smtClean="0"/>
              <a:t>Железнодорожный</a:t>
            </a:r>
          </a:p>
          <a:p>
            <a:pPr lvl="1">
              <a:buFont typeface="Arial" pitchFamily="34" charset="0"/>
              <a:buChar char="•"/>
            </a:pPr>
            <a:endParaRPr lang="ru-RU" sz="2000" dirty="0" smtClean="0"/>
          </a:p>
          <a:p>
            <a:pPr lvl="1">
              <a:buFont typeface="Arial" pitchFamily="34" charset="0"/>
              <a:buChar char="•"/>
            </a:pPr>
            <a:r>
              <a:rPr lang="ru-RU" sz="2000" dirty="0" smtClean="0"/>
              <a:t>Трубопроводный</a:t>
            </a:r>
          </a:p>
          <a:p>
            <a:r>
              <a:rPr lang="ru-RU" sz="2000" dirty="0" smtClean="0"/>
              <a:t>Территориальная структура – радиально-кольцевая</a:t>
            </a:r>
          </a:p>
          <a:p>
            <a:r>
              <a:rPr lang="ru-RU" sz="2000" dirty="0" smtClean="0"/>
              <a:t>По грузообороту преобладают железнодорожный и автомобильный</a:t>
            </a:r>
          </a:p>
          <a:p>
            <a:r>
              <a:rPr lang="ru-RU" sz="2000" dirty="0" smtClean="0"/>
              <a:t>Москва – крупнейший транспортный узел России:</a:t>
            </a:r>
          </a:p>
          <a:p>
            <a:pPr lvl="1">
              <a:buFont typeface="Arial" pitchFamily="34" charset="0"/>
              <a:buChar char="•"/>
            </a:pPr>
            <a:r>
              <a:rPr lang="ru-RU" sz="2000" dirty="0" smtClean="0"/>
              <a:t>порт пяти морей</a:t>
            </a:r>
          </a:p>
          <a:p>
            <a:pPr lvl="1">
              <a:buFont typeface="Arial" pitchFamily="34" charset="0"/>
              <a:buChar char="•"/>
            </a:pPr>
            <a:endParaRPr lang="ru-RU" sz="1400" dirty="0" smtClean="0"/>
          </a:p>
          <a:p>
            <a:pPr lvl="1">
              <a:buFont typeface="Arial" pitchFamily="34" charset="0"/>
              <a:buChar char="•"/>
            </a:pPr>
            <a:r>
              <a:rPr lang="ru-RU" sz="2000" dirty="0" smtClean="0"/>
              <a:t>крупнейшие аэропорта</a:t>
            </a:r>
            <a:endParaRPr lang="ru-RU" sz="2000" dirty="0"/>
          </a:p>
        </p:txBody>
      </p:sp>
      <p:pic>
        <p:nvPicPr>
          <p:cNvPr id="2050" name="Picture 2" descr="C:\Users\Анна\Documents\Школа\география\9 класс\ITN\ЦЭР\карты\транспорт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1" y="4725144"/>
            <a:ext cx="2958329" cy="1224136"/>
          </a:xfrm>
          <a:prstGeom prst="rect">
            <a:avLst/>
          </a:prstGeom>
          <a:noFill/>
        </p:spPr>
      </p:pic>
      <p:pic>
        <p:nvPicPr>
          <p:cNvPr id="2051" name="Picture 3" descr="C:\Users\Анна\Documents\Школа\география\9 класс\ITN\ЦЭР\карты\транспорт трубы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836712"/>
            <a:ext cx="4680520" cy="3705398"/>
          </a:xfrm>
          <a:prstGeom prst="rect">
            <a:avLst/>
          </a:prstGeom>
          <a:noFill/>
        </p:spPr>
      </p:pic>
      <p:pic>
        <p:nvPicPr>
          <p:cNvPr id="2052" name="Picture 4" descr="C:\Users\Анна\Documents\Школа\география\9 класс\ITN\ЦЭР\карты\транспорт авто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7544" y="836712"/>
            <a:ext cx="4464496" cy="3408412"/>
          </a:xfrm>
          <a:prstGeom prst="rect">
            <a:avLst/>
          </a:prstGeom>
          <a:noFill/>
        </p:spPr>
      </p:pic>
      <p:pic>
        <p:nvPicPr>
          <p:cNvPr id="2053" name="Picture 5" descr="C:\Users\Анна\Documents\Школа\география\9 класс\ITN\ЦЭР\карты\транспорт жд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79512" y="908720"/>
            <a:ext cx="4752528" cy="3493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олилиния 4"/>
          <p:cNvSpPr/>
          <p:nvPr/>
        </p:nvSpPr>
        <p:spPr>
          <a:xfrm>
            <a:off x="899592" y="2060848"/>
            <a:ext cx="3528392" cy="2376265"/>
          </a:xfrm>
          <a:custGeom>
            <a:avLst/>
            <a:gdLst>
              <a:gd name="connsiteX0" fmla="*/ 1083325 w 4285561"/>
              <a:gd name="connsiteY0" fmla="*/ 211157 h 2645885"/>
              <a:gd name="connsiteX1" fmla="*/ 1215527 w 4285561"/>
              <a:gd name="connsiteY1" fmla="*/ 310309 h 2645885"/>
              <a:gd name="connsiteX2" fmla="*/ 1292645 w 4285561"/>
              <a:gd name="connsiteY2" fmla="*/ 222174 h 2645885"/>
              <a:gd name="connsiteX3" fmla="*/ 1303662 w 4285561"/>
              <a:gd name="connsiteY3" fmla="*/ 34887 h 2645885"/>
              <a:gd name="connsiteX4" fmla="*/ 1479932 w 4285561"/>
              <a:gd name="connsiteY4" fmla="*/ 12854 h 2645885"/>
              <a:gd name="connsiteX5" fmla="*/ 1601118 w 4285561"/>
              <a:gd name="connsiteY5" fmla="*/ 78955 h 2645885"/>
              <a:gd name="connsiteX6" fmla="*/ 1700270 w 4285561"/>
              <a:gd name="connsiteY6" fmla="*/ 100989 h 2645885"/>
              <a:gd name="connsiteX7" fmla="*/ 1832472 w 4285561"/>
              <a:gd name="connsiteY7" fmla="*/ 189124 h 2645885"/>
              <a:gd name="connsiteX8" fmla="*/ 1887556 w 4285561"/>
              <a:gd name="connsiteY8" fmla="*/ 145056 h 2645885"/>
              <a:gd name="connsiteX9" fmla="*/ 1953657 w 4285561"/>
              <a:gd name="connsiteY9" fmla="*/ 189124 h 2645885"/>
              <a:gd name="connsiteX10" fmla="*/ 2096877 w 4285561"/>
              <a:gd name="connsiteY10" fmla="*/ 211157 h 2645885"/>
              <a:gd name="connsiteX11" fmla="*/ 2140944 w 4285561"/>
              <a:gd name="connsiteY11" fmla="*/ 134039 h 2645885"/>
              <a:gd name="connsiteX12" fmla="*/ 2240096 w 4285561"/>
              <a:gd name="connsiteY12" fmla="*/ 200140 h 2645885"/>
              <a:gd name="connsiteX13" fmla="*/ 2251113 w 4285561"/>
              <a:gd name="connsiteY13" fmla="*/ 266242 h 2645885"/>
              <a:gd name="connsiteX14" fmla="*/ 2328231 w 4285561"/>
              <a:gd name="connsiteY14" fmla="*/ 321326 h 2645885"/>
              <a:gd name="connsiteX15" fmla="*/ 2405349 w 4285561"/>
              <a:gd name="connsiteY15" fmla="*/ 365393 h 2645885"/>
              <a:gd name="connsiteX16" fmla="*/ 2449416 w 4285561"/>
              <a:gd name="connsiteY16" fmla="*/ 376410 h 2645885"/>
              <a:gd name="connsiteX17" fmla="*/ 2526535 w 4285561"/>
              <a:gd name="connsiteY17" fmla="*/ 442512 h 2645885"/>
              <a:gd name="connsiteX18" fmla="*/ 2592636 w 4285561"/>
              <a:gd name="connsiteY18" fmla="*/ 541663 h 2645885"/>
              <a:gd name="connsiteX19" fmla="*/ 2746872 w 4285561"/>
              <a:gd name="connsiteY19" fmla="*/ 563697 h 2645885"/>
              <a:gd name="connsiteX20" fmla="*/ 2812973 w 4285561"/>
              <a:gd name="connsiteY20" fmla="*/ 651832 h 2645885"/>
              <a:gd name="connsiteX21" fmla="*/ 2823990 w 4285561"/>
              <a:gd name="connsiteY21" fmla="*/ 717933 h 2645885"/>
              <a:gd name="connsiteX22" fmla="*/ 2890091 w 4285561"/>
              <a:gd name="connsiteY22" fmla="*/ 750984 h 2645885"/>
              <a:gd name="connsiteX23" fmla="*/ 3033310 w 4285561"/>
              <a:gd name="connsiteY23" fmla="*/ 872169 h 2645885"/>
              <a:gd name="connsiteX24" fmla="*/ 3209580 w 4285561"/>
              <a:gd name="connsiteY24" fmla="*/ 883186 h 2645885"/>
              <a:gd name="connsiteX25" fmla="*/ 3110429 w 4285561"/>
              <a:gd name="connsiteY25" fmla="*/ 1103524 h 2645885"/>
              <a:gd name="connsiteX26" fmla="*/ 3220597 w 4285561"/>
              <a:gd name="connsiteY26" fmla="*/ 1257760 h 2645885"/>
              <a:gd name="connsiteX27" fmla="*/ 3363816 w 4285561"/>
              <a:gd name="connsiteY27" fmla="*/ 1158608 h 2645885"/>
              <a:gd name="connsiteX28" fmla="*/ 3451951 w 4285561"/>
              <a:gd name="connsiteY28" fmla="*/ 1191659 h 2645885"/>
              <a:gd name="connsiteX29" fmla="*/ 3551103 w 4285561"/>
              <a:gd name="connsiteY29" fmla="*/ 1202675 h 2645885"/>
              <a:gd name="connsiteX30" fmla="*/ 3683306 w 4285561"/>
              <a:gd name="connsiteY30" fmla="*/ 1356912 h 2645885"/>
              <a:gd name="connsiteX31" fmla="*/ 3826525 w 4285561"/>
              <a:gd name="connsiteY31" fmla="*/ 1544198 h 2645885"/>
              <a:gd name="connsiteX32" fmla="*/ 3925677 w 4285561"/>
              <a:gd name="connsiteY32" fmla="*/ 1731485 h 2645885"/>
              <a:gd name="connsiteX33" fmla="*/ 4024829 w 4285561"/>
              <a:gd name="connsiteY33" fmla="*/ 1797586 h 2645885"/>
              <a:gd name="connsiteX34" fmla="*/ 4112963 w 4285561"/>
              <a:gd name="connsiteY34" fmla="*/ 1819620 h 2645885"/>
              <a:gd name="connsiteX35" fmla="*/ 4223132 w 4285561"/>
              <a:gd name="connsiteY35" fmla="*/ 1775553 h 2645885"/>
              <a:gd name="connsiteX36" fmla="*/ 4278216 w 4285561"/>
              <a:gd name="connsiteY36" fmla="*/ 1841654 h 2645885"/>
              <a:gd name="connsiteX37" fmla="*/ 4267200 w 4285561"/>
              <a:gd name="connsiteY37" fmla="*/ 1940806 h 2645885"/>
              <a:gd name="connsiteX38" fmla="*/ 4234149 w 4285561"/>
              <a:gd name="connsiteY38" fmla="*/ 2061991 h 2645885"/>
              <a:gd name="connsiteX39" fmla="*/ 4046862 w 4285561"/>
              <a:gd name="connsiteY39" fmla="*/ 2050974 h 2645885"/>
              <a:gd name="connsiteX40" fmla="*/ 3958727 w 4285561"/>
              <a:gd name="connsiteY40" fmla="*/ 2095042 h 2645885"/>
              <a:gd name="connsiteX41" fmla="*/ 3892626 w 4285561"/>
              <a:gd name="connsiteY41" fmla="*/ 2095042 h 2645885"/>
              <a:gd name="connsiteX42" fmla="*/ 3848559 w 4285561"/>
              <a:gd name="connsiteY42" fmla="*/ 2150126 h 2645885"/>
              <a:gd name="connsiteX43" fmla="*/ 3771441 w 4285561"/>
              <a:gd name="connsiteY43" fmla="*/ 2095042 h 2645885"/>
              <a:gd name="connsiteX44" fmla="*/ 3650255 w 4285561"/>
              <a:gd name="connsiteY44" fmla="*/ 2117075 h 2645885"/>
              <a:gd name="connsiteX45" fmla="*/ 3628221 w 4285561"/>
              <a:gd name="connsiteY45" fmla="*/ 1995890 h 2645885"/>
              <a:gd name="connsiteX46" fmla="*/ 3529070 w 4285561"/>
              <a:gd name="connsiteY46" fmla="*/ 1995890 h 2645885"/>
              <a:gd name="connsiteX47" fmla="*/ 3496019 w 4285561"/>
              <a:gd name="connsiteY47" fmla="*/ 2006907 h 2645885"/>
              <a:gd name="connsiteX48" fmla="*/ 3407884 w 4285561"/>
              <a:gd name="connsiteY48" fmla="*/ 2028940 h 2645885"/>
              <a:gd name="connsiteX49" fmla="*/ 3308732 w 4285561"/>
              <a:gd name="connsiteY49" fmla="*/ 2017924 h 2645885"/>
              <a:gd name="connsiteX50" fmla="*/ 3297715 w 4285561"/>
              <a:gd name="connsiteY50" fmla="*/ 1940806 h 2645885"/>
              <a:gd name="connsiteX51" fmla="*/ 3110429 w 4285561"/>
              <a:gd name="connsiteY51" fmla="*/ 1962839 h 2645885"/>
              <a:gd name="connsiteX52" fmla="*/ 2945176 w 4285561"/>
              <a:gd name="connsiteY52" fmla="*/ 2006907 h 2645885"/>
              <a:gd name="connsiteX53" fmla="*/ 2835007 w 4285561"/>
              <a:gd name="connsiteY53" fmla="*/ 2050974 h 2645885"/>
              <a:gd name="connsiteX54" fmla="*/ 2746872 w 4285561"/>
              <a:gd name="connsiteY54" fmla="*/ 2194193 h 2645885"/>
              <a:gd name="connsiteX55" fmla="*/ 2647720 w 4285561"/>
              <a:gd name="connsiteY55" fmla="*/ 2238261 h 2645885"/>
              <a:gd name="connsiteX56" fmla="*/ 2559585 w 4285561"/>
              <a:gd name="connsiteY56" fmla="*/ 2216227 h 2645885"/>
              <a:gd name="connsiteX57" fmla="*/ 2427383 w 4285561"/>
              <a:gd name="connsiteY57" fmla="*/ 2216227 h 2645885"/>
              <a:gd name="connsiteX58" fmla="*/ 2372298 w 4285561"/>
              <a:gd name="connsiteY58" fmla="*/ 2238261 h 2645885"/>
              <a:gd name="connsiteX59" fmla="*/ 2328231 w 4285561"/>
              <a:gd name="connsiteY59" fmla="*/ 2304362 h 2645885"/>
              <a:gd name="connsiteX60" fmla="*/ 2328231 w 4285561"/>
              <a:gd name="connsiteY60" fmla="*/ 2370463 h 2645885"/>
              <a:gd name="connsiteX61" fmla="*/ 2295180 w 4285561"/>
              <a:gd name="connsiteY61" fmla="*/ 2491649 h 2645885"/>
              <a:gd name="connsiteX62" fmla="*/ 2251113 w 4285561"/>
              <a:gd name="connsiteY62" fmla="*/ 2535716 h 2645885"/>
              <a:gd name="connsiteX63" fmla="*/ 2151961 w 4285561"/>
              <a:gd name="connsiteY63" fmla="*/ 2601818 h 2645885"/>
              <a:gd name="connsiteX64" fmla="*/ 1964674 w 4285561"/>
              <a:gd name="connsiteY64" fmla="*/ 2634868 h 2645885"/>
              <a:gd name="connsiteX65" fmla="*/ 1887556 w 4285561"/>
              <a:gd name="connsiteY65" fmla="*/ 2535716 h 2645885"/>
              <a:gd name="connsiteX66" fmla="*/ 1777388 w 4285561"/>
              <a:gd name="connsiteY66" fmla="*/ 2535716 h 2645885"/>
              <a:gd name="connsiteX67" fmla="*/ 1700270 w 4285561"/>
              <a:gd name="connsiteY67" fmla="*/ 2535716 h 2645885"/>
              <a:gd name="connsiteX68" fmla="*/ 1722303 w 4285561"/>
              <a:gd name="connsiteY68" fmla="*/ 2425548 h 2645885"/>
              <a:gd name="connsiteX69" fmla="*/ 1623151 w 4285561"/>
              <a:gd name="connsiteY69" fmla="*/ 2425548 h 2645885"/>
              <a:gd name="connsiteX70" fmla="*/ 1557050 w 4285561"/>
              <a:gd name="connsiteY70" fmla="*/ 2425548 h 2645885"/>
              <a:gd name="connsiteX71" fmla="*/ 1524000 w 4285561"/>
              <a:gd name="connsiteY71" fmla="*/ 2326396 h 2645885"/>
              <a:gd name="connsiteX72" fmla="*/ 1557050 w 4285561"/>
              <a:gd name="connsiteY72" fmla="*/ 2282328 h 2645885"/>
              <a:gd name="connsiteX73" fmla="*/ 1468915 w 4285561"/>
              <a:gd name="connsiteY73" fmla="*/ 2216227 h 2645885"/>
              <a:gd name="connsiteX74" fmla="*/ 1457898 w 4285561"/>
              <a:gd name="connsiteY74" fmla="*/ 2106059 h 2645885"/>
              <a:gd name="connsiteX75" fmla="*/ 1413831 w 4285561"/>
              <a:gd name="connsiteY75" fmla="*/ 2106059 h 2645885"/>
              <a:gd name="connsiteX76" fmla="*/ 1336713 w 4285561"/>
              <a:gd name="connsiteY76" fmla="*/ 2150126 h 2645885"/>
              <a:gd name="connsiteX77" fmla="*/ 1259595 w 4285561"/>
              <a:gd name="connsiteY77" fmla="*/ 2183177 h 2645885"/>
              <a:gd name="connsiteX78" fmla="*/ 1116376 w 4285561"/>
              <a:gd name="connsiteY78" fmla="*/ 2084025 h 2645885"/>
              <a:gd name="connsiteX79" fmla="*/ 1017224 w 4285561"/>
              <a:gd name="connsiteY79" fmla="*/ 2095042 h 2645885"/>
              <a:gd name="connsiteX80" fmla="*/ 940106 w 4285561"/>
              <a:gd name="connsiteY80" fmla="*/ 2172160 h 2645885"/>
              <a:gd name="connsiteX81" fmla="*/ 851971 w 4285561"/>
              <a:gd name="connsiteY81" fmla="*/ 2227244 h 2645885"/>
              <a:gd name="connsiteX82" fmla="*/ 818920 w 4285561"/>
              <a:gd name="connsiteY82" fmla="*/ 2282328 h 2645885"/>
              <a:gd name="connsiteX83" fmla="*/ 741802 w 4285561"/>
              <a:gd name="connsiteY83" fmla="*/ 2216227 h 2645885"/>
              <a:gd name="connsiteX84" fmla="*/ 730785 w 4285561"/>
              <a:gd name="connsiteY84" fmla="*/ 2050974 h 2645885"/>
              <a:gd name="connsiteX85" fmla="*/ 708751 w 4285561"/>
              <a:gd name="connsiteY85" fmla="*/ 1918772 h 2645885"/>
              <a:gd name="connsiteX86" fmla="*/ 598583 w 4285561"/>
              <a:gd name="connsiteY86" fmla="*/ 1830637 h 2645885"/>
              <a:gd name="connsiteX87" fmla="*/ 576549 w 4285561"/>
              <a:gd name="connsiteY87" fmla="*/ 1797586 h 2645885"/>
              <a:gd name="connsiteX88" fmla="*/ 554515 w 4285561"/>
              <a:gd name="connsiteY88" fmla="*/ 1709451 h 2645885"/>
              <a:gd name="connsiteX89" fmla="*/ 499431 w 4285561"/>
              <a:gd name="connsiteY89" fmla="*/ 1687418 h 2645885"/>
              <a:gd name="connsiteX90" fmla="*/ 433330 w 4285561"/>
              <a:gd name="connsiteY90" fmla="*/ 1654367 h 2645885"/>
              <a:gd name="connsiteX91" fmla="*/ 367229 w 4285561"/>
              <a:gd name="connsiteY91" fmla="*/ 1687418 h 2645885"/>
              <a:gd name="connsiteX92" fmla="*/ 356212 w 4285561"/>
              <a:gd name="connsiteY92" fmla="*/ 1687418 h 2645885"/>
              <a:gd name="connsiteX93" fmla="*/ 334178 w 4285561"/>
              <a:gd name="connsiteY93" fmla="*/ 1632333 h 2645885"/>
              <a:gd name="connsiteX94" fmla="*/ 257060 w 4285561"/>
              <a:gd name="connsiteY94" fmla="*/ 1643350 h 2645885"/>
              <a:gd name="connsiteX95" fmla="*/ 345195 w 4285561"/>
              <a:gd name="connsiteY95" fmla="*/ 1489114 h 2645885"/>
              <a:gd name="connsiteX96" fmla="*/ 279094 w 4285561"/>
              <a:gd name="connsiteY96" fmla="*/ 1445046 h 2645885"/>
              <a:gd name="connsiteX97" fmla="*/ 168925 w 4285561"/>
              <a:gd name="connsiteY97" fmla="*/ 1279793 h 2645885"/>
              <a:gd name="connsiteX98" fmla="*/ 25706 w 4285561"/>
              <a:gd name="connsiteY98" fmla="*/ 1169625 h 2645885"/>
              <a:gd name="connsiteX99" fmla="*/ 14689 w 4285561"/>
              <a:gd name="connsiteY99" fmla="*/ 1081490 h 2645885"/>
              <a:gd name="connsiteX100" fmla="*/ 102824 w 4285561"/>
              <a:gd name="connsiteY100" fmla="*/ 982338 h 2645885"/>
              <a:gd name="connsiteX101" fmla="*/ 179942 w 4285561"/>
              <a:gd name="connsiteY101" fmla="*/ 960304 h 2645885"/>
              <a:gd name="connsiteX102" fmla="*/ 246043 w 4285561"/>
              <a:gd name="connsiteY102" fmla="*/ 861153 h 2645885"/>
              <a:gd name="connsiteX103" fmla="*/ 312144 w 4285561"/>
              <a:gd name="connsiteY103" fmla="*/ 828102 h 2645885"/>
              <a:gd name="connsiteX104" fmla="*/ 367229 w 4285561"/>
              <a:gd name="connsiteY104" fmla="*/ 872169 h 2645885"/>
              <a:gd name="connsiteX105" fmla="*/ 411296 w 4285561"/>
              <a:gd name="connsiteY105" fmla="*/ 971321 h 2645885"/>
              <a:gd name="connsiteX106" fmla="*/ 477397 w 4285561"/>
              <a:gd name="connsiteY106" fmla="*/ 1048439 h 2645885"/>
              <a:gd name="connsiteX107" fmla="*/ 598583 w 4285561"/>
              <a:gd name="connsiteY107" fmla="*/ 1026406 h 2645885"/>
              <a:gd name="connsiteX108" fmla="*/ 631633 w 4285561"/>
              <a:gd name="connsiteY108" fmla="*/ 938271 h 2645885"/>
              <a:gd name="connsiteX109" fmla="*/ 642650 w 4285561"/>
              <a:gd name="connsiteY109" fmla="*/ 806068 h 2645885"/>
              <a:gd name="connsiteX110" fmla="*/ 675701 w 4285561"/>
              <a:gd name="connsiteY110" fmla="*/ 695899 h 2645885"/>
              <a:gd name="connsiteX111" fmla="*/ 664684 w 4285561"/>
              <a:gd name="connsiteY111" fmla="*/ 563697 h 2645885"/>
              <a:gd name="connsiteX112" fmla="*/ 675701 w 4285561"/>
              <a:gd name="connsiteY112" fmla="*/ 508613 h 2645885"/>
              <a:gd name="connsiteX113" fmla="*/ 785870 w 4285561"/>
              <a:gd name="connsiteY113" fmla="*/ 442512 h 2645885"/>
              <a:gd name="connsiteX114" fmla="*/ 874004 w 4285561"/>
              <a:gd name="connsiteY114" fmla="*/ 354377 h 2645885"/>
              <a:gd name="connsiteX115" fmla="*/ 984173 w 4285561"/>
              <a:gd name="connsiteY115" fmla="*/ 277259 h 2645885"/>
              <a:gd name="connsiteX116" fmla="*/ 1083325 w 4285561"/>
              <a:gd name="connsiteY116" fmla="*/ 211157 h 26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285561" h="2645885">
                <a:moveTo>
                  <a:pt x="1083325" y="211157"/>
                </a:moveTo>
                <a:cubicBezTo>
                  <a:pt x="1121884" y="216665"/>
                  <a:pt x="1180640" y="308473"/>
                  <a:pt x="1215527" y="310309"/>
                </a:cubicBezTo>
                <a:cubicBezTo>
                  <a:pt x="1250414" y="312145"/>
                  <a:pt x="1277956" y="268078"/>
                  <a:pt x="1292645" y="222174"/>
                </a:cubicBezTo>
                <a:cubicBezTo>
                  <a:pt x="1307334" y="176270"/>
                  <a:pt x="1272448" y="69774"/>
                  <a:pt x="1303662" y="34887"/>
                </a:cubicBezTo>
                <a:cubicBezTo>
                  <a:pt x="1334876" y="0"/>
                  <a:pt x="1430356" y="5509"/>
                  <a:pt x="1479932" y="12854"/>
                </a:cubicBezTo>
                <a:cubicBezTo>
                  <a:pt x="1529508" y="20199"/>
                  <a:pt x="1564395" y="64266"/>
                  <a:pt x="1601118" y="78955"/>
                </a:cubicBezTo>
                <a:cubicBezTo>
                  <a:pt x="1637841" y="93644"/>
                  <a:pt x="1661711" y="82628"/>
                  <a:pt x="1700270" y="100989"/>
                </a:cubicBezTo>
                <a:cubicBezTo>
                  <a:pt x="1738829" y="119350"/>
                  <a:pt x="1801258" y="181780"/>
                  <a:pt x="1832472" y="189124"/>
                </a:cubicBezTo>
                <a:cubicBezTo>
                  <a:pt x="1863686" y="196469"/>
                  <a:pt x="1867359" y="145056"/>
                  <a:pt x="1887556" y="145056"/>
                </a:cubicBezTo>
                <a:cubicBezTo>
                  <a:pt x="1907753" y="145056"/>
                  <a:pt x="1918770" y="178107"/>
                  <a:pt x="1953657" y="189124"/>
                </a:cubicBezTo>
                <a:cubicBezTo>
                  <a:pt x="1988544" y="200141"/>
                  <a:pt x="2065663" y="220338"/>
                  <a:pt x="2096877" y="211157"/>
                </a:cubicBezTo>
                <a:cubicBezTo>
                  <a:pt x="2128091" y="201976"/>
                  <a:pt x="2117074" y="135875"/>
                  <a:pt x="2140944" y="134039"/>
                </a:cubicBezTo>
                <a:cubicBezTo>
                  <a:pt x="2164814" y="132203"/>
                  <a:pt x="2221735" y="178106"/>
                  <a:pt x="2240096" y="200140"/>
                </a:cubicBezTo>
                <a:cubicBezTo>
                  <a:pt x="2258457" y="222174"/>
                  <a:pt x="2236424" y="246044"/>
                  <a:pt x="2251113" y="266242"/>
                </a:cubicBezTo>
                <a:cubicBezTo>
                  <a:pt x="2265802" y="286440"/>
                  <a:pt x="2302525" y="304801"/>
                  <a:pt x="2328231" y="321326"/>
                </a:cubicBezTo>
                <a:cubicBezTo>
                  <a:pt x="2353937" y="337851"/>
                  <a:pt x="2385152" y="356212"/>
                  <a:pt x="2405349" y="365393"/>
                </a:cubicBezTo>
                <a:cubicBezTo>
                  <a:pt x="2425546" y="374574"/>
                  <a:pt x="2429218" y="363557"/>
                  <a:pt x="2449416" y="376410"/>
                </a:cubicBezTo>
                <a:cubicBezTo>
                  <a:pt x="2469614" y="389263"/>
                  <a:pt x="2502665" y="414970"/>
                  <a:pt x="2526535" y="442512"/>
                </a:cubicBezTo>
                <a:cubicBezTo>
                  <a:pt x="2550405" y="470054"/>
                  <a:pt x="2555913" y="521466"/>
                  <a:pt x="2592636" y="541663"/>
                </a:cubicBezTo>
                <a:cubicBezTo>
                  <a:pt x="2629359" y="561861"/>
                  <a:pt x="2710149" y="545336"/>
                  <a:pt x="2746872" y="563697"/>
                </a:cubicBezTo>
                <a:cubicBezTo>
                  <a:pt x="2783595" y="582059"/>
                  <a:pt x="2800120" y="626126"/>
                  <a:pt x="2812973" y="651832"/>
                </a:cubicBezTo>
                <a:cubicBezTo>
                  <a:pt x="2825826" y="677538"/>
                  <a:pt x="2811137" y="701408"/>
                  <a:pt x="2823990" y="717933"/>
                </a:cubicBezTo>
                <a:cubicBezTo>
                  <a:pt x="2836843" y="734458"/>
                  <a:pt x="2855204" y="725278"/>
                  <a:pt x="2890091" y="750984"/>
                </a:cubicBezTo>
                <a:cubicBezTo>
                  <a:pt x="2924978" y="776690"/>
                  <a:pt x="2980062" y="850135"/>
                  <a:pt x="3033310" y="872169"/>
                </a:cubicBezTo>
                <a:cubicBezTo>
                  <a:pt x="3086558" y="894203"/>
                  <a:pt x="3196727" y="844627"/>
                  <a:pt x="3209580" y="883186"/>
                </a:cubicBezTo>
                <a:cubicBezTo>
                  <a:pt x="3222433" y="921745"/>
                  <a:pt x="3108593" y="1041095"/>
                  <a:pt x="3110429" y="1103524"/>
                </a:cubicBezTo>
                <a:cubicBezTo>
                  <a:pt x="3112265" y="1165953"/>
                  <a:pt x="3178366" y="1248579"/>
                  <a:pt x="3220597" y="1257760"/>
                </a:cubicBezTo>
                <a:cubicBezTo>
                  <a:pt x="3262828" y="1266941"/>
                  <a:pt x="3325257" y="1169625"/>
                  <a:pt x="3363816" y="1158608"/>
                </a:cubicBezTo>
                <a:cubicBezTo>
                  <a:pt x="3402375" y="1147591"/>
                  <a:pt x="3420737" y="1184315"/>
                  <a:pt x="3451951" y="1191659"/>
                </a:cubicBezTo>
                <a:cubicBezTo>
                  <a:pt x="3483166" y="1199004"/>
                  <a:pt x="3512544" y="1175133"/>
                  <a:pt x="3551103" y="1202675"/>
                </a:cubicBezTo>
                <a:cubicBezTo>
                  <a:pt x="3589662" y="1230217"/>
                  <a:pt x="3637402" y="1299992"/>
                  <a:pt x="3683306" y="1356912"/>
                </a:cubicBezTo>
                <a:cubicBezTo>
                  <a:pt x="3729210" y="1413832"/>
                  <a:pt x="3786130" y="1481769"/>
                  <a:pt x="3826525" y="1544198"/>
                </a:cubicBezTo>
                <a:cubicBezTo>
                  <a:pt x="3866920" y="1606627"/>
                  <a:pt x="3892626" y="1689254"/>
                  <a:pt x="3925677" y="1731485"/>
                </a:cubicBezTo>
                <a:cubicBezTo>
                  <a:pt x="3958728" y="1773716"/>
                  <a:pt x="3993615" y="1782897"/>
                  <a:pt x="4024829" y="1797586"/>
                </a:cubicBezTo>
                <a:cubicBezTo>
                  <a:pt x="4056043" y="1812275"/>
                  <a:pt x="4079913" y="1823292"/>
                  <a:pt x="4112963" y="1819620"/>
                </a:cubicBezTo>
                <a:cubicBezTo>
                  <a:pt x="4146013" y="1815948"/>
                  <a:pt x="4195590" y="1771881"/>
                  <a:pt x="4223132" y="1775553"/>
                </a:cubicBezTo>
                <a:cubicBezTo>
                  <a:pt x="4250674" y="1779225"/>
                  <a:pt x="4270871" y="1814112"/>
                  <a:pt x="4278216" y="1841654"/>
                </a:cubicBezTo>
                <a:cubicBezTo>
                  <a:pt x="4285561" y="1869196"/>
                  <a:pt x="4274545" y="1904083"/>
                  <a:pt x="4267200" y="1940806"/>
                </a:cubicBezTo>
                <a:cubicBezTo>
                  <a:pt x="4259856" y="1977529"/>
                  <a:pt x="4270872" y="2043630"/>
                  <a:pt x="4234149" y="2061991"/>
                </a:cubicBezTo>
                <a:cubicBezTo>
                  <a:pt x="4197426" y="2080352"/>
                  <a:pt x="4092766" y="2045466"/>
                  <a:pt x="4046862" y="2050974"/>
                </a:cubicBezTo>
                <a:cubicBezTo>
                  <a:pt x="4000958" y="2056482"/>
                  <a:pt x="3984433" y="2087697"/>
                  <a:pt x="3958727" y="2095042"/>
                </a:cubicBezTo>
                <a:cubicBezTo>
                  <a:pt x="3933021" y="2102387"/>
                  <a:pt x="3910987" y="2085861"/>
                  <a:pt x="3892626" y="2095042"/>
                </a:cubicBezTo>
                <a:cubicBezTo>
                  <a:pt x="3874265" y="2104223"/>
                  <a:pt x="3868756" y="2150126"/>
                  <a:pt x="3848559" y="2150126"/>
                </a:cubicBezTo>
                <a:cubicBezTo>
                  <a:pt x="3828362" y="2150126"/>
                  <a:pt x="3804492" y="2100551"/>
                  <a:pt x="3771441" y="2095042"/>
                </a:cubicBezTo>
                <a:cubicBezTo>
                  <a:pt x="3738390" y="2089534"/>
                  <a:pt x="3674125" y="2133600"/>
                  <a:pt x="3650255" y="2117075"/>
                </a:cubicBezTo>
                <a:cubicBezTo>
                  <a:pt x="3626385" y="2100550"/>
                  <a:pt x="3648418" y="2016087"/>
                  <a:pt x="3628221" y="1995890"/>
                </a:cubicBezTo>
                <a:cubicBezTo>
                  <a:pt x="3608024" y="1975693"/>
                  <a:pt x="3551104" y="1994054"/>
                  <a:pt x="3529070" y="1995890"/>
                </a:cubicBezTo>
                <a:cubicBezTo>
                  <a:pt x="3507036" y="1997726"/>
                  <a:pt x="3516217" y="2001399"/>
                  <a:pt x="3496019" y="2006907"/>
                </a:cubicBezTo>
                <a:cubicBezTo>
                  <a:pt x="3475821" y="2012415"/>
                  <a:pt x="3439098" y="2027104"/>
                  <a:pt x="3407884" y="2028940"/>
                </a:cubicBezTo>
                <a:cubicBezTo>
                  <a:pt x="3376670" y="2030776"/>
                  <a:pt x="3327093" y="2032613"/>
                  <a:pt x="3308732" y="2017924"/>
                </a:cubicBezTo>
                <a:cubicBezTo>
                  <a:pt x="3290371" y="2003235"/>
                  <a:pt x="3330765" y="1949987"/>
                  <a:pt x="3297715" y="1940806"/>
                </a:cubicBezTo>
                <a:cubicBezTo>
                  <a:pt x="3264665" y="1931625"/>
                  <a:pt x="3169185" y="1951822"/>
                  <a:pt x="3110429" y="1962839"/>
                </a:cubicBezTo>
                <a:cubicBezTo>
                  <a:pt x="3051673" y="1973856"/>
                  <a:pt x="2991080" y="1992218"/>
                  <a:pt x="2945176" y="2006907"/>
                </a:cubicBezTo>
                <a:cubicBezTo>
                  <a:pt x="2899272" y="2021596"/>
                  <a:pt x="2868058" y="2019760"/>
                  <a:pt x="2835007" y="2050974"/>
                </a:cubicBezTo>
                <a:cubicBezTo>
                  <a:pt x="2801956" y="2082188"/>
                  <a:pt x="2778086" y="2162979"/>
                  <a:pt x="2746872" y="2194193"/>
                </a:cubicBezTo>
                <a:cubicBezTo>
                  <a:pt x="2715658" y="2225407"/>
                  <a:pt x="2678934" y="2234589"/>
                  <a:pt x="2647720" y="2238261"/>
                </a:cubicBezTo>
                <a:cubicBezTo>
                  <a:pt x="2616506" y="2241933"/>
                  <a:pt x="2596308" y="2219899"/>
                  <a:pt x="2559585" y="2216227"/>
                </a:cubicBezTo>
                <a:cubicBezTo>
                  <a:pt x="2522862" y="2212555"/>
                  <a:pt x="2458597" y="2212555"/>
                  <a:pt x="2427383" y="2216227"/>
                </a:cubicBezTo>
                <a:cubicBezTo>
                  <a:pt x="2396169" y="2219899"/>
                  <a:pt x="2388823" y="2223572"/>
                  <a:pt x="2372298" y="2238261"/>
                </a:cubicBezTo>
                <a:cubicBezTo>
                  <a:pt x="2355773" y="2252950"/>
                  <a:pt x="2335576" y="2282328"/>
                  <a:pt x="2328231" y="2304362"/>
                </a:cubicBezTo>
                <a:cubicBezTo>
                  <a:pt x="2320887" y="2326396"/>
                  <a:pt x="2333739" y="2339249"/>
                  <a:pt x="2328231" y="2370463"/>
                </a:cubicBezTo>
                <a:cubicBezTo>
                  <a:pt x="2322723" y="2401677"/>
                  <a:pt x="2308033" y="2464107"/>
                  <a:pt x="2295180" y="2491649"/>
                </a:cubicBezTo>
                <a:cubicBezTo>
                  <a:pt x="2282327" y="2519191"/>
                  <a:pt x="2274983" y="2517355"/>
                  <a:pt x="2251113" y="2535716"/>
                </a:cubicBezTo>
                <a:cubicBezTo>
                  <a:pt x="2227243" y="2554077"/>
                  <a:pt x="2199701" y="2585293"/>
                  <a:pt x="2151961" y="2601818"/>
                </a:cubicBezTo>
                <a:cubicBezTo>
                  <a:pt x="2104221" y="2618343"/>
                  <a:pt x="2008741" y="2645885"/>
                  <a:pt x="1964674" y="2634868"/>
                </a:cubicBezTo>
                <a:cubicBezTo>
                  <a:pt x="1920607" y="2623851"/>
                  <a:pt x="1918770" y="2552241"/>
                  <a:pt x="1887556" y="2535716"/>
                </a:cubicBezTo>
                <a:cubicBezTo>
                  <a:pt x="1856342" y="2519191"/>
                  <a:pt x="1777388" y="2535716"/>
                  <a:pt x="1777388" y="2535716"/>
                </a:cubicBezTo>
                <a:cubicBezTo>
                  <a:pt x="1746174" y="2535716"/>
                  <a:pt x="1709451" y="2554077"/>
                  <a:pt x="1700270" y="2535716"/>
                </a:cubicBezTo>
                <a:cubicBezTo>
                  <a:pt x="1691089" y="2517355"/>
                  <a:pt x="1735156" y="2443909"/>
                  <a:pt x="1722303" y="2425548"/>
                </a:cubicBezTo>
                <a:cubicBezTo>
                  <a:pt x="1709450" y="2407187"/>
                  <a:pt x="1623151" y="2425548"/>
                  <a:pt x="1623151" y="2425548"/>
                </a:cubicBezTo>
                <a:cubicBezTo>
                  <a:pt x="1595609" y="2425548"/>
                  <a:pt x="1573575" y="2442073"/>
                  <a:pt x="1557050" y="2425548"/>
                </a:cubicBezTo>
                <a:cubicBezTo>
                  <a:pt x="1540525" y="2409023"/>
                  <a:pt x="1524000" y="2350266"/>
                  <a:pt x="1524000" y="2326396"/>
                </a:cubicBezTo>
                <a:cubicBezTo>
                  <a:pt x="1524000" y="2302526"/>
                  <a:pt x="1566231" y="2300689"/>
                  <a:pt x="1557050" y="2282328"/>
                </a:cubicBezTo>
                <a:cubicBezTo>
                  <a:pt x="1547869" y="2263967"/>
                  <a:pt x="1485440" y="2245605"/>
                  <a:pt x="1468915" y="2216227"/>
                </a:cubicBezTo>
                <a:cubicBezTo>
                  <a:pt x="1452390" y="2186849"/>
                  <a:pt x="1467079" y="2124420"/>
                  <a:pt x="1457898" y="2106059"/>
                </a:cubicBezTo>
                <a:cubicBezTo>
                  <a:pt x="1448717" y="2087698"/>
                  <a:pt x="1434028" y="2098715"/>
                  <a:pt x="1413831" y="2106059"/>
                </a:cubicBezTo>
                <a:cubicBezTo>
                  <a:pt x="1393634" y="2113403"/>
                  <a:pt x="1362419" y="2137273"/>
                  <a:pt x="1336713" y="2150126"/>
                </a:cubicBezTo>
                <a:cubicBezTo>
                  <a:pt x="1311007" y="2162979"/>
                  <a:pt x="1296318" y="2194194"/>
                  <a:pt x="1259595" y="2183177"/>
                </a:cubicBezTo>
                <a:cubicBezTo>
                  <a:pt x="1222872" y="2172160"/>
                  <a:pt x="1156771" y="2098714"/>
                  <a:pt x="1116376" y="2084025"/>
                </a:cubicBezTo>
                <a:cubicBezTo>
                  <a:pt x="1075981" y="2069336"/>
                  <a:pt x="1046602" y="2080353"/>
                  <a:pt x="1017224" y="2095042"/>
                </a:cubicBezTo>
                <a:cubicBezTo>
                  <a:pt x="987846" y="2109731"/>
                  <a:pt x="967648" y="2150126"/>
                  <a:pt x="940106" y="2172160"/>
                </a:cubicBezTo>
                <a:cubicBezTo>
                  <a:pt x="912564" y="2194194"/>
                  <a:pt x="872169" y="2208883"/>
                  <a:pt x="851971" y="2227244"/>
                </a:cubicBezTo>
                <a:cubicBezTo>
                  <a:pt x="831773" y="2245605"/>
                  <a:pt x="837282" y="2284164"/>
                  <a:pt x="818920" y="2282328"/>
                </a:cubicBezTo>
                <a:cubicBezTo>
                  <a:pt x="800559" y="2280492"/>
                  <a:pt x="756491" y="2254786"/>
                  <a:pt x="741802" y="2216227"/>
                </a:cubicBezTo>
                <a:cubicBezTo>
                  <a:pt x="727113" y="2177668"/>
                  <a:pt x="736293" y="2100550"/>
                  <a:pt x="730785" y="2050974"/>
                </a:cubicBezTo>
                <a:cubicBezTo>
                  <a:pt x="725277" y="2001398"/>
                  <a:pt x="730785" y="1955495"/>
                  <a:pt x="708751" y="1918772"/>
                </a:cubicBezTo>
                <a:cubicBezTo>
                  <a:pt x="686717" y="1882049"/>
                  <a:pt x="620617" y="1850835"/>
                  <a:pt x="598583" y="1830637"/>
                </a:cubicBezTo>
                <a:cubicBezTo>
                  <a:pt x="576549" y="1810439"/>
                  <a:pt x="583894" y="1817784"/>
                  <a:pt x="576549" y="1797586"/>
                </a:cubicBezTo>
                <a:cubicBezTo>
                  <a:pt x="569204" y="1777388"/>
                  <a:pt x="567368" y="1727812"/>
                  <a:pt x="554515" y="1709451"/>
                </a:cubicBezTo>
                <a:cubicBezTo>
                  <a:pt x="541662" y="1691090"/>
                  <a:pt x="519628" y="1696599"/>
                  <a:pt x="499431" y="1687418"/>
                </a:cubicBezTo>
                <a:cubicBezTo>
                  <a:pt x="479234" y="1678237"/>
                  <a:pt x="455364" y="1654367"/>
                  <a:pt x="433330" y="1654367"/>
                </a:cubicBezTo>
                <a:cubicBezTo>
                  <a:pt x="411296" y="1654367"/>
                  <a:pt x="380082" y="1681910"/>
                  <a:pt x="367229" y="1687418"/>
                </a:cubicBezTo>
                <a:cubicBezTo>
                  <a:pt x="354376" y="1692927"/>
                  <a:pt x="361720" y="1696599"/>
                  <a:pt x="356212" y="1687418"/>
                </a:cubicBezTo>
                <a:cubicBezTo>
                  <a:pt x="350704" y="1678237"/>
                  <a:pt x="350703" y="1639678"/>
                  <a:pt x="334178" y="1632333"/>
                </a:cubicBezTo>
                <a:cubicBezTo>
                  <a:pt x="317653" y="1624988"/>
                  <a:pt x="255224" y="1667220"/>
                  <a:pt x="257060" y="1643350"/>
                </a:cubicBezTo>
                <a:cubicBezTo>
                  <a:pt x="258896" y="1619480"/>
                  <a:pt x="341523" y="1522165"/>
                  <a:pt x="345195" y="1489114"/>
                </a:cubicBezTo>
                <a:cubicBezTo>
                  <a:pt x="348867" y="1456063"/>
                  <a:pt x="308472" y="1479933"/>
                  <a:pt x="279094" y="1445046"/>
                </a:cubicBezTo>
                <a:cubicBezTo>
                  <a:pt x="249716" y="1410159"/>
                  <a:pt x="211156" y="1325696"/>
                  <a:pt x="168925" y="1279793"/>
                </a:cubicBezTo>
                <a:cubicBezTo>
                  <a:pt x="126694" y="1233890"/>
                  <a:pt x="51412" y="1202675"/>
                  <a:pt x="25706" y="1169625"/>
                </a:cubicBezTo>
                <a:cubicBezTo>
                  <a:pt x="0" y="1136575"/>
                  <a:pt x="1836" y="1112704"/>
                  <a:pt x="14689" y="1081490"/>
                </a:cubicBezTo>
                <a:cubicBezTo>
                  <a:pt x="27542" y="1050276"/>
                  <a:pt x="75282" y="1002536"/>
                  <a:pt x="102824" y="982338"/>
                </a:cubicBezTo>
                <a:cubicBezTo>
                  <a:pt x="130366" y="962140"/>
                  <a:pt x="156072" y="980502"/>
                  <a:pt x="179942" y="960304"/>
                </a:cubicBezTo>
                <a:cubicBezTo>
                  <a:pt x="203812" y="940107"/>
                  <a:pt x="224009" y="883187"/>
                  <a:pt x="246043" y="861153"/>
                </a:cubicBezTo>
                <a:cubicBezTo>
                  <a:pt x="268077" y="839119"/>
                  <a:pt x="291946" y="826266"/>
                  <a:pt x="312144" y="828102"/>
                </a:cubicBezTo>
                <a:cubicBezTo>
                  <a:pt x="332342" y="829938"/>
                  <a:pt x="350704" y="848299"/>
                  <a:pt x="367229" y="872169"/>
                </a:cubicBezTo>
                <a:cubicBezTo>
                  <a:pt x="383754" y="896039"/>
                  <a:pt x="392935" y="941943"/>
                  <a:pt x="411296" y="971321"/>
                </a:cubicBezTo>
                <a:cubicBezTo>
                  <a:pt x="429657" y="1000699"/>
                  <a:pt x="446183" y="1039258"/>
                  <a:pt x="477397" y="1048439"/>
                </a:cubicBezTo>
                <a:cubicBezTo>
                  <a:pt x="508611" y="1057620"/>
                  <a:pt x="572877" y="1044767"/>
                  <a:pt x="598583" y="1026406"/>
                </a:cubicBezTo>
                <a:cubicBezTo>
                  <a:pt x="624289" y="1008045"/>
                  <a:pt x="624289" y="974994"/>
                  <a:pt x="631633" y="938271"/>
                </a:cubicBezTo>
                <a:cubicBezTo>
                  <a:pt x="638978" y="901548"/>
                  <a:pt x="635305" y="846463"/>
                  <a:pt x="642650" y="806068"/>
                </a:cubicBezTo>
                <a:cubicBezTo>
                  <a:pt x="649995" y="765673"/>
                  <a:pt x="672029" y="736294"/>
                  <a:pt x="675701" y="695899"/>
                </a:cubicBezTo>
                <a:cubicBezTo>
                  <a:pt x="679373" y="655504"/>
                  <a:pt x="664684" y="594911"/>
                  <a:pt x="664684" y="563697"/>
                </a:cubicBezTo>
                <a:cubicBezTo>
                  <a:pt x="664684" y="532483"/>
                  <a:pt x="655503" y="528810"/>
                  <a:pt x="675701" y="508613"/>
                </a:cubicBezTo>
                <a:cubicBezTo>
                  <a:pt x="695899" y="488416"/>
                  <a:pt x="752820" y="468218"/>
                  <a:pt x="785870" y="442512"/>
                </a:cubicBezTo>
                <a:cubicBezTo>
                  <a:pt x="818920" y="416806"/>
                  <a:pt x="840954" y="381919"/>
                  <a:pt x="874004" y="354377"/>
                </a:cubicBezTo>
                <a:cubicBezTo>
                  <a:pt x="907054" y="326835"/>
                  <a:pt x="949286" y="299293"/>
                  <a:pt x="984173" y="277259"/>
                </a:cubicBezTo>
                <a:cubicBezTo>
                  <a:pt x="1019060" y="255225"/>
                  <a:pt x="1044766" y="205649"/>
                  <a:pt x="1083325" y="211157"/>
                </a:cubicBezTo>
                <a:close/>
              </a:path>
            </a:pathLst>
          </a:custGeom>
          <a:noFill/>
          <a:ln w="76200">
            <a:solidFill>
              <a:srgbClr val="F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16416" y="2492896"/>
            <a:ext cx="533400" cy="546100"/>
          </a:xfrm>
          <a:prstGeom prst="rect">
            <a:avLst/>
          </a:prstGeom>
          <a:noFill/>
        </p:spPr>
      </p:pic>
      <p:pic>
        <p:nvPicPr>
          <p:cNvPr id="13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16416" y="1916832"/>
            <a:ext cx="533400" cy="546100"/>
          </a:xfrm>
          <a:prstGeom prst="rect">
            <a:avLst/>
          </a:prstGeom>
          <a:noFill/>
        </p:spPr>
      </p:pic>
      <p:pic>
        <p:nvPicPr>
          <p:cNvPr id="12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16416" y="1340768"/>
            <a:ext cx="533400" cy="546100"/>
          </a:xfrm>
          <a:prstGeom prst="rect">
            <a:avLst/>
          </a:prstGeom>
          <a:noFill/>
        </p:spPr>
      </p:pic>
      <p:pic>
        <p:nvPicPr>
          <p:cNvPr id="16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16416" y="5013176"/>
            <a:ext cx="533400" cy="546100"/>
          </a:xfrm>
          <a:prstGeom prst="rect">
            <a:avLst/>
          </a:prstGeom>
          <a:noFill/>
        </p:spPr>
      </p:pic>
      <p:pic>
        <p:nvPicPr>
          <p:cNvPr id="2054" name="Picture 6" descr="C:\Users\Анна\Documents\Школа\география\9 класс\ITN\ЦЭР\карты\transp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95537" y="692696"/>
            <a:ext cx="4311606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C:\Users\Анна\Documents\Школа\география\9 класс\ITN\ЦЭР\карты\seasr.gif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67544" y="693134"/>
            <a:ext cx="3673308" cy="5555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16416" y="5661248"/>
            <a:ext cx="533400" cy="546100"/>
          </a:xfrm>
          <a:prstGeom prst="rect">
            <a:avLst/>
          </a:prstGeom>
          <a:noFill/>
        </p:spPr>
      </p:pic>
      <p:sp>
        <p:nvSpPr>
          <p:cNvPr id="20" name="Умножение 19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Нашивка 20">
            <a:hlinkClick r:id="rId10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Autofit/>
          </a:bodyPr>
          <a:lstStyle/>
          <a:p>
            <a:r>
              <a:rPr lang="ru-RU" dirty="0" smtClean="0"/>
              <a:t>Проблемы         Перспективы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23528" y="692696"/>
            <a:ext cx="4172843" cy="561662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 smtClean="0"/>
              <a:t>Конверсия производственного и научно-технического потенциала</a:t>
            </a:r>
          </a:p>
          <a:p>
            <a:r>
              <a:rPr lang="ru-RU" dirty="0" smtClean="0"/>
              <a:t>Инновационная деятельность по внедрению новых технологий</a:t>
            </a:r>
          </a:p>
          <a:p>
            <a:r>
              <a:rPr lang="ru-RU" dirty="0" smtClean="0"/>
              <a:t>Создание интегрированных структур на разных уровнях</a:t>
            </a:r>
          </a:p>
          <a:p>
            <a:r>
              <a:rPr lang="ru-RU" dirty="0" smtClean="0"/>
              <a:t>Экологическая обстановка и охрана окружающей среды</a:t>
            </a:r>
          </a:p>
          <a:p>
            <a:r>
              <a:rPr lang="ru-RU" dirty="0" smtClean="0"/>
              <a:t>Развитие малых городов и сохранение сельских населенных пунктов</a:t>
            </a:r>
          </a:p>
          <a:p>
            <a:r>
              <a:rPr lang="ru-RU" dirty="0" smtClean="0"/>
              <a:t>Адаптация трудовых мигрантов </a:t>
            </a:r>
          </a:p>
          <a:p>
            <a:r>
              <a:rPr lang="ru-RU" dirty="0" smtClean="0"/>
              <a:t>Модернизация транспортной инфраструктуры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4511302" y="692696"/>
            <a:ext cx="4453186" cy="56166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 smtClean="0"/>
              <a:t>Столичное положение способствует привлечению инвестиций</a:t>
            </a:r>
          </a:p>
          <a:p>
            <a:r>
              <a:rPr lang="ru-RU" dirty="0" smtClean="0"/>
              <a:t>Район – «локомотив» развития для России в целом</a:t>
            </a:r>
          </a:p>
          <a:p>
            <a:r>
              <a:rPr lang="ru-RU" dirty="0" smtClean="0"/>
              <a:t>Наиболее высококвалифицированные трудовые ресурсы легче адаптируются к новым условиям</a:t>
            </a:r>
          </a:p>
          <a:p>
            <a:r>
              <a:rPr lang="ru-RU" dirty="0" smtClean="0"/>
              <a:t>Развитие университетского образования, технопарков и </a:t>
            </a:r>
            <a:r>
              <a:rPr lang="ru-RU" dirty="0" err="1" smtClean="0"/>
              <a:t>наукоградов</a:t>
            </a:r>
            <a:r>
              <a:rPr lang="ru-RU" dirty="0" smtClean="0"/>
              <a:t> </a:t>
            </a:r>
          </a:p>
          <a:p>
            <a:r>
              <a:rPr lang="ru-RU" dirty="0" smtClean="0"/>
              <a:t>Увеличение доли сферы услуг и переход к постиндустриальному обществу </a:t>
            </a:r>
          </a:p>
          <a:p>
            <a:r>
              <a:rPr lang="ru-RU" dirty="0" smtClean="0"/>
              <a:t>Огромный рекреационный и туристический потенциал, в том числе на международном уровне</a:t>
            </a:r>
          </a:p>
          <a:p>
            <a:endParaRPr lang="ru-RU" dirty="0"/>
          </a:p>
        </p:txBody>
      </p:sp>
      <p:sp>
        <p:nvSpPr>
          <p:cNvPr id="4" name="Умножение 3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Нашивка 4">
            <a:hlinkClick r:id="rId2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Схема 29"/>
          <p:cNvGraphicFramePr/>
          <p:nvPr/>
        </p:nvGraphicFramePr>
        <p:xfrm>
          <a:off x="0" y="1412776"/>
          <a:ext cx="9144000" cy="192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05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/>
              <a:t>ТЕСТ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692696"/>
            <a:ext cx="9144000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400" dirty="0" smtClean="0"/>
              <a:t>1. В состав Центрального района входят:</a:t>
            </a:r>
            <a:endParaRPr lang="ru-RU" sz="2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0" y="3429000"/>
            <a:ext cx="9144000" cy="6429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/>
              <a:t>2. Особенностью ЭГП Центрального района является:</a:t>
            </a:r>
          </a:p>
        </p:txBody>
      </p:sp>
      <p:graphicFrame>
        <p:nvGraphicFramePr>
          <p:cNvPr id="15" name="Схема 14"/>
          <p:cNvGraphicFramePr/>
          <p:nvPr/>
        </p:nvGraphicFramePr>
        <p:xfrm>
          <a:off x="0" y="4293096"/>
          <a:ext cx="9144000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6" name="Фигура, имеющая форму буквы L 25"/>
          <p:cNvSpPr/>
          <p:nvPr/>
        </p:nvSpPr>
        <p:spPr>
          <a:xfrm rot="18317699">
            <a:off x="80229" y="5142489"/>
            <a:ext cx="571504" cy="492232"/>
          </a:xfrm>
          <a:prstGeom prst="corner">
            <a:avLst>
              <a:gd name="adj1" fmla="val 29529"/>
              <a:gd name="adj2" fmla="val 33338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Фигура, имеющая форму буквы L 19"/>
          <p:cNvSpPr/>
          <p:nvPr/>
        </p:nvSpPr>
        <p:spPr>
          <a:xfrm rot="18317699">
            <a:off x="187733" y="1614099"/>
            <a:ext cx="571504" cy="492232"/>
          </a:xfrm>
          <a:prstGeom prst="corner">
            <a:avLst>
              <a:gd name="adj1" fmla="val 32043"/>
              <a:gd name="adj2" fmla="val 33338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779912" y="5805264"/>
            <a:ext cx="1656184" cy="404664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ответы</a:t>
            </a:r>
            <a:endParaRPr lang="ru-RU" b="1" dirty="0"/>
          </a:p>
        </p:txBody>
      </p:sp>
      <p:sp>
        <p:nvSpPr>
          <p:cNvPr id="12" name="Умножение 11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Нашивка 13">
            <a:hlinkClick r:id="" action="ppaction://hlinkshowjump?jump=nextslide"/>
          </p:cNvPr>
          <p:cNvSpPr/>
          <p:nvPr/>
        </p:nvSpPr>
        <p:spPr bwMode="auto">
          <a:xfrm>
            <a:off x="8460432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6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/>
        </p:nvGraphicFramePr>
        <p:xfrm>
          <a:off x="0" y="3212976"/>
          <a:ext cx="914400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0" y="1268760"/>
          <a:ext cx="914400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05800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/>
              <a:t>ТЕСТ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620688"/>
            <a:ext cx="9144000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/>
              <a:t>3. Отраслью специализации Центрального района не является:</a:t>
            </a:r>
            <a:endParaRPr lang="ru-RU" sz="2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0" y="2636912"/>
            <a:ext cx="9144000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400" dirty="0" smtClean="0"/>
              <a:t>4. Эти города - одни из самых древних в Центральном районе</a:t>
            </a:r>
            <a:endParaRPr lang="ru-RU" sz="2400" dirty="0"/>
          </a:p>
        </p:txBody>
      </p:sp>
      <p:sp>
        <p:nvSpPr>
          <p:cNvPr id="26" name="Фигура, имеющая форму буквы L 25"/>
          <p:cNvSpPr/>
          <p:nvPr/>
        </p:nvSpPr>
        <p:spPr>
          <a:xfrm rot="18317699">
            <a:off x="4796245" y="3774338"/>
            <a:ext cx="571504" cy="492232"/>
          </a:xfrm>
          <a:prstGeom prst="corner">
            <a:avLst>
              <a:gd name="adj1" fmla="val 29529"/>
              <a:gd name="adj2" fmla="val 33338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Фигура, имеющая форму буквы L 19"/>
          <p:cNvSpPr/>
          <p:nvPr/>
        </p:nvSpPr>
        <p:spPr>
          <a:xfrm rot="18317699">
            <a:off x="4724236" y="1182050"/>
            <a:ext cx="571504" cy="492232"/>
          </a:xfrm>
          <a:prstGeom prst="corner">
            <a:avLst>
              <a:gd name="adj1" fmla="val 32043"/>
              <a:gd name="adj2" fmla="val 33338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779912" y="6453336"/>
            <a:ext cx="1656184" cy="404664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ответы</a:t>
            </a:r>
            <a:endParaRPr lang="ru-RU" b="1" dirty="0"/>
          </a:p>
        </p:txBody>
      </p:sp>
      <p:graphicFrame>
        <p:nvGraphicFramePr>
          <p:cNvPr id="13" name="Схема 12"/>
          <p:cNvGraphicFramePr/>
          <p:nvPr/>
        </p:nvGraphicFramePr>
        <p:xfrm>
          <a:off x="0" y="5157192"/>
          <a:ext cx="914400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0" y="4509120"/>
            <a:ext cx="9144000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400" dirty="0" smtClean="0"/>
              <a:t>5. На территории Центрального района добывают:</a:t>
            </a:r>
            <a:endParaRPr lang="ru-RU" sz="2400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8317699">
            <a:off x="4796245" y="5070482"/>
            <a:ext cx="571504" cy="492232"/>
          </a:xfrm>
          <a:prstGeom prst="corner">
            <a:avLst>
              <a:gd name="adj1" fmla="val 29529"/>
              <a:gd name="adj2" fmla="val 33338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Нашивка 17">
            <a:hlinkClick r:id="rId14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6" grpId="0" animBg="1"/>
      <p:bldP spid="20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Схема 38"/>
          <p:cNvGraphicFramePr/>
          <p:nvPr/>
        </p:nvGraphicFramePr>
        <p:xfrm>
          <a:off x="1142976" y="1052736"/>
          <a:ext cx="7786742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Скругленный прямоугольник 28"/>
          <p:cNvSpPr/>
          <p:nvPr/>
        </p:nvSpPr>
        <p:spPr>
          <a:xfrm>
            <a:off x="1259632" y="1124744"/>
            <a:ext cx="7560000" cy="86409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000" dirty="0" smtClean="0"/>
              <a:t>Тверь, Ярославль, Кострома</a:t>
            </a:r>
            <a:endParaRPr lang="ru-RU" sz="20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259632" y="2132856"/>
            <a:ext cx="7560000" cy="864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/>
              <a:t>Москва</a:t>
            </a:r>
            <a:endParaRPr lang="ru-RU" sz="2000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259632" y="3140968"/>
            <a:ext cx="7560000" cy="864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/>
              <a:t>легкая промышленность</a:t>
            </a:r>
            <a:endParaRPr lang="ru-RU" sz="2000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259632" y="4221088"/>
            <a:ext cx="7560000" cy="864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/>
              <a:t>приборостроение, станкостроение, электротехника, производство электронных систем управления</a:t>
            </a:r>
            <a:endParaRPr lang="ru-RU" sz="2000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85720" y="1142984"/>
            <a:ext cx="792088" cy="79208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85720" y="2214554"/>
            <a:ext cx="792088" cy="79208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85720" y="3286124"/>
            <a:ext cx="792088" cy="79208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</a:rPr>
              <a:t>3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85720" y="4286256"/>
            <a:ext cx="792088" cy="79208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</a:rPr>
              <a:t>4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51520" y="5301208"/>
            <a:ext cx="792088" cy="79208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</a:rPr>
              <a:t>5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259632" y="5229200"/>
            <a:ext cx="7560000" cy="864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/>
              <a:t>однородный, преобладают русские</a:t>
            </a:r>
            <a:endParaRPr lang="ru-RU" sz="2000" dirty="0"/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ВОПРОСЫ</a:t>
            </a:r>
          </a:p>
        </p:txBody>
      </p:sp>
      <p:pic>
        <p:nvPicPr>
          <p:cNvPr id="17" name="Picture 2" descr="C:\Users\Анна\Documents\Школа\иконки\ico_con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9512" y="1052736"/>
            <a:ext cx="984668" cy="1008112"/>
          </a:xfrm>
          <a:prstGeom prst="rect">
            <a:avLst/>
          </a:prstGeom>
          <a:noFill/>
        </p:spPr>
      </p:pic>
      <p:pic>
        <p:nvPicPr>
          <p:cNvPr id="18" name="Picture 2" descr="C:\Users\Анна\Documents\Школа\иконки\ico_con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9512" y="2132856"/>
            <a:ext cx="984668" cy="1008112"/>
          </a:xfrm>
          <a:prstGeom prst="rect">
            <a:avLst/>
          </a:prstGeom>
          <a:noFill/>
        </p:spPr>
      </p:pic>
      <p:pic>
        <p:nvPicPr>
          <p:cNvPr id="19" name="Picture 2" descr="C:\Users\Анна\Documents\Школа\иконки\ico_con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9512" y="3212976"/>
            <a:ext cx="984668" cy="1008112"/>
          </a:xfrm>
          <a:prstGeom prst="rect">
            <a:avLst/>
          </a:prstGeom>
          <a:noFill/>
        </p:spPr>
      </p:pic>
      <p:pic>
        <p:nvPicPr>
          <p:cNvPr id="20" name="Picture 2" descr="C:\Users\Анна\Documents\Школа\иконки\ico_con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9512" y="4221088"/>
            <a:ext cx="984668" cy="1008112"/>
          </a:xfrm>
          <a:prstGeom prst="rect">
            <a:avLst/>
          </a:prstGeom>
          <a:noFill/>
        </p:spPr>
      </p:pic>
      <p:pic>
        <p:nvPicPr>
          <p:cNvPr id="21" name="Picture 2" descr="C:\Users\Анна\Documents\Школа\иконки\ico_con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9512" y="5229200"/>
            <a:ext cx="984668" cy="1008112"/>
          </a:xfrm>
          <a:prstGeom prst="rect">
            <a:avLst/>
          </a:prstGeom>
          <a:noFill/>
        </p:spPr>
      </p:pic>
      <p:sp>
        <p:nvSpPr>
          <p:cNvPr id="22" name="Умножение 21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Нашивка 22">
            <a:hlinkClick r:id="rId7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ЗАДАНИЯ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2780928"/>
          <a:ext cx="8784975" cy="2453640"/>
        </p:xfrm>
        <a:graphic>
          <a:graphicData uri="http://schemas.openxmlformats.org/drawingml/2006/table">
            <a:tbl>
              <a:tblPr/>
              <a:tblGrid>
                <a:gridCol w="3600400"/>
                <a:gridCol w="2592288"/>
                <a:gridCol w="259228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характеристика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1 область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2 область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Географическое положение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Природные условия и ресурсы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Население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Хозяйство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Проблемы и перспективы развития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76470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1. Используя карты атласа, материалы урока и учебник составьте сравнительную характеристику двух областей (на выбор), входящих в ЦЭР. Ответ оформите в виде таблицы.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Сделайте вывод об уровне социально-экономического развития этих двух субъектов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множение 6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Нашивка 7">
            <a:hlinkClick r:id="" action="ppaction://hlinkshowjump?jump=nextslide"/>
          </p:cNvPr>
          <p:cNvSpPr/>
          <p:nvPr/>
        </p:nvSpPr>
        <p:spPr bwMode="auto">
          <a:xfrm>
            <a:off x="8460432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Autofit/>
          </a:bodyPr>
          <a:lstStyle/>
          <a:p>
            <a:r>
              <a:rPr lang="ru-RU" dirty="0" smtClean="0"/>
              <a:t>ЗАДАНИЯ</a:t>
            </a:r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76672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 Проанализируйте структуру хозяйства ЦЭР и выделите те отрасли, которые являются отраслями специализации района на уровне страны в целом.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Ответ можно представить в виде диаграммы и нанести ее на контурную карту России.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Изучая другие экономические районы, контурная карта может дополняться данными по другим районам.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64288" y="2708920"/>
            <a:ext cx="1728192" cy="4320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пример</a:t>
            </a:r>
            <a:endParaRPr lang="ru-RU" sz="2800" dirty="0"/>
          </a:p>
        </p:txBody>
      </p:sp>
      <p:pic>
        <p:nvPicPr>
          <p:cNvPr id="8" name="Picture 4" descr="C:\Users\Анна\Documents\Школа\география\9 класс\ITN\ЦЭР\карты\эконом специализация.jpg"/>
          <p:cNvPicPr>
            <a:picLocks noChangeAspect="1" noChangeArrowheads="1"/>
          </p:cNvPicPr>
          <p:nvPr/>
        </p:nvPicPr>
        <p:blipFill>
          <a:blip r:embed="rId2" cstate="print"/>
          <a:srcRect l="8173" t="27679" r="47148" b="30955"/>
          <a:stretch>
            <a:fillRect/>
          </a:stretch>
        </p:blipFill>
        <p:spPr bwMode="auto">
          <a:xfrm>
            <a:off x="179512" y="3212976"/>
            <a:ext cx="494639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Анна\Documents\Школа\география\9 класс\ITN\ЦЭР\карты\эконом районирование.jpg"/>
          <p:cNvPicPr>
            <a:picLocks noChangeAspect="1" noChangeArrowheads="1"/>
          </p:cNvPicPr>
          <p:nvPr/>
        </p:nvPicPr>
        <p:blipFill>
          <a:blip r:embed="rId3" cstate="print"/>
          <a:srcRect l="63320" t="24312" r="21362" b="43868"/>
          <a:stretch>
            <a:fillRect/>
          </a:stretch>
        </p:blipFill>
        <p:spPr bwMode="auto">
          <a:xfrm>
            <a:off x="4860032" y="3212976"/>
            <a:ext cx="2304256" cy="2736304"/>
          </a:xfrm>
          <a:prstGeom prst="rect">
            <a:avLst/>
          </a:prstGeom>
          <a:noFill/>
        </p:spPr>
      </p:pic>
      <p:pic>
        <p:nvPicPr>
          <p:cNvPr id="7" name="Picture 3" descr="C:\Users\Анна\Documents\Школа\география\9 класс\ITN\ЦЭР\карты\эконом специализация.jpg"/>
          <p:cNvPicPr>
            <a:picLocks noChangeAspect="1" noChangeArrowheads="1"/>
          </p:cNvPicPr>
          <p:nvPr/>
        </p:nvPicPr>
        <p:blipFill>
          <a:blip r:embed="rId2" cstate="print"/>
          <a:srcRect l="72412" t="947" b="38458"/>
          <a:stretch>
            <a:fillRect/>
          </a:stretch>
        </p:blipFill>
        <p:spPr bwMode="auto">
          <a:xfrm>
            <a:off x="6839496" y="3212976"/>
            <a:ext cx="2304504" cy="3024336"/>
          </a:xfrm>
          <a:prstGeom prst="rect">
            <a:avLst/>
          </a:prstGeom>
          <a:noFill/>
        </p:spPr>
      </p:pic>
      <p:sp>
        <p:nvSpPr>
          <p:cNvPr id="9" name="Умножение 8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Нашивка 9">
            <a:hlinkClick r:id="rId4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ЦЭР на карте России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78013" y="836712"/>
            <a:ext cx="8912038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D7F4D9"/>
              </a:clrFrom>
              <a:clrTo>
                <a:srgbClr val="D7F4D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5229200"/>
            <a:ext cx="7259018" cy="67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лилиния 4"/>
          <p:cNvSpPr/>
          <p:nvPr/>
        </p:nvSpPr>
        <p:spPr>
          <a:xfrm>
            <a:off x="777903" y="2458278"/>
            <a:ext cx="1323892" cy="816334"/>
          </a:xfrm>
          <a:custGeom>
            <a:avLst/>
            <a:gdLst>
              <a:gd name="connsiteX0" fmla="*/ 319377 w 1323892"/>
              <a:gd name="connsiteY0" fmla="*/ 62285 h 816334"/>
              <a:gd name="connsiteX1" fmla="*/ 375036 w 1323892"/>
              <a:gd name="connsiteY1" fmla="*/ 86139 h 816334"/>
              <a:gd name="connsiteX2" fmla="*/ 430695 w 1323892"/>
              <a:gd name="connsiteY2" fmla="*/ 6626 h 816334"/>
              <a:gd name="connsiteX3" fmla="*/ 526111 w 1323892"/>
              <a:gd name="connsiteY3" fmla="*/ 46383 h 816334"/>
              <a:gd name="connsiteX4" fmla="*/ 613575 w 1323892"/>
              <a:gd name="connsiteY4" fmla="*/ 62285 h 816334"/>
              <a:gd name="connsiteX5" fmla="*/ 653332 w 1323892"/>
              <a:gd name="connsiteY5" fmla="*/ 46383 h 816334"/>
              <a:gd name="connsiteX6" fmla="*/ 740796 w 1323892"/>
              <a:gd name="connsiteY6" fmla="*/ 102042 h 816334"/>
              <a:gd name="connsiteX7" fmla="*/ 788504 w 1323892"/>
              <a:gd name="connsiteY7" fmla="*/ 133847 h 816334"/>
              <a:gd name="connsiteX8" fmla="*/ 804407 w 1323892"/>
              <a:gd name="connsiteY8" fmla="*/ 149750 h 816334"/>
              <a:gd name="connsiteX9" fmla="*/ 883920 w 1323892"/>
              <a:gd name="connsiteY9" fmla="*/ 197458 h 816334"/>
              <a:gd name="connsiteX10" fmla="*/ 868017 w 1323892"/>
              <a:gd name="connsiteY10" fmla="*/ 229263 h 816334"/>
              <a:gd name="connsiteX11" fmla="*/ 987287 w 1323892"/>
              <a:gd name="connsiteY11" fmla="*/ 316727 h 816334"/>
              <a:gd name="connsiteX12" fmla="*/ 995238 w 1323892"/>
              <a:gd name="connsiteY12" fmla="*/ 356484 h 816334"/>
              <a:gd name="connsiteX13" fmla="*/ 1082702 w 1323892"/>
              <a:gd name="connsiteY13" fmla="*/ 364435 h 816334"/>
              <a:gd name="connsiteX14" fmla="*/ 1146313 w 1323892"/>
              <a:gd name="connsiteY14" fmla="*/ 435997 h 816334"/>
              <a:gd name="connsiteX15" fmla="*/ 1194020 w 1323892"/>
              <a:gd name="connsiteY15" fmla="*/ 499607 h 816334"/>
              <a:gd name="connsiteX16" fmla="*/ 1241728 w 1323892"/>
              <a:gd name="connsiteY16" fmla="*/ 555266 h 816334"/>
              <a:gd name="connsiteX17" fmla="*/ 1313290 w 1323892"/>
              <a:gd name="connsiteY17" fmla="*/ 563218 h 816334"/>
              <a:gd name="connsiteX18" fmla="*/ 1305339 w 1323892"/>
              <a:gd name="connsiteY18" fmla="*/ 642731 h 816334"/>
              <a:gd name="connsiteX19" fmla="*/ 1201972 w 1323892"/>
              <a:gd name="connsiteY19" fmla="*/ 650682 h 816334"/>
              <a:gd name="connsiteX20" fmla="*/ 1154264 w 1323892"/>
              <a:gd name="connsiteY20" fmla="*/ 650682 h 816334"/>
              <a:gd name="connsiteX21" fmla="*/ 1098605 w 1323892"/>
              <a:gd name="connsiteY21" fmla="*/ 626828 h 816334"/>
              <a:gd name="connsiteX22" fmla="*/ 1027043 w 1323892"/>
              <a:gd name="connsiteY22" fmla="*/ 602974 h 816334"/>
              <a:gd name="connsiteX23" fmla="*/ 971384 w 1323892"/>
              <a:gd name="connsiteY23" fmla="*/ 610925 h 816334"/>
              <a:gd name="connsiteX24" fmla="*/ 915725 w 1323892"/>
              <a:gd name="connsiteY24" fmla="*/ 610925 h 816334"/>
              <a:gd name="connsiteX25" fmla="*/ 852114 w 1323892"/>
              <a:gd name="connsiteY25" fmla="*/ 658633 h 816334"/>
              <a:gd name="connsiteX26" fmla="*/ 796455 w 1323892"/>
              <a:gd name="connsiteY26" fmla="*/ 658633 h 816334"/>
              <a:gd name="connsiteX27" fmla="*/ 716942 w 1323892"/>
              <a:gd name="connsiteY27" fmla="*/ 706341 h 816334"/>
              <a:gd name="connsiteX28" fmla="*/ 716942 w 1323892"/>
              <a:gd name="connsiteY28" fmla="*/ 754049 h 816334"/>
              <a:gd name="connsiteX29" fmla="*/ 653332 w 1323892"/>
              <a:gd name="connsiteY29" fmla="*/ 809708 h 816334"/>
              <a:gd name="connsiteX30" fmla="*/ 605624 w 1323892"/>
              <a:gd name="connsiteY30" fmla="*/ 793805 h 816334"/>
              <a:gd name="connsiteX31" fmla="*/ 526111 w 1323892"/>
              <a:gd name="connsiteY31" fmla="*/ 762000 h 816334"/>
              <a:gd name="connsiteX32" fmla="*/ 478403 w 1323892"/>
              <a:gd name="connsiteY32" fmla="*/ 706341 h 816334"/>
              <a:gd name="connsiteX33" fmla="*/ 446598 w 1323892"/>
              <a:gd name="connsiteY33" fmla="*/ 658633 h 816334"/>
              <a:gd name="connsiteX34" fmla="*/ 406841 w 1323892"/>
              <a:gd name="connsiteY34" fmla="*/ 650682 h 816334"/>
              <a:gd name="connsiteX35" fmla="*/ 343231 w 1323892"/>
              <a:gd name="connsiteY35" fmla="*/ 634779 h 816334"/>
              <a:gd name="connsiteX36" fmla="*/ 287572 w 1323892"/>
              <a:gd name="connsiteY36" fmla="*/ 666585 h 816334"/>
              <a:gd name="connsiteX37" fmla="*/ 279620 w 1323892"/>
              <a:gd name="connsiteY37" fmla="*/ 690439 h 816334"/>
              <a:gd name="connsiteX38" fmla="*/ 216010 w 1323892"/>
              <a:gd name="connsiteY38" fmla="*/ 682487 h 816334"/>
              <a:gd name="connsiteX39" fmla="*/ 200107 w 1323892"/>
              <a:gd name="connsiteY39" fmla="*/ 587072 h 816334"/>
              <a:gd name="connsiteX40" fmla="*/ 184205 w 1323892"/>
              <a:gd name="connsiteY40" fmla="*/ 547315 h 816334"/>
              <a:gd name="connsiteX41" fmla="*/ 152400 w 1323892"/>
              <a:gd name="connsiteY41" fmla="*/ 531412 h 816334"/>
              <a:gd name="connsiteX42" fmla="*/ 96740 w 1323892"/>
              <a:gd name="connsiteY42" fmla="*/ 507559 h 816334"/>
              <a:gd name="connsiteX43" fmla="*/ 80838 w 1323892"/>
              <a:gd name="connsiteY43" fmla="*/ 435997 h 816334"/>
              <a:gd name="connsiteX44" fmla="*/ 1325 w 1323892"/>
              <a:gd name="connsiteY44" fmla="*/ 348532 h 816334"/>
              <a:gd name="connsiteX45" fmla="*/ 88789 w 1323892"/>
              <a:gd name="connsiteY45" fmla="*/ 261068 h 816334"/>
              <a:gd name="connsiteX46" fmla="*/ 152400 w 1323892"/>
              <a:gd name="connsiteY46" fmla="*/ 300825 h 816334"/>
              <a:gd name="connsiteX47" fmla="*/ 184205 w 1323892"/>
              <a:gd name="connsiteY47" fmla="*/ 197458 h 816334"/>
              <a:gd name="connsiteX48" fmla="*/ 223961 w 1323892"/>
              <a:gd name="connsiteY48" fmla="*/ 125896 h 816334"/>
              <a:gd name="connsiteX49" fmla="*/ 279620 w 1323892"/>
              <a:gd name="connsiteY49" fmla="*/ 102042 h 816334"/>
              <a:gd name="connsiteX50" fmla="*/ 319377 w 1323892"/>
              <a:gd name="connsiteY50" fmla="*/ 62285 h 81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23892" h="816334">
                <a:moveTo>
                  <a:pt x="319377" y="62285"/>
                </a:moveTo>
                <a:cubicBezTo>
                  <a:pt x="335280" y="59635"/>
                  <a:pt x="356483" y="95415"/>
                  <a:pt x="375036" y="86139"/>
                </a:cubicBezTo>
                <a:cubicBezTo>
                  <a:pt x="393589" y="76863"/>
                  <a:pt x="405516" y="13252"/>
                  <a:pt x="430695" y="6626"/>
                </a:cubicBezTo>
                <a:cubicBezTo>
                  <a:pt x="455874" y="0"/>
                  <a:pt x="495631" y="37107"/>
                  <a:pt x="526111" y="46383"/>
                </a:cubicBezTo>
                <a:cubicBezTo>
                  <a:pt x="556591" y="55660"/>
                  <a:pt x="592372" y="62285"/>
                  <a:pt x="613575" y="62285"/>
                </a:cubicBezTo>
                <a:cubicBezTo>
                  <a:pt x="634778" y="62285"/>
                  <a:pt x="632129" y="39757"/>
                  <a:pt x="653332" y="46383"/>
                </a:cubicBezTo>
                <a:cubicBezTo>
                  <a:pt x="674535" y="53009"/>
                  <a:pt x="718267" y="87465"/>
                  <a:pt x="740796" y="102042"/>
                </a:cubicBezTo>
                <a:cubicBezTo>
                  <a:pt x="763325" y="116619"/>
                  <a:pt x="777902" y="125896"/>
                  <a:pt x="788504" y="133847"/>
                </a:cubicBezTo>
                <a:cubicBezTo>
                  <a:pt x="799106" y="141798"/>
                  <a:pt x="788504" y="139148"/>
                  <a:pt x="804407" y="149750"/>
                </a:cubicBezTo>
                <a:cubicBezTo>
                  <a:pt x="820310" y="160352"/>
                  <a:pt x="873318" y="184206"/>
                  <a:pt x="883920" y="197458"/>
                </a:cubicBezTo>
                <a:cubicBezTo>
                  <a:pt x="894522" y="210710"/>
                  <a:pt x="850789" y="209385"/>
                  <a:pt x="868017" y="229263"/>
                </a:cubicBezTo>
                <a:cubicBezTo>
                  <a:pt x="885245" y="249141"/>
                  <a:pt x="966084" y="295524"/>
                  <a:pt x="987287" y="316727"/>
                </a:cubicBezTo>
                <a:cubicBezTo>
                  <a:pt x="1008490" y="337930"/>
                  <a:pt x="979336" y="348533"/>
                  <a:pt x="995238" y="356484"/>
                </a:cubicBezTo>
                <a:cubicBezTo>
                  <a:pt x="1011140" y="364435"/>
                  <a:pt x="1057523" y="351183"/>
                  <a:pt x="1082702" y="364435"/>
                </a:cubicBezTo>
                <a:cubicBezTo>
                  <a:pt x="1107881" y="377687"/>
                  <a:pt x="1127760" y="413468"/>
                  <a:pt x="1146313" y="435997"/>
                </a:cubicBezTo>
                <a:cubicBezTo>
                  <a:pt x="1164866" y="458526"/>
                  <a:pt x="1178117" y="479729"/>
                  <a:pt x="1194020" y="499607"/>
                </a:cubicBezTo>
                <a:cubicBezTo>
                  <a:pt x="1209923" y="519485"/>
                  <a:pt x="1221850" y="544664"/>
                  <a:pt x="1241728" y="555266"/>
                </a:cubicBezTo>
                <a:cubicBezTo>
                  <a:pt x="1261606" y="565868"/>
                  <a:pt x="1302688" y="548641"/>
                  <a:pt x="1313290" y="563218"/>
                </a:cubicBezTo>
                <a:cubicBezTo>
                  <a:pt x="1323892" y="577795"/>
                  <a:pt x="1323892" y="628154"/>
                  <a:pt x="1305339" y="642731"/>
                </a:cubicBezTo>
                <a:cubicBezTo>
                  <a:pt x="1286786" y="657308"/>
                  <a:pt x="1227151" y="649357"/>
                  <a:pt x="1201972" y="650682"/>
                </a:cubicBezTo>
                <a:cubicBezTo>
                  <a:pt x="1176793" y="652007"/>
                  <a:pt x="1171492" y="654658"/>
                  <a:pt x="1154264" y="650682"/>
                </a:cubicBezTo>
                <a:cubicBezTo>
                  <a:pt x="1137036" y="646706"/>
                  <a:pt x="1119808" y="634779"/>
                  <a:pt x="1098605" y="626828"/>
                </a:cubicBezTo>
                <a:cubicBezTo>
                  <a:pt x="1077402" y="618877"/>
                  <a:pt x="1048247" y="605625"/>
                  <a:pt x="1027043" y="602974"/>
                </a:cubicBezTo>
                <a:cubicBezTo>
                  <a:pt x="1005839" y="600323"/>
                  <a:pt x="989937" y="609600"/>
                  <a:pt x="971384" y="610925"/>
                </a:cubicBezTo>
                <a:cubicBezTo>
                  <a:pt x="952831" y="612250"/>
                  <a:pt x="935603" y="602974"/>
                  <a:pt x="915725" y="610925"/>
                </a:cubicBezTo>
                <a:cubicBezTo>
                  <a:pt x="895847" y="618876"/>
                  <a:pt x="871992" y="650682"/>
                  <a:pt x="852114" y="658633"/>
                </a:cubicBezTo>
                <a:cubicBezTo>
                  <a:pt x="832236" y="666584"/>
                  <a:pt x="818984" y="650682"/>
                  <a:pt x="796455" y="658633"/>
                </a:cubicBezTo>
                <a:cubicBezTo>
                  <a:pt x="773926" y="666584"/>
                  <a:pt x="730194" y="690438"/>
                  <a:pt x="716942" y="706341"/>
                </a:cubicBezTo>
                <a:cubicBezTo>
                  <a:pt x="703690" y="722244"/>
                  <a:pt x="727544" y="736821"/>
                  <a:pt x="716942" y="754049"/>
                </a:cubicBezTo>
                <a:cubicBezTo>
                  <a:pt x="706340" y="771277"/>
                  <a:pt x="671885" y="803082"/>
                  <a:pt x="653332" y="809708"/>
                </a:cubicBezTo>
                <a:cubicBezTo>
                  <a:pt x="634779" y="816334"/>
                  <a:pt x="626827" y="801756"/>
                  <a:pt x="605624" y="793805"/>
                </a:cubicBezTo>
                <a:cubicBezTo>
                  <a:pt x="584421" y="785854"/>
                  <a:pt x="547315" y="776577"/>
                  <a:pt x="526111" y="762000"/>
                </a:cubicBezTo>
                <a:cubicBezTo>
                  <a:pt x="504907" y="747423"/>
                  <a:pt x="491655" y="723569"/>
                  <a:pt x="478403" y="706341"/>
                </a:cubicBezTo>
                <a:cubicBezTo>
                  <a:pt x="465151" y="689113"/>
                  <a:pt x="458525" y="667909"/>
                  <a:pt x="446598" y="658633"/>
                </a:cubicBezTo>
                <a:cubicBezTo>
                  <a:pt x="434671" y="649357"/>
                  <a:pt x="424069" y="654658"/>
                  <a:pt x="406841" y="650682"/>
                </a:cubicBezTo>
                <a:cubicBezTo>
                  <a:pt x="389613" y="646706"/>
                  <a:pt x="363109" y="632129"/>
                  <a:pt x="343231" y="634779"/>
                </a:cubicBezTo>
                <a:cubicBezTo>
                  <a:pt x="323353" y="637429"/>
                  <a:pt x="298174" y="657308"/>
                  <a:pt x="287572" y="666585"/>
                </a:cubicBezTo>
                <a:cubicBezTo>
                  <a:pt x="276970" y="675862"/>
                  <a:pt x="291547" y="687789"/>
                  <a:pt x="279620" y="690439"/>
                </a:cubicBezTo>
                <a:cubicBezTo>
                  <a:pt x="267693" y="693089"/>
                  <a:pt x="229262" y="699715"/>
                  <a:pt x="216010" y="682487"/>
                </a:cubicBezTo>
                <a:cubicBezTo>
                  <a:pt x="202758" y="665259"/>
                  <a:pt x="205408" y="609601"/>
                  <a:pt x="200107" y="587072"/>
                </a:cubicBezTo>
                <a:cubicBezTo>
                  <a:pt x="194806" y="564543"/>
                  <a:pt x="192156" y="556591"/>
                  <a:pt x="184205" y="547315"/>
                </a:cubicBezTo>
                <a:cubicBezTo>
                  <a:pt x="176254" y="538039"/>
                  <a:pt x="166977" y="538038"/>
                  <a:pt x="152400" y="531412"/>
                </a:cubicBezTo>
                <a:cubicBezTo>
                  <a:pt x="137823" y="524786"/>
                  <a:pt x="108667" y="523461"/>
                  <a:pt x="96740" y="507559"/>
                </a:cubicBezTo>
                <a:cubicBezTo>
                  <a:pt x="84813" y="491657"/>
                  <a:pt x="96741" y="462502"/>
                  <a:pt x="80838" y="435997"/>
                </a:cubicBezTo>
                <a:cubicBezTo>
                  <a:pt x="64935" y="409492"/>
                  <a:pt x="0" y="377687"/>
                  <a:pt x="1325" y="348532"/>
                </a:cubicBezTo>
                <a:cubicBezTo>
                  <a:pt x="2650" y="319377"/>
                  <a:pt x="63610" y="269019"/>
                  <a:pt x="88789" y="261068"/>
                </a:cubicBezTo>
                <a:cubicBezTo>
                  <a:pt x="113968" y="253117"/>
                  <a:pt x="136497" y="311427"/>
                  <a:pt x="152400" y="300825"/>
                </a:cubicBezTo>
                <a:cubicBezTo>
                  <a:pt x="168303" y="290223"/>
                  <a:pt x="172278" y="226613"/>
                  <a:pt x="184205" y="197458"/>
                </a:cubicBezTo>
                <a:cubicBezTo>
                  <a:pt x="196132" y="168303"/>
                  <a:pt x="208059" y="141799"/>
                  <a:pt x="223961" y="125896"/>
                </a:cubicBezTo>
                <a:cubicBezTo>
                  <a:pt x="239863" y="109993"/>
                  <a:pt x="265043" y="111319"/>
                  <a:pt x="279620" y="102042"/>
                </a:cubicBezTo>
                <a:cubicBezTo>
                  <a:pt x="294198" y="92766"/>
                  <a:pt x="303474" y="64935"/>
                  <a:pt x="319377" y="62285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>
            <a:hlinkClick r:id="" action="ppaction://hlinkshowjump?jump=nextslide"/>
          </p:cNvPr>
          <p:cNvSpPr/>
          <p:nvPr/>
        </p:nvSpPr>
        <p:spPr bwMode="auto">
          <a:xfrm>
            <a:off x="8501090" y="635795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Умножение 6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 descr="C:\Users\Анна\Documents\Школа\луп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6376" y="4869160"/>
            <a:ext cx="1040135" cy="1040135"/>
          </a:xfrm>
          <a:prstGeom prst="rect">
            <a:avLst/>
          </a:prstGeom>
          <a:noFill/>
        </p:spPr>
      </p:pic>
      <p:pic>
        <p:nvPicPr>
          <p:cNvPr id="1027" name="Picture 3" descr="C:\Users\Анна\Documents\Школа\география\9 класс\ITN\ЦЭР\карты\ЦЭР сосед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184" y="836712"/>
            <a:ext cx="8170553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РАБОТА</a:t>
            </a:r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590491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Нанесите на контурную карту: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Названия всех субъектов, входящих в состав Центрального Экономического района, </a:t>
            </a:r>
            <a:r>
              <a:rPr lang="ru-RU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покажите границу района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ru-RU" sz="3200" dirty="0" smtClean="0">
              <a:latin typeface="Calibri" pitchFamily="34" charset="0"/>
              <a:cs typeface="Times New Roman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Обозначьте круговыми (столбчатыми) диаграммами экономическую специализацию субъектов ЦЭР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7164288" y="2852936"/>
            <a:ext cx="1728192" cy="4320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пример</a:t>
            </a:r>
            <a:endParaRPr lang="ru-RU" sz="2800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7164288" y="5085184"/>
            <a:ext cx="1728192" cy="4320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пример</a:t>
            </a:r>
            <a:endParaRPr lang="ru-RU" sz="2800" dirty="0"/>
          </a:p>
        </p:txBody>
      </p:sp>
      <p:sp>
        <p:nvSpPr>
          <p:cNvPr id="7" name="Умножение 6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Нашивка 7">
            <a:hlinkClick r:id="rId4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CBCBC"/>
              </a:clrFrom>
              <a:clrTo>
                <a:srgbClr val="BCBCBC">
                  <a:alpha val="0"/>
                </a:srgbClr>
              </a:clrTo>
            </a:clrChange>
          </a:blip>
          <a:srcRect l="10623" t="10178" r="29416" b="11863"/>
          <a:stretch>
            <a:fillRect/>
          </a:stretch>
        </p:blipFill>
        <p:spPr bwMode="auto">
          <a:xfrm>
            <a:off x="179512" y="764704"/>
            <a:ext cx="7162590" cy="5238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2" name="Полилиния 21"/>
          <p:cNvSpPr/>
          <p:nvPr/>
        </p:nvSpPr>
        <p:spPr>
          <a:xfrm>
            <a:off x="474921" y="1279452"/>
            <a:ext cx="6365358" cy="3834808"/>
          </a:xfrm>
          <a:custGeom>
            <a:avLst/>
            <a:gdLst>
              <a:gd name="connsiteX0" fmla="*/ 1268819 w 6365358"/>
              <a:gd name="connsiteY0" fmla="*/ 485553 h 3834808"/>
              <a:gd name="connsiteX1" fmla="*/ 1353879 w 6365358"/>
              <a:gd name="connsiteY1" fmla="*/ 464288 h 3834808"/>
              <a:gd name="connsiteX2" fmla="*/ 1449572 w 6365358"/>
              <a:gd name="connsiteY2" fmla="*/ 559981 h 3834808"/>
              <a:gd name="connsiteX3" fmla="*/ 1545265 w 6365358"/>
              <a:gd name="connsiteY3" fmla="*/ 496185 h 3834808"/>
              <a:gd name="connsiteX4" fmla="*/ 1651591 w 6365358"/>
              <a:gd name="connsiteY4" fmla="*/ 421757 h 3834808"/>
              <a:gd name="connsiteX5" fmla="*/ 1726019 w 6365358"/>
              <a:gd name="connsiteY5" fmla="*/ 304799 h 3834808"/>
              <a:gd name="connsiteX6" fmla="*/ 1736651 w 6365358"/>
              <a:gd name="connsiteY6" fmla="*/ 209106 h 3834808"/>
              <a:gd name="connsiteX7" fmla="*/ 1768549 w 6365358"/>
              <a:gd name="connsiteY7" fmla="*/ 81515 h 3834808"/>
              <a:gd name="connsiteX8" fmla="*/ 1864242 w 6365358"/>
              <a:gd name="connsiteY8" fmla="*/ 7088 h 3834808"/>
              <a:gd name="connsiteX9" fmla="*/ 2013098 w 6365358"/>
              <a:gd name="connsiteY9" fmla="*/ 124046 h 3834808"/>
              <a:gd name="connsiteX10" fmla="*/ 2172586 w 6365358"/>
              <a:gd name="connsiteY10" fmla="*/ 198474 h 3834808"/>
              <a:gd name="connsiteX11" fmla="*/ 2427767 w 6365358"/>
              <a:gd name="connsiteY11" fmla="*/ 241004 h 3834808"/>
              <a:gd name="connsiteX12" fmla="*/ 2565991 w 6365358"/>
              <a:gd name="connsiteY12" fmla="*/ 347329 h 3834808"/>
              <a:gd name="connsiteX13" fmla="*/ 2682949 w 6365358"/>
              <a:gd name="connsiteY13" fmla="*/ 336697 h 3834808"/>
              <a:gd name="connsiteX14" fmla="*/ 2831805 w 6365358"/>
              <a:gd name="connsiteY14" fmla="*/ 283534 h 3834808"/>
              <a:gd name="connsiteX15" fmla="*/ 2874335 w 6365358"/>
              <a:gd name="connsiteY15" fmla="*/ 219739 h 3834808"/>
              <a:gd name="connsiteX16" fmla="*/ 3108251 w 6365358"/>
              <a:gd name="connsiteY16" fmla="*/ 347329 h 3834808"/>
              <a:gd name="connsiteX17" fmla="*/ 3161414 w 6365358"/>
              <a:gd name="connsiteY17" fmla="*/ 464288 h 3834808"/>
              <a:gd name="connsiteX18" fmla="*/ 3278372 w 6365358"/>
              <a:gd name="connsiteY18" fmla="*/ 506818 h 3834808"/>
              <a:gd name="connsiteX19" fmla="*/ 3437860 w 6365358"/>
              <a:gd name="connsiteY19" fmla="*/ 517450 h 3834808"/>
              <a:gd name="connsiteX20" fmla="*/ 3597349 w 6365358"/>
              <a:gd name="connsiteY20" fmla="*/ 623776 h 3834808"/>
              <a:gd name="connsiteX21" fmla="*/ 3714307 w 6365358"/>
              <a:gd name="connsiteY21" fmla="*/ 666306 h 3834808"/>
              <a:gd name="connsiteX22" fmla="*/ 3831265 w 6365358"/>
              <a:gd name="connsiteY22" fmla="*/ 645041 h 3834808"/>
              <a:gd name="connsiteX23" fmla="*/ 3916326 w 6365358"/>
              <a:gd name="connsiteY23" fmla="*/ 708836 h 3834808"/>
              <a:gd name="connsiteX24" fmla="*/ 3905693 w 6365358"/>
              <a:gd name="connsiteY24" fmla="*/ 868325 h 3834808"/>
              <a:gd name="connsiteX25" fmla="*/ 3990753 w 6365358"/>
              <a:gd name="connsiteY25" fmla="*/ 942753 h 3834808"/>
              <a:gd name="connsiteX26" fmla="*/ 4107712 w 6365358"/>
              <a:gd name="connsiteY26" fmla="*/ 964018 h 3834808"/>
              <a:gd name="connsiteX27" fmla="*/ 4288465 w 6365358"/>
              <a:gd name="connsiteY27" fmla="*/ 1080976 h 3834808"/>
              <a:gd name="connsiteX28" fmla="*/ 4330995 w 6365358"/>
              <a:gd name="connsiteY28" fmla="*/ 1049078 h 3834808"/>
              <a:gd name="connsiteX29" fmla="*/ 4479851 w 6365358"/>
              <a:gd name="connsiteY29" fmla="*/ 1229832 h 3834808"/>
              <a:gd name="connsiteX30" fmla="*/ 4490484 w 6365358"/>
              <a:gd name="connsiteY30" fmla="*/ 1399953 h 3834808"/>
              <a:gd name="connsiteX31" fmla="*/ 4607442 w 6365358"/>
              <a:gd name="connsiteY31" fmla="*/ 1506278 h 3834808"/>
              <a:gd name="connsiteX32" fmla="*/ 4724400 w 6365358"/>
              <a:gd name="connsiteY32" fmla="*/ 1548808 h 3834808"/>
              <a:gd name="connsiteX33" fmla="*/ 4830726 w 6365358"/>
              <a:gd name="connsiteY33" fmla="*/ 1453115 h 3834808"/>
              <a:gd name="connsiteX34" fmla="*/ 5032744 w 6365358"/>
              <a:gd name="connsiteY34" fmla="*/ 1527543 h 3834808"/>
              <a:gd name="connsiteX35" fmla="*/ 5149702 w 6365358"/>
              <a:gd name="connsiteY35" fmla="*/ 1485013 h 3834808"/>
              <a:gd name="connsiteX36" fmla="*/ 5181600 w 6365358"/>
              <a:gd name="connsiteY36" fmla="*/ 1442483 h 3834808"/>
              <a:gd name="connsiteX37" fmla="*/ 5202865 w 6365358"/>
              <a:gd name="connsiteY37" fmla="*/ 1506278 h 3834808"/>
              <a:gd name="connsiteX38" fmla="*/ 5245395 w 6365358"/>
              <a:gd name="connsiteY38" fmla="*/ 1548808 h 3834808"/>
              <a:gd name="connsiteX39" fmla="*/ 5287926 w 6365358"/>
              <a:gd name="connsiteY39" fmla="*/ 1644501 h 3834808"/>
              <a:gd name="connsiteX40" fmla="*/ 5319823 w 6365358"/>
              <a:gd name="connsiteY40" fmla="*/ 1708297 h 3834808"/>
              <a:gd name="connsiteX41" fmla="*/ 5468679 w 6365358"/>
              <a:gd name="connsiteY41" fmla="*/ 1772092 h 3834808"/>
              <a:gd name="connsiteX42" fmla="*/ 5585637 w 6365358"/>
              <a:gd name="connsiteY42" fmla="*/ 1889050 h 3834808"/>
              <a:gd name="connsiteX43" fmla="*/ 5766391 w 6365358"/>
              <a:gd name="connsiteY43" fmla="*/ 2080436 h 3834808"/>
              <a:gd name="connsiteX44" fmla="*/ 5968409 w 6365358"/>
              <a:gd name="connsiteY44" fmla="*/ 2208027 h 3834808"/>
              <a:gd name="connsiteX45" fmla="*/ 6042837 w 6365358"/>
              <a:gd name="connsiteY45" fmla="*/ 2218660 h 3834808"/>
              <a:gd name="connsiteX46" fmla="*/ 6117265 w 6365358"/>
              <a:gd name="connsiteY46" fmla="*/ 2229292 h 3834808"/>
              <a:gd name="connsiteX47" fmla="*/ 6212958 w 6365358"/>
              <a:gd name="connsiteY47" fmla="*/ 2154864 h 3834808"/>
              <a:gd name="connsiteX48" fmla="*/ 6351181 w 6365358"/>
              <a:gd name="connsiteY48" fmla="*/ 2239925 h 3834808"/>
              <a:gd name="connsiteX49" fmla="*/ 6298019 w 6365358"/>
              <a:gd name="connsiteY49" fmla="*/ 2346250 h 3834808"/>
              <a:gd name="connsiteX50" fmla="*/ 6255488 w 6365358"/>
              <a:gd name="connsiteY50" fmla="*/ 2431311 h 3834808"/>
              <a:gd name="connsiteX51" fmla="*/ 6308651 w 6365358"/>
              <a:gd name="connsiteY51" fmla="*/ 2537636 h 3834808"/>
              <a:gd name="connsiteX52" fmla="*/ 6244856 w 6365358"/>
              <a:gd name="connsiteY52" fmla="*/ 2633329 h 3834808"/>
              <a:gd name="connsiteX53" fmla="*/ 5968409 w 6365358"/>
              <a:gd name="connsiteY53" fmla="*/ 2643962 h 3834808"/>
              <a:gd name="connsiteX54" fmla="*/ 5819553 w 6365358"/>
              <a:gd name="connsiteY54" fmla="*/ 2697125 h 3834808"/>
              <a:gd name="connsiteX55" fmla="*/ 5660065 w 6365358"/>
              <a:gd name="connsiteY55" fmla="*/ 2782185 h 3834808"/>
              <a:gd name="connsiteX56" fmla="*/ 5479312 w 6365358"/>
              <a:gd name="connsiteY56" fmla="*/ 2718390 h 3834808"/>
              <a:gd name="connsiteX57" fmla="*/ 5383619 w 6365358"/>
              <a:gd name="connsiteY57" fmla="*/ 2622697 h 3834808"/>
              <a:gd name="connsiteX58" fmla="*/ 5362353 w 6365358"/>
              <a:gd name="connsiteY58" fmla="*/ 2569534 h 3834808"/>
              <a:gd name="connsiteX59" fmla="*/ 5213498 w 6365358"/>
              <a:gd name="connsiteY59" fmla="*/ 2612064 h 3834808"/>
              <a:gd name="connsiteX60" fmla="*/ 5022112 w 6365358"/>
              <a:gd name="connsiteY60" fmla="*/ 2675860 h 3834808"/>
              <a:gd name="connsiteX61" fmla="*/ 4841358 w 6365358"/>
              <a:gd name="connsiteY61" fmla="*/ 2643962 h 3834808"/>
              <a:gd name="connsiteX62" fmla="*/ 4777563 w 6365358"/>
              <a:gd name="connsiteY62" fmla="*/ 2537636 h 3834808"/>
              <a:gd name="connsiteX63" fmla="*/ 4692502 w 6365358"/>
              <a:gd name="connsiteY63" fmla="*/ 2463208 h 3834808"/>
              <a:gd name="connsiteX64" fmla="*/ 4596809 w 6365358"/>
              <a:gd name="connsiteY64" fmla="*/ 2516371 h 3834808"/>
              <a:gd name="connsiteX65" fmla="*/ 4543646 w 6365358"/>
              <a:gd name="connsiteY65" fmla="*/ 2643962 h 3834808"/>
              <a:gd name="connsiteX66" fmla="*/ 4501116 w 6365358"/>
              <a:gd name="connsiteY66" fmla="*/ 2718390 h 3834808"/>
              <a:gd name="connsiteX67" fmla="*/ 4405423 w 6365358"/>
              <a:gd name="connsiteY67" fmla="*/ 2739655 h 3834808"/>
              <a:gd name="connsiteX68" fmla="*/ 4309730 w 6365358"/>
              <a:gd name="connsiteY68" fmla="*/ 2803450 h 3834808"/>
              <a:gd name="connsiteX69" fmla="*/ 4235302 w 6365358"/>
              <a:gd name="connsiteY69" fmla="*/ 2835348 h 3834808"/>
              <a:gd name="connsiteX70" fmla="*/ 4192772 w 6365358"/>
              <a:gd name="connsiteY70" fmla="*/ 2899143 h 3834808"/>
              <a:gd name="connsiteX71" fmla="*/ 3980121 w 6365358"/>
              <a:gd name="connsiteY71" fmla="*/ 3037367 h 3834808"/>
              <a:gd name="connsiteX72" fmla="*/ 3799367 w 6365358"/>
              <a:gd name="connsiteY72" fmla="*/ 3058632 h 3834808"/>
              <a:gd name="connsiteX73" fmla="*/ 3693042 w 6365358"/>
              <a:gd name="connsiteY73" fmla="*/ 3079897 h 3834808"/>
              <a:gd name="connsiteX74" fmla="*/ 3544186 w 6365358"/>
              <a:gd name="connsiteY74" fmla="*/ 3143692 h 3834808"/>
              <a:gd name="connsiteX75" fmla="*/ 3501656 w 6365358"/>
              <a:gd name="connsiteY75" fmla="*/ 3164957 h 3834808"/>
              <a:gd name="connsiteX76" fmla="*/ 3522921 w 6365358"/>
              <a:gd name="connsiteY76" fmla="*/ 3271283 h 3834808"/>
              <a:gd name="connsiteX77" fmla="*/ 3576084 w 6365358"/>
              <a:gd name="connsiteY77" fmla="*/ 3366976 h 3834808"/>
              <a:gd name="connsiteX78" fmla="*/ 3607981 w 6365358"/>
              <a:gd name="connsiteY78" fmla="*/ 3388241 h 3834808"/>
              <a:gd name="connsiteX79" fmla="*/ 3565451 w 6365358"/>
              <a:gd name="connsiteY79" fmla="*/ 3505199 h 3834808"/>
              <a:gd name="connsiteX80" fmla="*/ 3533553 w 6365358"/>
              <a:gd name="connsiteY80" fmla="*/ 3579627 h 3834808"/>
              <a:gd name="connsiteX81" fmla="*/ 3416595 w 6365358"/>
              <a:gd name="connsiteY81" fmla="*/ 3643422 h 3834808"/>
              <a:gd name="connsiteX82" fmla="*/ 3278372 w 6365358"/>
              <a:gd name="connsiteY82" fmla="*/ 3728483 h 3834808"/>
              <a:gd name="connsiteX83" fmla="*/ 3225209 w 6365358"/>
              <a:gd name="connsiteY83" fmla="*/ 3802911 h 3834808"/>
              <a:gd name="connsiteX84" fmla="*/ 3108251 w 6365358"/>
              <a:gd name="connsiteY84" fmla="*/ 3813543 h 3834808"/>
              <a:gd name="connsiteX85" fmla="*/ 2938130 w 6365358"/>
              <a:gd name="connsiteY85" fmla="*/ 3675320 h 3834808"/>
              <a:gd name="connsiteX86" fmla="*/ 2757377 w 6365358"/>
              <a:gd name="connsiteY86" fmla="*/ 3739115 h 3834808"/>
              <a:gd name="connsiteX87" fmla="*/ 2640419 w 6365358"/>
              <a:gd name="connsiteY87" fmla="*/ 3590260 h 3834808"/>
              <a:gd name="connsiteX88" fmla="*/ 2438400 w 6365358"/>
              <a:gd name="connsiteY88" fmla="*/ 3568995 h 3834808"/>
              <a:gd name="connsiteX89" fmla="*/ 2438400 w 6365358"/>
              <a:gd name="connsiteY89" fmla="*/ 3420139 h 3834808"/>
              <a:gd name="connsiteX90" fmla="*/ 2406502 w 6365358"/>
              <a:gd name="connsiteY90" fmla="*/ 3345711 h 3834808"/>
              <a:gd name="connsiteX91" fmla="*/ 2300177 w 6365358"/>
              <a:gd name="connsiteY91" fmla="*/ 3366976 h 3834808"/>
              <a:gd name="connsiteX92" fmla="*/ 2257646 w 6365358"/>
              <a:gd name="connsiteY92" fmla="*/ 3292548 h 3834808"/>
              <a:gd name="connsiteX93" fmla="*/ 2247014 w 6365358"/>
              <a:gd name="connsiteY93" fmla="*/ 3186222 h 3834808"/>
              <a:gd name="connsiteX94" fmla="*/ 2140688 w 6365358"/>
              <a:gd name="connsiteY94" fmla="*/ 3186222 h 3834808"/>
              <a:gd name="connsiteX95" fmla="*/ 2055628 w 6365358"/>
              <a:gd name="connsiteY95" fmla="*/ 3271283 h 3834808"/>
              <a:gd name="connsiteX96" fmla="*/ 1928037 w 6365358"/>
              <a:gd name="connsiteY96" fmla="*/ 3313813 h 3834808"/>
              <a:gd name="connsiteX97" fmla="*/ 1821712 w 6365358"/>
              <a:gd name="connsiteY97" fmla="*/ 3196855 h 3834808"/>
              <a:gd name="connsiteX98" fmla="*/ 1779181 w 6365358"/>
              <a:gd name="connsiteY98" fmla="*/ 3143692 h 3834808"/>
              <a:gd name="connsiteX99" fmla="*/ 1640958 w 6365358"/>
              <a:gd name="connsiteY99" fmla="*/ 3281915 h 3834808"/>
              <a:gd name="connsiteX100" fmla="*/ 1566530 w 6365358"/>
              <a:gd name="connsiteY100" fmla="*/ 3377608 h 3834808"/>
              <a:gd name="connsiteX101" fmla="*/ 1481470 w 6365358"/>
              <a:gd name="connsiteY101" fmla="*/ 3462669 h 3834808"/>
              <a:gd name="connsiteX102" fmla="*/ 1343246 w 6365358"/>
              <a:gd name="connsiteY102" fmla="*/ 3505199 h 3834808"/>
              <a:gd name="connsiteX103" fmla="*/ 1236921 w 6365358"/>
              <a:gd name="connsiteY103" fmla="*/ 3356343 h 3834808"/>
              <a:gd name="connsiteX104" fmla="*/ 1194391 w 6365358"/>
              <a:gd name="connsiteY104" fmla="*/ 3228753 h 3834808"/>
              <a:gd name="connsiteX105" fmla="*/ 1130595 w 6365358"/>
              <a:gd name="connsiteY105" fmla="*/ 3037367 h 3834808"/>
              <a:gd name="connsiteX106" fmla="*/ 960474 w 6365358"/>
              <a:gd name="connsiteY106" fmla="*/ 2941674 h 3834808"/>
              <a:gd name="connsiteX107" fmla="*/ 949842 w 6365358"/>
              <a:gd name="connsiteY107" fmla="*/ 2845981 h 3834808"/>
              <a:gd name="connsiteX108" fmla="*/ 843516 w 6365358"/>
              <a:gd name="connsiteY108" fmla="*/ 2697125 h 3834808"/>
              <a:gd name="connsiteX109" fmla="*/ 609600 w 6365358"/>
              <a:gd name="connsiteY109" fmla="*/ 2750288 h 3834808"/>
              <a:gd name="connsiteX110" fmla="*/ 460744 w 6365358"/>
              <a:gd name="connsiteY110" fmla="*/ 2718390 h 3834808"/>
              <a:gd name="connsiteX111" fmla="*/ 545805 w 6365358"/>
              <a:gd name="connsiteY111" fmla="*/ 2484474 h 3834808"/>
              <a:gd name="connsiteX112" fmla="*/ 513907 w 6365358"/>
              <a:gd name="connsiteY112" fmla="*/ 2388781 h 3834808"/>
              <a:gd name="connsiteX113" fmla="*/ 386316 w 6365358"/>
              <a:gd name="connsiteY113" fmla="*/ 2250557 h 3834808"/>
              <a:gd name="connsiteX114" fmla="*/ 258726 w 6365358"/>
              <a:gd name="connsiteY114" fmla="*/ 2165497 h 3834808"/>
              <a:gd name="connsiteX115" fmla="*/ 216195 w 6365358"/>
              <a:gd name="connsiteY115" fmla="*/ 2091069 h 3834808"/>
              <a:gd name="connsiteX116" fmla="*/ 56707 w 6365358"/>
              <a:gd name="connsiteY116" fmla="*/ 2122967 h 3834808"/>
              <a:gd name="connsiteX117" fmla="*/ 3544 w 6365358"/>
              <a:gd name="connsiteY117" fmla="*/ 2059171 h 3834808"/>
              <a:gd name="connsiteX118" fmla="*/ 35442 w 6365358"/>
              <a:gd name="connsiteY118" fmla="*/ 1867785 h 3834808"/>
              <a:gd name="connsiteX119" fmla="*/ 131135 w 6365358"/>
              <a:gd name="connsiteY119" fmla="*/ 1761460 h 3834808"/>
              <a:gd name="connsiteX120" fmla="*/ 216195 w 6365358"/>
              <a:gd name="connsiteY120" fmla="*/ 1687032 h 3834808"/>
              <a:gd name="connsiteX121" fmla="*/ 269358 w 6365358"/>
              <a:gd name="connsiteY121" fmla="*/ 1506278 h 3834808"/>
              <a:gd name="connsiteX122" fmla="*/ 407581 w 6365358"/>
              <a:gd name="connsiteY122" fmla="*/ 1527543 h 3834808"/>
              <a:gd name="connsiteX123" fmla="*/ 471377 w 6365358"/>
              <a:gd name="connsiteY123" fmla="*/ 1687032 h 3834808"/>
              <a:gd name="connsiteX124" fmla="*/ 779721 w 6365358"/>
              <a:gd name="connsiteY124" fmla="*/ 1772092 h 3834808"/>
              <a:gd name="connsiteX125" fmla="*/ 779721 w 6365358"/>
              <a:gd name="connsiteY125" fmla="*/ 1612604 h 3834808"/>
              <a:gd name="connsiteX126" fmla="*/ 811619 w 6365358"/>
              <a:gd name="connsiteY126" fmla="*/ 1559441 h 3834808"/>
              <a:gd name="connsiteX127" fmla="*/ 769088 w 6365358"/>
              <a:gd name="connsiteY127" fmla="*/ 1431850 h 3834808"/>
              <a:gd name="connsiteX128" fmla="*/ 705293 w 6365358"/>
              <a:gd name="connsiteY128" fmla="*/ 1389320 h 3834808"/>
              <a:gd name="connsiteX129" fmla="*/ 822251 w 6365358"/>
              <a:gd name="connsiteY129" fmla="*/ 1304260 h 3834808"/>
              <a:gd name="connsiteX130" fmla="*/ 822251 w 6365358"/>
              <a:gd name="connsiteY130" fmla="*/ 1166036 h 3834808"/>
              <a:gd name="connsiteX131" fmla="*/ 822251 w 6365358"/>
              <a:gd name="connsiteY131" fmla="*/ 1080976 h 3834808"/>
              <a:gd name="connsiteX132" fmla="*/ 875414 w 6365358"/>
              <a:gd name="connsiteY132" fmla="*/ 953385 h 3834808"/>
              <a:gd name="connsiteX133" fmla="*/ 939209 w 6365358"/>
              <a:gd name="connsiteY133" fmla="*/ 910855 h 3834808"/>
              <a:gd name="connsiteX134" fmla="*/ 939209 w 6365358"/>
              <a:gd name="connsiteY134" fmla="*/ 804529 h 3834808"/>
              <a:gd name="connsiteX135" fmla="*/ 971107 w 6365358"/>
              <a:gd name="connsiteY135" fmla="*/ 740734 h 3834808"/>
              <a:gd name="connsiteX136" fmla="*/ 1077432 w 6365358"/>
              <a:gd name="connsiteY136" fmla="*/ 708836 h 3834808"/>
              <a:gd name="connsiteX137" fmla="*/ 1151860 w 6365358"/>
              <a:gd name="connsiteY137" fmla="*/ 591878 h 3834808"/>
              <a:gd name="connsiteX138" fmla="*/ 1247553 w 6365358"/>
              <a:gd name="connsiteY138" fmla="*/ 570613 h 3834808"/>
              <a:gd name="connsiteX139" fmla="*/ 1268819 w 6365358"/>
              <a:gd name="connsiteY139" fmla="*/ 485553 h 3834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365358" h="3834808">
                <a:moveTo>
                  <a:pt x="1268819" y="485553"/>
                </a:moveTo>
                <a:cubicBezTo>
                  <a:pt x="1286540" y="467832"/>
                  <a:pt x="1323754" y="451883"/>
                  <a:pt x="1353879" y="464288"/>
                </a:cubicBezTo>
                <a:cubicBezTo>
                  <a:pt x="1384004" y="476693"/>
                  <a:pt x="1417674" y="554665"/>
                  <a:pt x="1449572" y="559981"/>
                </a:cubicBezTo>
                <a:cubicBezTo>
                  <a:pt x="1481470" y="565297"/>
                  <a:pt x="1511595" y="519222"/>
                  <a:pt x="1545265" y="496185"/>
                </a:cubicBezTo>
                <a:cubicBezTo>
                  <a:pt x="1578935" y="473148"/>
                  <a:pt x="1621465" y="453655"/>
                  <a:pt x="1651591" y="421757"/>
                </a:cubicBezTo>
                <a:cubicBezTo>
                  <a:pt x="1681717" y="389859"/>
                  <a:pt x="1711842" y="340241"/>
                  <a:pt x="1726019" y="304799"/>
                </a:cubicBezTo>
                <a:cubicBezTo>
                  <a:pt x="1740196" y="269357"/>
                  <a:pt x="1729563" y="246320"/>
                  <a:pt x="1736651" y="209106"/>
                </a:cubicBezTo>
                <a:cubicBezTo>
                  <a:pt x="1743739" y="171892"/>
                  <a:pt x="1747284" y="115185"/>
                  <a:pt x="1768549" y="81515"/>
                </a:cubicBezTo>
                <a:cubicBezTo>
                  <a:pt x="1789814" y="47845"/>
                  <a:pt x="1823484" y="0"/>
                  <a:pt x="1864242" y="7088"/>
                </a:cubicBezTo>
                <a:cubicBezTo>
                  <a:pt x="1905000" y="14177"/>
                  <a:pt x="1961707" y="92148"/>
                  <a:pt x="2013098" y="124046"/>
                </a:cubicBezTo>
                <a:cubicBezTo>
                  <a:pt x="2064489" y="155944"/>
                  <a:pt x="2103475" y="178981"/>
                  <a:pt x="2172586" y="198474"/>
                </a:cubicBezTo>
                <a:cubicBezTo>
                  <a:pt x="2241697" y="217967"/>
                  <a:pt x="2362200" y="216195"/>
                  <a:pt x="2427767" y="241004"/>
                </a:cubicBezTo>
                <a:cubicBezTo>
                  <a:pt x="2493335" y="265813"/>
                  <a:pt x="2523461" y="331380"/>
                  <a:pt x="2565991" y="347329"/>
                </a:cubicBezTo>
                <a:cubicBezTo>
                  <a:pt x="2608521" y="363278"/>
                  <a:pt x="2638647" y="347329"/>
                  <a:pt x="2682949" y="336697"/>
                </a:cubicBezTo>
                <a:cubicBezTo>
                  <a:pt x="2727251" y="326065"/>
                  <a:pt x="2799907" y="303027"/>
                  <a:pt x="2831805" y="283534"/>
                </a:cubicBezTo>
                <a:cubicBezTo>
                  <a:pt x="2863703" y="264041"/>
                  <a:pt x="2828261" y="209107"/>
                  <a:pt x="2874335" y="219739"/>
                </a:cubicBezTo>
                <a:cubicBezTo>
                  <a:pt x="2920409" y="230371"/>
                  <a:pt x="3060405" y="306571"/>
                  <a:pt x="3108251" y="347329"/>
                </a:cubicBezTo>
                <a:cubicBezTo>
                  <a:pt x="3156098" y="388087"/>
                  <a:pt x="3133061" y="437707"/>
                  <a:pt x="3161414" y="464288"/>
                </a:cubicBezTo>
                <a:cubicBezTo>
                  <a:pt x="3189768" y="490870"/>
                  <a:pt x="3232298" y="497958"/>
                  <a:pt x="3278372" y="506818"/>
                </a:cubicBezTo>
                <a:cubicBezTo>
                  <a:pt x="3324446" y="515678"/>
                  <a:pt x="3384697" y="497957"/>
                  <a:pt x="3437860" y="517450"/>
                </a:cubicBezTo>
                <a:cubicBezTo>
                  <a:pt x="3491023" y="536943"/>
                  <a:pt x="3551275" y="598967"/>
                  <a:pt x="3597349" y="623776"/>
                </a:cubicBezTo>
                <a:cubicBezTo>
                  <a:pt x="3643424" y="648585"/>
                  <a:pt x="3675321" y="662762"/>
                  <a:pt x="3714307" y="666306"/>
                </a:cubicBezTo>
                <a:cubicBezTo>
                  <a:pt x="3753293" y="669850"/>
                  <a:pt x="3797595" y="637953"/>
                  <a:pt x="3831265" y="645041"/>
                </a:cubicBezTo>
                <a:cubicBezTo>
                  <a:pt x="3864935" y="652129"/>
                  <a:pt x="3903921" y="671622"/>
                  <a:pt x="3916326" y="708836"/>
                </a:cubicBezTo>
                <a:cubicBezTo>
                  <a:pt x="3928731" y="746050"/>
                  <a:pt x="3893289" y="829339"/>
                  <a:pt x="3905693" y="868325"/>
                </a:cubicBezTo>
                <a:cubicBezTo>
                  <a:pt x="3918098" y="907311"/>
                  <a:pt x="3957083" y="926804"/>
                  <a:pt x="3990753" y="942753"/>
                </a:cubicBezTo>
                <a:cubicBezTo>
                  <a:pt x="4024423" y="958702"/>
                  <a:pt x="4058093" y="940981"/>
                  <a:pt x="4107712" y="964018"/>
                </a:cubicBezTo>
                <a:cubicBezTo>
                  <a:pt x="4157331" y="987055"/>
                  <a:pt x="4251251" y="1066799"/>
                  <a:pt x="4288465" y="1080976"/>
                </a:cubicBezTo>
                <a:cubicBezTo>
                  <a:pt x="4325679" y="1095153"/>
                  <a:pt x="4299097" y="1024269"/>
                  <a:pt x="4330995" y="1049078"/>
                </a:cubicBezTo>
                <a:cubicBezTo>
                  <a:pt x="4362893" y="1073887"/>
                  <a:pt x="4453270" y="1171353"/>
                  <a:pt x="4479851" y="1229832"/>
                </a:cubicBezTo>
                <a:cubicBezTo>
                  <a:pt x="4506432" y="1288311"/>
                  <a:pt x="4469219" y="1353879"/>
                  <a:pt x="4490484" y="1399953"/>
                </a:cubicBezTo>
                <a:cubicBezTo>
                  <a:pt x="4511749" y="1446027"/>
                  <a:pt x="4568456" y="1481469"/>
                  <a:pt x="4607442" y="1506278"/>
                </a:cubicBezTo>
                <a:cubicBezTo>
                  <a:pt x="4646428" y="1531087"/>
                  <a:pt x="4687186" y="1557668"/>
                  <a:pt x="4724400" y="1548808"/>
                </a:cubicBezTo>
                <a:cubicBezTo>
                  <a:pt x="4761614" y="1539948"/>
                  <a:pt x="4779335" y="1456659"/>
                  <a:pt x="4830726" y="1453115"/>
                </a:cubicBezTo>
                <a:cubicBezTo>
                  <a:pt x="4882117" y="1449571"/>
                  <a:pt x="4979581" y="1522227"/>
                  <a:pt x="5032744" y="1527543"/>
                </a:cubicBezTo>
                <a:cubicBezTo>
                  <a:pt x="5085907" y="1532859"/>
                  <a:pt x="5124893" y="1499190"/>
                  <a:pt x="5149702" y="1485013"/>
                </a:cubicBezTo>
                <a:cubicBezTo>
                  <a:pt x="5174511" y="1470836"/>
                  <a:pt x="5172740" y="1438939"/>
                  <a:pt x="5181600" y="1442483"/>
                </a:cubicBezTo>
                <a:cubicBezTo>
                  <a:pt x="5190460" y="1446027"/>
                  <a:pt x="5192233" y="1488557"/>
                  <a:pt x="5202865" y="1506278"/>
                </a:cubicBezTo>
                <a:cubicBezTo>
                  <a:pt x="5213497" y="1523999"/>
                  <a:pt x="5231218" y="1525771"/>
                  <a:pt x="5245395" y="1548808"/>
                </a:cubicBezTo>
                <a:cubicBezTo>
                  <a:pt x="5259572" y="1571845"/>
                  <a:pt x="5275521" y="1617920"/>
                  <a:pt x="5287926" y="1644501"/>
                </a:cubicBezTo>
                <a:cubicBezTo>
                  <a:pt x="5300331" y="1671082"/>
                  <a:pt x="5289698" y="1687032"/>
                  <a:pt x="5319823" y="1708297"/>
                </a:cubicBezTo>
                <a:cubicBezTo>
                  <a:pt x="5349949" y="1729562"/>
                  <a:pt x="5424377" y="1741967"/>
                  <a:pt x="5468679" y="1772092"/>
                </a:cubicBezTo>
                <a:cubicBezTo>
                  <a:pt x="5512981" y="1802217"/>
                  <a:pt x="5536018" y="1837659"/>
                  <a:pt x="5585637" y="1889050"/>
                </a:cubicBezTo>
                <a:cubicBezTo>
                  <a:pt x="5635256" y="1940441"/>
                  <a:pt x="5702596" y="2027273"/>
                  <a:pt x="5766391" y="2080436"/>
                </a:cubicBezTo>
                <a:cubicBezTo>
                  <a:pt x="5830186" y="2133599"/>
                  <a:pt x="5922335" y="2184990"/>
                  <a:pt x="5968409" y="2208027"/>
                </a:cubicBezTo>
                <a:cubicBezTo>
                  <a:pt x="6014483" y="2231064"/>
                  <a:pt x="6042837" y="2218660"/>
                  <a:pt x="6042837" y="2218660"/>
                </a:cubicBezTo>
                <a:cubicBezTo>
                  <a:pt x="6067646" y="2222204"/>
                  <a:pt x="6088911" y="2239925"/>
                  <a:pt x="6117265" y="2229292"/>
                </a:cubicBezTo>
                <a:cubicBezTo>
                  <a:pt x="6145619" y="2218659"/>
                  <a:pt x="6173972" y="2153092"/>
                  <a:pt x="6212958" y="2154864"/>
                </a:cubicBezTo>
                <a:cubicBezTo>
                  <a:pt x="6251944" y="2156636"/>
                  <a:pt x="6337004" y="2208027"/>
                  <a:pt x="6351181" y="2239925"/>
                </a:cubicBezTo>
                <a:cubicBezTo>
                  <a:pt x="6365358" y="2271823"/>
                  <a:pt x="6298019" y="2346250"/>
                  <a:pt x="6298019" y="2346250"/>
                </a:cubicBezTo>
                <a:cubicBezTo>
                  <a:pt x="6282070" y="2378148"/>
                  <a:pt x="6253716" y="2399413"/>
                  <a:pt x="6255488" y="2431311"/>
                </a:cubicBezTo>
                <a:cubicBezTo>
                  <a:pt x="6257260" y="2463209"/>
                  <a:pt x="6310423" y="2503966"/>
                  <a:pt x="6308651" y="2537636"/>
                </a:cubicBezTo>
                <a:cubicBezTo>
                  <a:pt x="6306879" y="2571306"/>
                  <a:pt x="6301563" y="2615608"/>
                  <a:pt x="6244856" y="2633329"/>
                </a:cubicBezTo>
                <a:cubicBezTo>
                  <a:pt x="6188149" y="2651050"/>
                  <a:pt x="6039293" y="2633329"/>
                  <a:pt x="5968409" y="2643962"/>
                </a:cubicBezTo>
                <a:cubicBezTo>
                  <a:pt x="5897525" y="2654595"/>
                  <a:pt x="5870944" y="2674088"/>
                  <a:pt x="5819553" y="2697125"/>
                </a:cubicBezTo>
                <a:cubicBezTo>
                  <a:pt x="5768162" y="2720162"/>
                  <a:pt x="5716772" y="2778641"/>
                  <a:pt x="5660065" y="2782185"/>
                </a:cubicBezTo>
                <a:cubicBezTo>
                  <a:pt x="5603358" y="2785729"/>
                  <a:pt x="5525386" y="2744971"/>
                  <a:pt x="5479312" y="2718390"/>
                </a:cubicBezTo>
                <a:cubicBezTo>
                  <a:pt x="5433238" y="2691809"/>
                  <a:pt x="5403112" y="2647506"/>
                  <a:pt x="5383619" y="2622697"/>
                </a:cubicBezTo>
                <a:cubicBezTo>
                  <a:pt x="5364126" y="2597888"/>
                  <a:pt x="5390706" y="2571306"/>
                  <a:pt x="5362353" y="2569534"/>
                </a:cubicBezTo>
                <a:cubicBezTo>
                  <a:pt x="5334000" y="2567762"/>
                  <a:pt x="5270205" y="2594343"/>
                  <a:pt x="5213498" y="2612064"/>
                </a:cubicBezTo>
                <a:cubicBezTo>
                  <a:pt x="5156791" y="2629785"/>
                  <a:pt x="5084135" y="2670544"/>
                  <a:pt x="5022112" y="2675860"/>
                </a:cubicBezTo>
                <a:cubicBezTo>
                  <a:pt x="4960089" y="2681176"/>
                  <a:pt x="4882116" y="2666999"/>
                  <a:pt x="4841358" y="2643962"/>
                </a:cubicBezTo>
                <a:cubicBezTo>
                  <a:pt x="4800600" y="2620925"/>
                  <a:pt x="4802372" y="2567762"/>
                  <a:pt x="4777563" y="2537636"/>
                </a:cubicBezTo>
                <a:cubicBezTo>
                  <a:pt x="4752754" y="2507510"/>
                  <a:pt x="4722628" y="2466752"/>
                  <a:pt x="4692502" y="2463208"/>
                </a:cubicBezTo>
                <a:cubicBezTo>
                  <a:pt x="4662376" y="2459664"/>
                  <a:pt x="4621618" y="2486245"/>
                  <a:pt x="4596809" y="2516371"/>
                </a:cubicBezTo>
                <a:cubicBezTo>
                  <a:pt x="4572000" y="2546497"/>
                  <a:pt x="4559595" y="2610292"/>
                  <a:pt x="4543646" y="2643962"/>
                </a:cubicBezTo>
                <a:cubicBezTo>
                  <a:pt x="4527697" y="2677632"/>
                  <a:pt x="4524153" y="2702441"/>
                  <a:pt x="4501116" y="2718390"/>
                </a:cubicBezTo>
                <a:cubicBezTo>
                  <a:pt x="4478079" y="2734339"/>
                  <a:pt x="4437321" y="2725478"/>
                  <a:pt x="4405423" y="2739655"/>
                </a:cubicBezTo>
                <a:cubicBezTo>
                  <a:pt x="4373525" y="2753832"/>
                  <a:pt x="4338083" y="2787501"/>
                  <a:pt x="4309730" y="2803450"/>
                </a:cubicBezTo>
                <a:cubicBezTo>
                  <a:pt x="4281377" y="2819399"/>
                  <a:pt x="4254795" y="2819399"/>
                  <a:pt x="4235302" y="2835348"/>
                </a:cubicBezTo>
                <a:cubicBezTo>
                  <a:pt x="4215809" y="2851297"/>
                  <a:pt x="4235302" y="2865473"/>
                  <a:pt x="4192772" y="2899143"/>
                </a:cubicBezTo>
                <a:cubicBezTo>
                  <a:pt x="4150242" y="2932813"/>
                  <a:pt x="4045688" y="3010786"/>
                  <a:pt x="3980121" y="3037367"/>
                </a:cubicBezTo>
                <a:cubicBezTo>
                  <a:pt x="3914554" y="3063948"/>
                  <a:pt x="3847214" y="3051544"/>
                  <a:pt x="3799367" y="3058632"/>
                </a:cubicBezTo>
                <a:cubicBezTo>
                  <a:pt x="3751521" y="3065720"/>
                  <a:pt x="3735572" y="3065720"/>
                  <a:pt x="3693042" y="3079897"/>
                </a:cubicBezTo>
                <a:cubicBezTo>
                  <a:pt x="3650512" y="3094074"/>
                  <a:pt x="3576084" y="3129515"/>
                  <a:pt x="3544186" y="3143692"/>
                </a:cubicBezTo>
                <a:cubicBezTo>
                  <a:pt x="3512288" y="3157869"/>
                  <a:pt x="3505200" y="3143692"/>
                  <a:pt x="3501656" y="3164957"/>
                </a:cubicBezTo>
                <a:cubicBezTo>
                  <a:pt x="3498112" y="3186222"/>
                  <a:pt x="3510516" y="3237613"/>
                  <a:pt x="3522921" y="3271283"/>
                </a:cubicBezTo>
                <a:cubicBezTo>
                  <a:pt x="3535326" y="3304953"/>
                  <a:pt x="3561907" y="3347483"/>
                  <a:pt x="3576084" y="3366976"/>
                </a:cubicBezTo>
                <a:cubicBezTo>
                  <a:pt x="3590261" y="3386469"/>
                  <a:pt x="3609753" y="3365204"/>
                  <a:pt x="3607981" y="3388241"/>
                </a:cubicBezTo>
                <a:cubicBezTo>
                  <a:pt x="3606209" y="3411278"/>
                  <a:pt x="3577856" y="3473301"/>
                  <a:pt x="3565451" y="3505199"/>
                </a:cubicBezTo>
                <a:cubicBezTo>
                  <a:pt x="3553046" y="3537097"/>
                  <a:pt x="3558362" y="3556590"/>
                  <a:pt x="3533553" y="3579627"/>
                </a:cubicBezTo>
                <a:cubicBezTo>
                  <a:pt x="3508744" y="3602664"/>
                  <a:pt x="3459125" y="3618613"/>
                  <a:pt x="3416595" y="3643422"/>
                </a:cubicBezTo>
                <a:cubicBezTo>
                  <a:pt x="3374065" y="3668231"/>
                  <a:pt x="3310270" y="3701902"/>
                  <a:pt x="3278372" y="3728483"/>
                </a:cubicBezTo>
                <a:cubicBezTo>
                  <a:pt x="3246474" y="3755064"/>
                  <a:pt x="3253562" y="3788734"/>
                  <a:pt x="3225209" y="3802911"/>
                </a:cubicBezTo>
                <a:cubicBezTo>
                  <a:pt x="3196856" y="3817088"/>
                  <a:pt x="3156097" y="3834808"/>
                  <a:pt x="3108251" y="3813543"/>
                </a:cubicBezTo>
                <a:cubicBezTo>
                  <a:pt x="3060405" y="3792278"/>
                  <a:pt x="2996609" y="3687725"/>
                  <a:pt x="2938130" y="3675320"/>
                </a:cubicBezTo>
                <a:cubicBezTo>
                  <a:pt x="2879651" y="3662915"/>
                  <a:pt x="2806995" y="3753292"/>
                  <a:pt x="2757377" y="3739115"/>
                </a:cubicBezTo>
                <a:cubicBezTo>
                  <a:pt x="2707759" y="3724938"/>
                  <a:pt x="2693582" y="3618613"/>
                  <a:pt x="2640419" y="3590260"/>
                </a:cubicBezTo>
                <a:cubicBezTo>
                  <a:pt x="2587256" y="3561907"/>
                  <a:pt x="2472070" y="3597348"/>
                  <a:pt x="2438400" y="3568995"/>
                </a:cubicBezTo>
                <a:cubicBezTo>
                  <a:pt x="2404730" y="3540642"/>
                  <a:pt x="2443716" y="3457353"/>
                  <a:pt x="2438400" y="3420139"/>
                </a:cubicBezTo>
                <a:cubicBezTo>
                  <a:pt x="2433084" y="3382925"/>
                  <a:pt x="2429539" y="3354571"/>
                  <a:pt x="2406502" y="3345711"/>
                </a:cubicBezTo>
                <a:cubicBezTo>
                  <a:pt x="2383465" y="3336851"/>
                  <a:pt x="2324986" y="3375837"/>
                  <a:pt x="2300177" y="3366976"/>
                </a:cubicBezTo>
                <a:cubicBezTo>
                  <a:pt x="2275368" y="3358116"/>
                  <a:pt x="2266507" y="3322674"/>
                  <a:pt x="2257646" y="3292548"/>
                </a:cubicBezTo>
                <a:cubicBezTo>
                  <a:pt x="2248786" y="3262422"/>
                  <a:pt x="2266507" y="3203943"/>
                  <a:pt x="2247014" y="3186222"/>
                </a:cubicBezTo>
                <a:cubicBezTo>
                  <a:pt x="2227521" y="3168501"/>
                  <a:pt x="2172586" y="3172045"/>
                  <a:pt x="2140688" y="3186222"/>
                </a:cubicBezTo>
                <a:cubicBezTo>
                  <a:pt x="2108790" y="3200399"/>
                  <a:pt x="2091070" y="3250018"/>
                  <a:pt x="2055628" y="3271283"/>
                </a:cubicBezTo>
                <a:cubicBezTo>
                  <a:pt x="2020186" y="3292548"/>
                  <a:pt x="1967023" y="3326218"/>
                  <a:pt x="1928037" y="3313813"/>
                </a:cubicBezTo>
                <a:cubicBezTo>
                  <a:pt x="1889051" y="3301408"/>
                  <a:pt x="1846521" y="3225209"/>
                  <a:pt x="1821712" y="3196855"/>
                </a:cubicBezTo>
                <a:cubicBezTo>
                  <a:pt x="1796903" y="3168501"/>
                  <a:pt x="1809307" y="3129515"/>
                  <a:pt x="1779181" y="3143692"/>
                </a:cubicBezTo>
                <a:cubicBezTo>
                  <a:pt x="1749055" y="3157869"/>
                  <a:pt x="1676400" y="3242929"/>
                  <a:pt x="1640958" y="3281915"/>
                </a:cubicBezTo>
                <a:cubicBezTo>
                  <a:pt x="1605516" y="3320901"/>
                  <a:pt x="1593111" y="3347482"/>
                  <a:pt x="1566530" y="3377608"/>
                </a:cubicBezTo>
                <a:cubicBezTo>
                  <a:pt x="1539949" y="3407734"/>
                  <a:pt x="1518684" y="3441404"/>
                  <a:pt x="1481470" y="3462669"/>
                </a:cubicBezTo>
                <a:cubicBezTo>
                  <a:pt x="1444256" y="3483934"/>
                  <a:pt x="1384004" y="3522920"/>
                  <a:pt x="1343246" y="3505199"/>
                </a:cubicBezTo>
                <a:cubicBezTo>
                  <a:pt x="1302488" y="3487478"/>
                  <a:pt x="1261730" y="3402417"/>
                  <a:pt x="1236921" y="3356343"/>
                </a:cubicBezTo>
                <a:cubicBezTo>
                  <a:pt x="1212112" y="3310269"/>
                  <a:pt x="1194391" y="3228753"/>
                  <a:pt x="1194391" y="3228753"/>
                </a:cubicBezTo>
                <a:cubicBezTo>
                  <a:pt x="1176670" y="3175590"/>
                  <a:pt x="1169581" y="3085213"/>
                  <a:pt x="1130595" y="3037367"/>
                </a:cubicBezTo>
                <a:cubicBezTo>
                  <a:pt x="1091609" y="2989521"/>
                  <a:pt x="990599" y="2973572"/>
                  <a:pt x="960474" y="2941674"/>
                </a:cubicBezTo>
                <a:cubicBezTo>
                  <a:pt x="930349" y="2909776"/>
                  <a:pt x="969335" y="2886739"/>
                  <a:pt x="949842" y="2845981"/>
                </a:cubicBezTo>
                <a:cubicBezTo>
                  <a:pt x="930349" y="2805223"/>
                  <a:pt x="900223" y="2713074"/>
                  <a:pt x="843516" y="2697125"/>
                </a:cubicBezTo>
                <a:cubicBezTo>
                  <a:pt x="786809" y="2681176"/>
                  <a:pt x="673395" y="2746744"/>
                  <a:pt x="609600" y="2750288"/>
                </a:cubicBezTo>
                <a:cubicBezTo>
                  <a:pt x="545805" y="2753832"/>
                  <a:pt x="471376" y="2762692"/>
                  <a:pt x="460744" y="2718390"/>
                </a:cubicBezTo>
                <a:cubicBezTo>
                  <a:pt x="450112" y="2674088"/>
                  <a:pt x="536945" y="2539409"/>
                  <a:pt x="545805" y="2484474"/>
                </a:cubicBezTo>
                <a:cubicBezTo>
                  <a:pt x="554665" y="2429539"/>
                  <a:pt x="540488" y="2427767"/>
                  <a:pt x="513907" y="2388781"/>
                </a:cubicBezTo>
                <a:cubicBezTo>
                  <a:pt x="487326" y="2349795"/>
                  <a:pt x="428846" y="2287771"/>
                  <a:pt x="386316" y="2250557"/>
                </a:cubicBezTo>
                <a:cubicBezTo>
                  <a:pt x="343786" y="2213343"/>
                  <a:pt x="287079" y="2192078"/>
                  <a:pt x="258726" y="2165497"/>
                </a:cubicBezTo>
                <a:cubicBezTo>
                  <a:pt x="230373" y="2138916"/>
                  <a:pt x="249865" y="2098157"/>
                  <a:pt x="216195" y="2091069"/>
                </a:cubicBezTo>
                <a:cubicBezTo>
                  <a:pt x="182525" y="2083981"/>
                  <a:pt x="92149" y="2128283"/>
                  <a:pt x="56707" y="2122967"/>
                </a:cubicBezTo>
                <a:cubicBezTo>
                  <a:pt x="21265" y="2117651"/>
                  <a:pt x="7088" y="2101701"/>
                  <a:pt x="3544" y="2059171"/>
                </a:cubicBezTo>
                <a:cubicBezTo>
                  <a:pt x="0" y="2016641"/>
                  <a:pt x="14177" y="1917403"/>
                  <a:pt x="35442" y="1867785"/>
                </a:cubicBezTo>
                <a:cubicBezTo>
                  <a:pt x="56707" y="1818167"/>
                  <a:pt x="101010" y="1791585"/>
                  <a:pt x="131135" y="1761460"/>
                </a:cubicBezTo>
                <a:cubicBezTo>
                  <a:pt x="161260" y="1731335"/>
                  <a:pt x="193158" y="1729562"/>
                  <a:pt x="216195" y="1687032"/>
                </a:cubicBezTo>
                <a:cubicBezTo>
                  <a:pt x="239232" y="1644502"/>
                  <a:pt x="237460" y="1532859"/>
                  <a:pt x="269358" y="1506278"/>
                </a:cubicBezTo>
                <a:cubicBezTo>
                  <a:pt x="301256" y="1479697"/>
                  <a:pt x="373911" y="1497417"/>
                  <a:pt x="407581" y="1527543"/>
                </a:cubicBezTo>
                <a:cubicBezTo>
                  <a:pt x="441251" y="1557669"/>
                  <a:pt x="409354" y="1646274"/>
                  <a:pt x="471377" y="1687032"/>
                </a:cubicBezTo>
                <a:cubicBezTo>
                  <a:pt x="533400" y="1727790"/>
                  <a:pt x="728330" y="1784497"/>
                  <a:pt x="779721" y="1772092"/>
                </a:cubicBezTo>
                <a:cubicBezTo>
                  <a:pt x="831112" y="1759687"/>
                  <a:pt x="774405" y="1648046"/>
                  <a:pt x="779721" y="1612604"/>
                </a:cubicBezTo>
                <a:cubicBezTo>
                  <a:pt x="785037" y="1577162"/>
                  <a:pt x="813391" y="1589567"/>
                  <a:pt x="811619" y="1559441"/>
                </a:cubicBezTo>
                <a:cubicBezTo>
                  <a:pt x="809847" y="1529315"/>
                  <a:pt x="786809" y="1460204"/>
                  <a:pt x="769088" y="1431850"/>
                </a:cubicBezTo>
                <a:cubicBezTo>
                  <a:pt x="751367" y="1403497"/>
                  <a:pt x="696433" y="1410585"/>
                  <a:pt x="705293" y="1389320"/>
                </a:cubicBezTo>
                <a:cubicBezTo>
                  <a:pt x="714154" y="1368055"/>
                  <a:pt x="802758" y="1341474"/>
                  <a:pt x="822251" y="1304260"/>
                </a:cubicBezTo>
                <a:cubicBezTo>
                  <a:pt x="841744" y="1267046"/>
                  <a:pt x="822251" y="1166036"/>
                  <a:pt x="822251" y="1166036"/>
                </a:cubicBezTo>
                <a:cubicBezTo>
                  <a:pt x="822251" y="1128822"/>
                  <a:pt x="813391" y="1116418"/>
                  <a:pt x="822251" y="1080976"/>
                </a:cubicBezTo>
                <a:cubicBezTo>
                  <a:pt x="831111" y="1045534"/>
                  <a:pt x="855921" y="981738"/>
                  <a:pt x="875414" y="953385"/>
                </a:cubicBezTo>
                <a:cubicBezTo>
                  <a:pt x="894907" y="925032"/>
                  <a:pt x="928577" y="935664"/>
                  <a:pt x="939209" y="910855"/>
                </a:cubicBezTo>
                <a:cubicBezTo>
                  <a:pt x="949841" y="886046"/>
                  <a:pt x="933893" y="832883"/>
                  <a:pt x="939209" y="804529"/>
                </a:cubicBezTo>
                <a:cubicBezTo>
                  <a:pt x="944525" y="776175"/>
                  <a:pt x="948070" y="756683"/>
                  <a:pt x="971107" y="740734"/>
                </a:cubicBezTo>
                <a:cubicBezTo>
                  <a:pt x="994144" y="724785"/>
                  <a:pt x="1047307" y="733645"/>
                  <a:pt x="1077432" y="708836"/>
                </a:cubicBezTo>
                <a:cubicBezTo>
                  <a:pt x="1107557" y="684027"/>
                  <a:pt x="1123507" y="614915"/>
                  <a:pt x="1151860" y="591878"/>
                </a:cubicBezTo>
                <a:cubicBezTo>
                  <a:pt x="1180214" y="568841"/>
                  <a:pt x="1226288" y="586562"/>
                  <a:pt x="1247553" y="570613"/>
                </a:cubicBezTo>
                <a:cubicBezTo>
                  <a:pt x="1268818" y="554664"/>
                  <a:pt x="1251098" y="503274"/>
                  <a:pt x="1268819" y="485553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76200">
            <a:solidFill>
              <a:srgbClr val="F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работа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45558" y="1844823"/>
            <a:ext cx="190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Тверская область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93430" y="2276871"/>
            <a:ext cx="1391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Смоленская</a:t>
            </a:r>
          </a:p>
          <a:p>
            <a:r>
              <a:rPr lang="ru-RU" b="1" dirty="0" smtClean="0"/>
              <a:t> область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5358" y="2996951"/>
            <a:ext cx="1114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Брянская</a:t>
            </a:r>
          </a:p>
          <a:p>
            <a:r>
              <a:rPr lang="ru-RU" b="1" dirty="0" smtClean="0"/>
              <a:t> область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13510" y="314096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65638" y="335699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5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77606" y="2996951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Москва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3510" y="3645023"/>
            <a:ext cx="106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Тульская</a:t>
            </a:r>
          </a:p>
          <a:p>
            <a:r>
              <a:rPr lang="ru-RU" b="1" dirty="0" smtClean="0"/>
              <a:t> область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77606" y="4149079"/>
            <a:ext cx="1196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Рязанская</a:t>
            </a:r>
          </a:p>
          <a:p>
            <a:r>
              <a:rPr lang="ru-RU" b="1" dirty="0" smtClean="0"/>
              <a:t> область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41702" y="371703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3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89774" y="335699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4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64088" y="321297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7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73750" y="26369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6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581462" y="393305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2</a:t>
            </a:r>
            <a:endParaRPr lang="ru-RU" sz="2000" b="1" dirty="0"/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Нашивка 18">
            <a:hlinkClick r:id="rId3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528048" y="620688"/>
          <a:ext cx="2508448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4293"/>
                <a:gridCol w="209415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Калужская область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Орловская область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Владимирская  область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Ивановская область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Московская область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Ярославская область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Костромская область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работа</a:t>
            </a:r>
            <a:endParaRPr lang="ru-RU" dirty="0"/>
          </a:p>
        </p:txBody>
      </p:sp>
      <p:pic>
        <p:nvPicPr>
          <p:cNvPr id="3" name="Picture 2" descr="C:\Users\Анна\Documents\Школа\география\9 класс\ITN\ЦЭР\карты\эконом заяц.jpg"/>
          <p:cNvPicPr>
            <a:picLocks noChangeAspect="1" noChangeArrowheads="1"/>
          </p:cNvPicPr>
          <p:nvPr/>
        </p:nvPicPr>
        <p:blipFill>
          <a:blip r:embed="rId2" cstate="print"/>
          <a:srcRect l="8674" t="5693" r="5230" b="5693"/>
          <a:stretch>
            <a:fillRect/>
          </a:stretch>
        </p:blipFill>
        <p:spPr bwMode="auto">
          <a:xfrm>
            <a:off x="755576" y="620688"/>
            <a:ext cx="7848872" cy="5494210"/>
          </a:xfrm>
          <a:prstGeom prst="rect">
            <a:avLst/>
          </a:prstGeom>
          <a:noFill/>
        </p:spPr>
      </p:pic>
      <p:sp>
        <p:nvSpPr>
          <p:cNvPr id="4" name="Умножение 3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Нашивка 4">
            <a:hlinkClick r:id="rId3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ЕГЭ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11560" y="1484784"/>
          <a:ext cx="7776864" cy="1752600"/>
        </p:xfrm>
        <a:graphic>
          <a:graphicData uri="http://schemas.openxmlformats.org/drawingml/2006/table">
            <a:tbl>
              <a:tblPr/>
              <a:tblGrid>
                <a:gridCol w="3888026"/>
                <a:gridCol w="388883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производство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центр размещения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1. речные </a:t>
                      </a: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суда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А. Голицыно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2. вагоностроение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В. Ярославль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3. автобусы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С. Тверь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D.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Муром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3" y="649814"/>
            <a:ext cx="8964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В1. Установите соответствие между производством и центром его размещения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2924944"/>
            <a:ext cx="3158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Ответ: 1 – В, 2 – С, 3 - А</a:t>
            </a:r>
            <a:endParaRPr lang="ru-RU" sz="3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7504" y="3429000"/>
            <a:ext cx="87849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79512" y="3573016"/>
            <a:ext cx="8964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В1. Установите соответствие между производством и центром его размещения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5877272"/>
            <a:ext cx="3160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Ответ: 1 – С, 2 – А, 3 - В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39552" y="4365104"/>
          <a:ext cx="7920880" cy="1752600"/>
        </p:xfrm>
        <a:graphic>
          <a:graphicData uri="http://schemas.openxmlformats.org/drawingml/2006/table">
            <a:tbl>
              <a:tblPr/>
              <a:tblGrid>
                <a:gridCol w="3960026"/>
                <a:gridCol w="396085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производство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центр размещения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lvl="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1. тепловозы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А. Мытищи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2. вагоны </a:t>
                      </a: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метро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В. Москва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3. авиационная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С. Тверь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D.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Коломна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563888" y="6381328"/>
            <a:ext cx="2016224" cy="36004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ответы</a:t>
            </a:r>
            <a:endParaRPr lang="ru-RU" dirty="0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Нашивка 17">
            <a:hlinkClick r:id="" action="ppaction://hlinkshowjump?jump=nextslide"/>
          </p:cNvPr>
          <p:cNvSpPr/>
          <p:nvPr/>
        </p:nvSpPr>
        <p:spPr bwMode="auto">
          <a:xfrm>
            <a:off x="8460432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CBCBC"/>
              </a:clrFrom>
              <a:clrTo>
                <a:srgbClr val="BCBCBC">
                  <a:alpha val="0"/>
                </a:srgbClr>
              </a:clrTo>
            </a:clrChange>
          </a:blip>
          <a:srcRect l="10623" t="10178" r="29416" b="11863"/>
          <a:stretch>
            <a:fillRect/>
          </a:stretch>
        </p:blipFill>
        <p:spPr bwMode="auto">
          <a:xfrm>
            <a:off x="3851920" y="1700808"/>
            <a:ext cx="5119916" cy="37444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ЕГЭ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64704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В2. Установите соответствие между областью и буквой, которой она обозначена на фрагменте карты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284984"/>
            <a:ext cx="3158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Ответ: 1 – Г, 2 – Б, 3 - А</a:t>
            </a:r>
            <a:endParaRPr lang="ru-RU" sz="3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7504" y="3789040"/>
            <a:ext cx="3600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95536" y="5877272"/>
            <a:ext cx="3223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Ответ: 1 – З, 2 – Е, 3 - Ж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6381328"/>
            <a:ext cx="2016224" cy="36004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ответы</a:t>
            </a: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23529" y="1628800"/>
          <a:ext cx="4824536" cy="1752600"/>
        </p:xfrm>
        <a:graphic>
          <a:graphicData uri="http://schemas.openxmlformats.org/drawingml/2006/table">
            <a:tbl>
              <a:tblPr/>
              <a:tblGrid>
                <a:gridCol w="2412016"/>
                <a:gridCol w="241252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область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буква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lvl="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1. Костромская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А.</a:t>
                      </a:r>
                      <a:r>
                        <a:rPr lang="ru-RU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2. Тульская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В. Б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3. Тверская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С. В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D.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95536" y="3933056"/>
          <a:ext cx="4824536" cy="1752600"/>
        </p:xfrm>
        <a:graphic>
          <a:graphicData uri="http://schemas.openxmlformats.org/drawingml/2006/table">
            <a:tbl>
              <a:tblPr/>
              <a:tblGrid>
                <a:gridCol w="2412016"/>
                <a:gridCol w="241252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область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/>
                          <a:ea typeface="Calibri"/>
                          <a:cs typeface="Times New Roman"/>
                        </a:rPr>
                        <a:t>буква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lvl="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1. Ярославская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А.</a:t>
                      </a:r>
                      <a:r>
                        <a:rPr lang="ru-RU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2. Владимирская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В. Е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3. Брянская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С. Ж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D.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868144" y="2492896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А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436096" y="386104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Б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60032" y="2780928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68344" y="3284984"/>
            <a:ext cx="295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Г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12160" y="4149080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Д</a:t>
            </a:r>
            <a:endParaRPr lang="ru-RU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516216" y="3717032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Е</a:t>
            </a:r>
            <a:endParaRPr lang="ru-RU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499992" y="3356992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Ж</a:t>
            </a:r>
            <a:endParaRPr lang="ru-RU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660232" y="2996952"/>
            <a:ext cx="30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З</a:t>
            </a:r>
            <a:endParaRPr lang="ru-RU" sz="2000" b="1" dirty="0"/>
          </a:p>
        </p:txBody>
      </p:sp>
      <p:sp>
        <p:nvSpPr>
          <p:cNvPr id="23" name="Умножение 22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Нашивка 23">
            <a:hlinkClick r:id="rId3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361459"/>
          </a:xfrm>
        </p:spPr>
        <p:txBody>
          <a:bodyPr>
            <a:normAutofit fontScale="92500" lnSpcReduction="10000"/>
          </a:bodyPr>
          <a:lstStyle/>
          <a:p>
            <a:r>
              <a:rPr lang="en-US" sz="1200" dirty="0" smtClean="0">
                <a:hlinkClick r:id="rId2"/>
              </a:rPr>
              <a:t>http://allday.ru/uploads/posts/2009-03/1237292745_bezimeni-1.jpg</a:t>
            </a:r>
            <a:r>
              <a:rPr lang="ru-RU" sz="1200" dirty="0" smtClean="0"/>
              <a:t> - гжель</a:t>
            </a:r>
          </a:p>
          <a:p>
            <a:r>
              <a:rPr lang="en-US" sz="1200" dirty="0" smtClean="0">
                <a:hlinkClick r:id="rId3"/>
              </a:rPr>
              <a:t>http://img-fotki.yandex.ru/get/4900/levangel.1a/0_4d330_4961c1c2_L</a:t>
            </a:r>
            <a:r>
              <a:rPr lang="ru-RU" sz="1200" dirty="0" smtClean="0"/>
              <a:t> - </a:t>
            </a:r>
            <a:r>
              <a:rPr lang="ru-RU" sz="1200" dirty="0" err="1" smtClean="0"/>
              <a:t>Жостовский</a:t>
            </a:r>
            <a:r>
              <a:rPr lang="ru-RU" sz="1200" dirty="0" smtClean="0"/>
              <a:t> поднос</a:t>
            </a:r>
          </a:p>
          <a:p>
            <a:r>
              <a:rPr lang="en-US" sz="1200" dirty="0" smtClean="0">
                <a:hlinkClick r:id="rId4"/>
              </a:rPr>
              <a:t>http://pavloposadskie-platki.ru/wp-content/uploads/2011/02/1347-3-300x300.jpg</a:t>
            </a:r>
            <a:r>
              <a:rPr lang="ru-RU" sz="1200" dirty="0" smtClean="0"/>
              <a:t> - </a:t>
            </a:r>
            <a:r>
              <a:rPr lang="ru-RU" sz="1200" dirty="0" err="1" smtClean="0"/>
              <a:t>Павловопосадский</a:t>
            </a:r>
            <a:r>
              <a:rPr lang="ru-RU" sz="1200" dirty="0" smtClean="0"/>
              <a:t> платок</a:t>
            </a:r>
          </a:p>
          <a:p>
            <a:r>
              <a:rPr lang="en-US" sz="1200" dirty="0" smtClean="0">
                <a:hlinkClick r:id="rId5"/>
              </a:rPr>
              <a:t>http://paleh-online.ru/data/Image/pict5.jpg</a:t>
            </a:r>
            <a:r>
              <a:rPr lang="ru-RU" sz="1200" dirty="0" smtClean="0"/>
              <a:t> - палехская миниатюра</a:t>
            </a:r>
          </a:p>
          <a:p>
            <a:r>
              <a:rPr lang="en-US" sz="1200" dirty="0" smtClean="0">
                <a:hlinkClick r:id="rId6"/>
              </a:rPr>
              <a:t>http://magdalin-katalina.narod.ru/teterev_na_progulke01.jpg</a:t>
            </a:r>
            <a:r>
              <a:rPr lang="ru-RU" sz="1200" dirty="0" smtClean="0"/>
              <a:t> - Владимирская вышивка</a:t>
            </a:r>
          </a:p>
          <a:p>
            <a:r>
              <a:rPr lang="en-US" sz="1200" dirty="0" smtClean="0">
                <a:hlinkClick r:id="rId7"/>
              </a:rPr>
              <a:t>http://www.avrora-k.ru/upload/iblock/c31/c317feae5705850c26fb5e4d4d587c22.jpg</a:t>
            </a:r>
            <a:r>
              <a:rPr lang="ru-RU" sz="1200" dirty="0" smtClean="0"/>
              <a:t> - </a:t>
            </a:r>
            <a:r>
              <a:rPr lang="ru-RU" sz="1200" dirty="0" err="1" smtClean="0"/>
              <a:t>богородская</a:t>
            </a:r>
            <a:r>
              <a:rPr lang="ru-RU" sz="1200" dirty="0" smtClean="0"/>
              <a:t> игрушка</a:t>
            </a:r>
          </a:p>
          <a:p>
            <a:r>
              <a:rPr lang="en-US" sz="1200" dirty="0" smtClean="0">
                <a:hlinkClick r:id="rId8"/>
              </a:rPr>
              <a:t>http://www.rosculture.ru/upload/iblock/3af/jviuzpmbkxlqzaebewwdssccsv%20zmgvmprvkqkwsv.jpg</a:t>
            </a:r>
            <a:r>
              <a:rPr lang="ru-RU" sz="1200" dirty="0" smtClean="0"/>
              <a:t> - </a:t>
            </a:r>
            <a:r>
              <a:rPr lang="ru-RU" sz="1200" dirty="0" err="1" smtClean="0"/>
              <a:t>Филимоновская</a:t>
            </a:r>
            <a:r>
              <a:rPr lang="ru-RU" sz="1200" dirty="0" smtClean="0"/>
              <a:t> игрушка</a:t>
            </a:r>
          </a:p>
          <a:p>
            <a:r>
              <a:rPr lang="en-US" sz="1200" dirty="0" smtClean="0">
                <a:hlinkClick r:id="rId9"/>
              </a:rPr>
              <a:t>http://www.slavyanskaya-kultura.ru/images/1(102).jpg</a:t>
            </a:r>
            <a:r>
              <a:rPr lang="ru-RU" sz="1200" dirty="0" smtClean="0"/>
              <a:t> – </a:t>
            </a:r>
            <a:r>
              <a:rPr lang="ru-RU" sz="1200" dirty="0" err="1" smtClean="0"/>
              <a:t>загорская</a:t>
            </a:r>
            <a:r>
              <a:rPr lang="ru-RU" sz="1200" dirty="0" smtClean="0"/>
              <a:t> матрешка</a:t>
            </a:r>
          </a:p>
          <a:p>
            <a:r>
              <a:rPr lang="en-US" sz="1200" dirty="0" smtClean="0">
                <a:hlinkClick r:id="rId10"/>
              </a:rPr>
              <a:t>http://upload.wikimedia.org/wikipedia/commons/thumb/a/aa/Moscow_Urban_Agglomeration%2C_Russia%2C_LandSat-7_image.jpg/635px-Moscow_Urban_Agglomeration%2C_Russia%2C_LandSat-7_image.jpg</a:t>
            </a:r>
            <a:r>
              <a:rPr lang="ru-RU" sz="1200" dirty="0" smtClean="0"/>
              <a:t> – космический снимок Московской агломерации</a:t>
            </a:r>
          </a:p>
          <a:p>
            <a:r>
              <a:rPr lang="en-US" sz="1200" dirty="0" smtClean="0">
                <a:hlinkClick r:id="rId11"/>
              </a:rPr>
              <a:t>http://www.rb.ru/skip/upload/admins/picture/karta_2011-07-12_09.49.52_2011-07-26_19.03.07.jpg</a:t>
            </a:r>
            <a:r>
              <a:rPr lang="ru-RU" sz="1200" dirty="0" smtClean="0"/>
              <a:t> - расширение Москвы</a:t>
            </a:r>
          </a:p>
          <a:p>
            <a:r>
              <a:rPr lang="en-US" sz="1200" dirty="0" smtClean="0">
                <a:hlinkClick r:id="rId12"/>
              </a:rPr>
              <a:t>http://gorod.tomsk.ru/uploads/28460/1242701497/Russkijkostjum1.jpg</a:t>
            </a:r>
            <a:r>
              <a:rPr lang="ru-RU" sz="1200" dirty="0" smtClean="0"/>
              <a:t> , </a:t>
            </a:r>
            <a:r>
              <a:rPr lang="en-US" sz="1200" dirty="0" smtClean="0">
                <a:hlinkClick r:id="rId13"/>
              </a:rPr>
              <a:t>http://www.pribaikal.ru/fileadmin/Images/Unions/FolkMasters/Russian-Costume/russian-native-costume-0004.jpg</a:t>
            </a:r>
            <a:r>
              <a:rPr lang="ru-RU" sz="1200" dirty="0" smtClean="0"/>
              <a:t>, </a:t>
            </a:r>
            <a:r>
              <a:rPr lang="en-US" sz="1200" dirty="0" smtClean="0">
                <a:hlinkClick r:id="rId14"/>
              </a:rPr>
              <a:t>http://street-fashion-guide.ru/wp-content/uploads/2010/10/35775924_KULIKOV_IVAN_SEMYONOVICH_Devushka_s_tuesom.jpg</a:t>
            </a:r>
            <a:r>
              <a:rPr lang="ru-RU" sz="1200" dirty="0" smtClean="0"/>
              <a:t> - русский национальный костюм</a:t>
            </a:r>
          </a:p>
          <a:p>
            <a:r>
              <a:rPr lang="en-US" sz="1200" dirty="0" smtClean="0">
                <a:hlinkClick r:id="rId15"/>
              </a:rPr>
              <a:t>http://www.megabook.ru/MediaViewer.asp?AID=668435</a:t>
            </a:r>
            <a:r>
              <a:rPr lang="ru-RU" sz="1200" dirty="0" smtClean="0"/>
              <a:t> – карты из </a:t>
            </a:r>
            <a:r>
              <a:rPr lang="ru-RU" sz="1200" dirty="0" err="1" smtClean="0"/>
              <a:t>мегаэнциклопедии</a:t>
            </a:r>
            <a:r>
              <a:rPr lang="ru-RU" sz="1200" dirty="0" smtClean="0"/>
              <a:t> «Кирилл и </a:t>
            </a:r>
            <a:r>
              <a:rPr lang="ru-RU" sz="1200" dirty="0" err="1" smtClean="0"/>
              <a:t>Мефодий</a:t>
            </a:r>
            <a:r>
              <a:rPr lang="ru-RU" sz="1200" dirty="0" smtClean="0"/>
              <a:t>»</a:t>
            </a:r>
          </a:p>
          <a:p>
            <a:r>
              <a:rPr lang="en-US" sz="1200" dirty="0" smtClean="0">
                <a:hlinkClick r:id="rId16"/>
              </a:rPr>
              <a:t>http://www.liaz-677.ru/foto/family/5256s.jpg</a:t>
            </a:r>
            <a:r>
              <a:rPr lang="ru-RU" sz="1200" dirty="0" smtClean="0"/>
              <a:t>, </a:t>
            </a:r>
            <a:r>
              <a:rPr lang="en-US" sz="1200" dirty="0" smtClean="0">
                <a:hlinkClick r:id="rId17"/>
              </a:rPr>
              <a:t>http://www.liaz-677.ru/foto/family/5256p.jpg</a:t>
            </a:r>
            <a:r>
              <a:rPr lang="ru-RU" sz="1200" dirty="0" smtClean="0"/>
              <a:t> - автобусы </a:t>
            </a:r>
            <a:r>
              <a:rPr lang="ru-RU" sz="1200" dirty="0" err="1" smtClean="0"/>
              <a:t>Ликинского</a:t>
            </a:r>
            <a:r>
              <a:rPr lang="ru-RU" sz="1200" dirty="0" smtClean="0"/>
              <a:t> завода</a:t>
            </a:r>
          </a:p>
          <a:p>
            <a:r>
              <a:rPr lang="en-US" sz="1200" dirty="0" smtClean="0">
                <a:hlinkClick r:id="rId18"/>
              </a:rPr>
              <a:t>http://www.golaz.ru/bus.ru.jpg</a:t>
            </a:r>
            <a:r>
              <a:rPr lang="ru-RU" sz="1200" dirty="0" smtClean="0"/>
              <a:t> - русские автобусы</a:t>
            </a:r>
          </a:p>
          <a:p>
            <a:r>
              <a:rPr lang="en-US" sz="1200" dirty="0" smtClean="0">
                <a:hlinkClick r:id="rId18"/>
              </a:rPr>
              <a:t>http://www.golaz.ru/6228r.jpg</a:t>
            </a:r>
            <a:r>
              <a:rPr lang="ru-RU" sz="1200" dirty="0" smtClean="0">
                <a:hlinkClick r:id="rId18"/>
              </a:rPr>
              <a:t>  </a:t>
            </a:r>
            <a:r>
              <a:rPr lang="ru-RU" sz="1200" dirty="0" smtClean="0"/>
              <a:t>- автобус </a:t>
            </a:r>
            <a:r>
              <a:rPr lang="ru-RU" sz="1200" dirty="0" err="1" smtClean="0"/>
              <a:t>голицынского</a:t>
            </a:r>
            <a:r>
              <a:rPr lang="ru-RU" sz="1200" dirty="0" smtClean="0"/>
              <a:t> завода</a:t>
            </a:r>
          </a:p>
          <a:p>
            <a:r>
              <a:rPr lang="en-US" sz="1200" dirty="0" smtClean="0">
                <a:hlinkClick r:id="rId19"/>
              </a:rPr>
              <a:t>http://www.metrowagonmash.ru/big/81-717-5b.jpg</a:t>
            </a:r>
            <a:r>
              <a:rPr lang="ru-RU" sz="1200" dirty="0" smtClean="0"/>
              <a:t>, </a:t>
            </a:r>
            <a:r>
              <a:rPr lang="en-US" sz="1200" dirty="0" smtClean="0">
                <a:hlinkClick r:id="rId20"/>
              </a:rPr>
              <a:t>http://www.metrowagonmash.ru/big/81-740-4b.jpg</a:t>
            </a:r>
            <a:r>
              <a:rPr lang="ru-RU" sz="1200" dirty="0" smtClean="0"/>
              <a:t> - </a:t>
            </a:r>
            <a:r>
              <a:rPr lang="ru-RU" sz="1200" dirty="0" err="1" smtClean="0"/>
              <a:t>метровагоны</a:t>
            </a:r>
            <a:r>
              <a:rPr lang="ru-RU" sz="1200" dirty="0" smtClean="0"/>
              <a:t> (</a:t>
            </a:r>
            <a:r>
              <a:rPr lang="ru-RU" sz="1200" dirty="0" err="1" smtClean="0"/>
              <a:t>мытищи</a:t>
            </a:r>
            <a:r>
              <a:rPr lang="ru-RU" sz="1200" dirty="0" smtClean="0"/>
              <a:t>)</a:t>
            </a:r>
          </a:p>
          <a:p>
            <a:r>
              <a:rPr lang="en-US" sz="1200" dirty="0" smtClean="0">
                <a:hlinkClick r:id="rId18"/>
              </a:rPr>
              <a:t>http://kolomnadies.fis.ru/bigformat/10031128.jpg</a:t>
            </a:r>
            <a:r>
              <a:rPr lang="ru-RU" sz="1200" dirty="0" smtClean="0">
                <a:hlinkClick r:id="rId18"/>
              </a:rPr>
              <a:t> </a:t>
            </a:r>
            <a:r>
              <a:rPr lang="ru-RU" sz="1200" dirty="0" smtClean="0"/>
              <a:t>, </a:t>
            </a:r>
            <a:r>
              <a:rPr lang="en-US" sz="1200" dirty="0" smtClean="0">
                <a:hlinkClick r:id="rId21"/>
              </a:rPr>
              <a:t>http://fis.ru/logo/10031129.jpg</a:t>
            </a:r>
            <a:r>
              <a:rPr lang="ru-RU" sz="1200" dirty="0" smtClean="0"/>
              <a:t> - тепловозы (Мытищи)</a:t>
            </a:r>
            <a:endParaRPr lang="ru-RU" sz="1200" dirty="0" smtClean="0">
              <a:hlinkClick r:id="rId18"/>
            </a:endParaRPr>
          </a:p>
          <a:p>
            <a:r>
              <a:rPr lang="en-US" sz="1200" dirty="0" smtClean="0">
                <a:hlinkClick r:id="rId18"/>
              </a:rPr>
              <a:t>http://muromteplovoz.ru/index_mtz.files/image6961.png</a:t>
            </a:r>
            <a:r>
              <a:rPr lang="ru-RU" sz="1200" dirty="0" smtClean="0">
                <a:hlinkClick r:id="rId18"/>
              </a:rPr>
              <a:t> </a:t>
            </a:r>
            <a:r>
              <a:rPr lang="ru-RU" sz="1200" dirty="0" smtClean="0"/>
              <a:t>, </a:t>
            </a:r>
            <a:r>
              <a:rPr lang="en-US" sz="1200" dirty="0" smtClean="0">
                <a:hlinkClick r:id="rId22"/>
              </a:rPr>
              <a:t>http://muromteplovoz.ru/index_mtz.files/image2941.jpg</a:t>
            </a:r>
            <a:r>
              <a:rPr lang="ru-RU" sz="1200" dirty="0" smtClean="0"/>
              <a:t> - </a:t>
            </a:r>
            <a:r>
              <a:rPr lang="ru-RU" sz="1200" dirty="0" err="1" smtClean="0"/>
              <a:t>муромские</a:t>
            </a:r>
            <a:r>
              <a:rPr lang="ru-RU" sz="1200" dirty="0" smtClean="0"/>
              <a:t> тепловозы</a:t>
            </a:r>
          </a:p>
          <a:p>
            <a:r>
              <a:rPr lang="en-US" sz="1200" dirty="0" smtClean="0">
                <a:hlinkClick r:id="rId18"/>
              </a:rPr>
              <a:t>http://www.tdltz.ru/images/tdltz_07.gif</a:t>
            </a:r>
            <a:r>
              <a:rPr lang="ru-RU" sz="1200" dirty="0" smtClean="0">
                <a:hlinkClick r:id="rId18"/>
              </a:rPr>
              <a:t> </a:t>
            </a:r>
            <a:r>
              <a:rPr lang="ru-RU" sz="1200" dirty="0" smtClean="0"/>
              <a:t>, </a:t>
            </a:r>
            <a:r>
              <a:rPr lang="en-US" sz="1200" dirty="0" smtClean="0">
                <a:hlinkClick r:id="rId23"/>
              </a:rPr>
              <a:t>http://www.tdltz.ru/pic/tgm6.gif</a:t>
            </a:r>
            <a:r>
              <a:rPr lang="ru-RU" sz="1200" dirty="0" smtClean="0"/>
              <a:t> - тепловозы Людиново</a:t>
            </a:r>
          </a:p>
          <a:p>
            <a:r>
              <a:rPr lang="en-US" sz="1200" dirty="0" smtClean="0">
                <a:hlinkClick r:id="rId18"/>
              </a:rPr>
              <a:t>http://www.tvz.ru/products/images/61-4440-2010.jpg</a:t>
            </a:r>
            <a:r>
              <a:rPr lang="ru-RU" sz="1200" dirty="0" smtClean="0">
                <a:hlinkClick r:id="rId18"/>
              </a:rPr>
              <a:t>, </a:t>
            </a:r>
            <a:r>
              <a:rPr lang="en-US" sz="1200" dirty="0" smtClean="0">
                <a:hlinkClick r:id="rId18"/>
              </a:rPr>
              <a:t>http://www.tvz.ru/products/images/10318.jpg</a:t>
            </a:r>
            <a:r>
              <a:rPr lang="ru-RU" sz="1200" dirty="0" smtClean="0">
                <a:hlinkClick r:id="rId18"/>
              </a:rPr>
              <a:t> </a:t>
            </a:r>
            <a:r>
              <a:rPr lang="ru-RU" sz="1200" dirty="0" smtClean="0"/>
              <a:t>- вагоны Тверь</a:t>
            </a:r>
          </a:p>
          <a:p>
            <a:r>
              <a:rPr lang="en-US" sz="1200" dirty="0" smtClean="0">
                <a:hlinkClick r:id="rId18"/>
              </a:rPr>
              <a:t>http://www.ukbmz.ru/img/vag-19-3054.jpg</a:t>
            </a:r>
            <a:r>
              <a:rPr lang="ru-RU" sz="1200" dirty="0" smtClean="0">
                <a:hlinkClick r:id="rId18"/>
              </a:rPr>
              <a:t>, </a:t>
            </a:r>
            <a:r>
              <a:rPr lang="en-US" sz="1200" dirty="0" smtClean="0">
                <a:hlinkClick r:id="rId18"/>
              </a:rPr>
              <a:t>http://www.ukbmz.ru/img/vag-13-3115.jpg</a:t>
            </a:r>
            <a:r>
              <a:rPr lang="ru-RU" sz="1200" dirty="0" smtClean="0">
                <a:hlinkClick r:id="rId18"/>
              </a:rPr>
              <a:t> </a:t>
            </a:r>
            <a:r>
              <a:rPr lang="ru-RU" sz="1200" dirty="0" smtClean="0"/>
              <a:t>- Брянский машиностроительный завод</a:t>
            </a:r>
          </a:p>
          <a:p>
            <a:r>
              <a:rPr lang="en-US" sz="1200" dirty="0" smtClean="0">
                <a:hlinkClick r:id="rId18"/>
              </a:rPr>
              <a:t>http://www.vympel-r.ru/content/images/ship/12421.jpg</a:t>
            </a:r>
            <a:r>
              <a:rPr lang="ru-RU" sz="1200" dirty="0" smtClean="0">
                <a:hlinkClick r:id="rId18"/>
              </a:rPr>
              <a:t>, </a:t>
            </a:r>
            <a:r>
              <a:rPr lang="en-US" sz="1200" dirty="0" smtClean="0">
                <a:hlinkClick r:id="rId18"/>
              </a:rPr>
              <a:t>http://www.vympel-r.ru/content/images/ship/1496mp.jpg</a:t>
            </a:r>
            <a:r>
              <a:rPr lang="ru-RU" sz="1200" dirty="0" smtClean="0">
                <a:hlinkClick r:id="rId18"/>
              </a:rPr>
              <a:t> </a:t>
            </a:r>
            <a:r>
              <a:rPr lang="ru-RU" sz="1200" dirty="0" smtClean="0"/>
              <a:t>- </a:t>
            </a:r>
            <a:r>
              <a:rPr lang="ru-RU" sz="1200" dirty="0" err="1" smtClean="0"/>
              <a:t>Рыбинский</a:t>
            </a:r>
            <a:r>
              <a:rPr lang="ru-RU" sz="1200" dirty="0" smtClean="0"/>
              <a:t> судостроительный завод</a:t>
            </a:r>
          </a:p>
          <a:p>
            <a:r>
              <a:rPr lang="en-US" sz="1200" dirty="0" smtClean="0">
                <a:hlinkClick r:id="rId18"/>
              </a:rPr>
              <a:t>http://kssz.shipbuilding.ru/images/docs/1626.jpg</a:t>
            </a:r>
            <a:r>
              <a:rPr lang="ru-RU" sz="1200" dirty="0" smtClean="0">
                <a:hlinkClick r:id="rId18"/>
              </a:rPr>
              <a:t>, , </a:t>
            </a:r>
            <a:r>
              <a:rPr lang="en-US" sz="1200" dirty="0" smtClean="0">
                <a:hlinkClick r:id="rId18"/>
              </a:rPr>
              <a:t>http://kssz.shipbuilding.ru/sostav4.jpg</a:t>
            </a:r>
            <a:r>
              <a:rPr lang="ru-RU" sz="1200" dirty="0" smtClean="0">
                <a:hlinkClick r:id="rId18"/>
              </a:rPr>
              <a:t> </a:t>
            </a:r>
            <a:r>
              <a:rPr lang="ru-RU" sz="1200" dirty="0" smtClean="0"/>
              <a:t>-</a:t>
            </a:r>
            <a:r>
              <a:rPr lang="ru-RU" sz="1200" dirty="0" smtClean="0">
                <a:hlinkClick r:id="rId18"/>
              </a:rPr>
              <a:t>  </a:t>
            </a:r>
            <a:r>
              <a:rPr lang="ru-RU" sz="1200" dirty="0" smtClean="0"/>
              <a:t>Костромской судостроительный завод</a:t>
            </a:r>
          </a:p>
          <a:p>
            <a:r>
              <a:rPr lang="en-US" sz="1200" dirty="0" smtClean="0">
                <a:hlinkClick r:id="rId18"/>
              </a:rPr>
              <a:t>http://www.mssz.ru/images/stories/1229_tm40.jpg</a:t>
            </a:r>
            <a:r>
              <a:rPr lang="ru-RU" sz="1200" dirty="0" smtClean="0">
                <a:hlinkClick r:id="rId18"/>
              </a:rPr>
              <a:t>, </a:t>
            </a:r>
            <a:r>
              <a:rPr lang="en-US" sz="1200" dirty="0" smtClean="0">
                <a:hlinkClick r:id="rId18"/>
              </a:rPr>
              <a:t>http://www.mssz.ru/images/stories/news/dropdown-piligrim/39.jpg</a:t>
            </a:r>
            <a:r>
              <a:rPr lang="ru-RU" sz="1200" dirty="0" smtClean="0">
                <a:hlinkClick r:id="rId18"/>
              </a:rPr>
              <a:t> </a:t>
            </a:r>
            <a:r>
              <a:rPr lang="ru-RU" sz="1200" dirty="0" smtClean="0"/>
              <a:t>- Московский судостроительный  завод</a:t>
            </a:r>
            <a:endParaRPr lang="ru-RU" sz="1200" dirty="0" smtClean="0">
              <a:hlinkClick r:id="rId18"/>
            </a:endParaRPr>
          </a:p>
        </p:txBody>
      </p:sp>
      <p:sp>
        <p:nvSpPr>
          <p:cNvPr id="4" name="Умножение 3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Нашивка 4">
            <a:hlinkClick r:id="" action="ppaction://hlinkshowjump?jump=nextslide"/>
          </p:cNvPr>
          <p:cNvSpPr/>
          <p:nvPr/>
        </p:nvSpPr>
        <p:spPr bwMode="auto">
          <a:xfrm>
            <a:off x="8460432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>
                <a:hlinkClick r:id="rId2"/>
              </a:rPr>
              <a:t>http://ccep.ru/uploads/posts/2010-12/thumbs/1291557660_image5ckpk2.jpg</a:t>
            </a:r>
            <a:r>
              <a:rPr lang="ru-RU" dirty="0" smtClean="0"/>
              <a:t> - Рязанский комбайн</a:t>
            </a:r>
          </a:p>
          <a:p>
            <a:r>
              <a:rPr lang="en-US" dirty="0" smtClean="0">
                <a:hlinkClick r:id="rId3"/>
              </a:rPr>
              <a:t>http://www.vpole.ru/i/trade/centre/32980925081721.jpg</a:t>
            </a:r>
            <a:r>
              <a:rPr lang="ru-RU" dirty="0" smtClean="0"/>
              <a:t> - Тульский комбайн</a:t>
            </a:r>
          </a:p>
          <a:p>
            <a:r>
              <a:rPr lang="en-US" dirty="0" smtClean="0">
                <a:hlinkClick r:id="rId4"/>
              </a:rPr>
              <a:t>http://www.vtz-zavod.ru/Photo/agromash-30-50tk.jpg</a:t>
            </a:r>
            <a:r>
              <a:rPr lang="ru-RU" dirty="0" smtClean="0"/>
              <a:t>, </a:t>
            </a:r>
            <a:r>
              <a:rPr lang="en-US" dirty="0" smtClean="0">
                <a:hlinkClick r:id="rId5"/>
              </a:rPr>
              <a:t>http://www.vtz-zavod.ru/Photo/agromash-30ssh.jpg</a:t>
            </a:r>
            <a:r>
              <a:rPr lang="ru-RU" dirty="0" smtClean="0"/>
              <a:t> - Владимирский тракторный завод</a:t>
            </a:r>
          </a:p>
          <a:p>
            <a:r>
              <a:rPr lang="en-US" dirty="0" smtClean="0">
                <a:hlinkClick r:id="rId6"/>
              </a:rPr>
              <a:t>http://www.avtomash.ru/katalog/pred/sht/begezk/lk4a_.jpg</a:t>
            </a:r>
            <a:r>
              <a:rPr lang="ru-RU" dirty="0" smtClean="0"/>
              <a:t> - льноуборочные комбайны (Бежецк)</a:t>
            </a:r>
          </a:p>
          <a:p>
            <a:r>
              <a:rPr lang="en-US" dirty="0" smtClean="0">
                <a:hlinkClick r:id="rId7"/>
              </a:rPr>
              <a:t>http://www.agromts.ru/01/newspartner/agrosouz/2009/4424.jpg</a:t>
            </a:r>
            <a:r>
              <a:rPr lang="ru-RU" dirty="0" smtClean="0"/>
              <a:t> - животноводство</a:t>
            </a:r>
          </a:p>
          <a:p>
            <a:r>
              <a:rPr lang="en-US" dirty="0" smtClean="0">
                <a:hlinkClick r:id="rId8"/>
              </a:rPr>
              <a:t>http://sdelanounas.ru/images/img/agro-sektor.ru/x400_uploads_posts_2011-04_1303367639_1272871569_kury.jpg.jpeg</a:t>
            </a:r>
            <a:r>
              <a:rPr lang="ru-RU" dirty="0" smtClean="0"/>
              <a:t> - птицеводство</a:t>
            </a:r>
          </a:p>
          <a:p>
            <a:r>
              <a:rPr lang="en-US" dirty="0" smtClean="0">
                <a:hlinkClick r:id="rId9"/>
              </a:rPr>
              <a:t>http://www.kmz-tula.ru/Images/_production/prod_chug_01.png</a:t>
            </a:r>
            <a:r>
              <a:rPr lang="ru-RU" dirty="0" smtClean="0"/>
              <a:t> , </a:t>
            </a:r>
            <a:r>
              <a:rPr lang="en-US" dirty="0" smtClean="0">
                <a:hlinkClick r:id="rId10"/>
              </a:rPr>
              <a:t>http://www.kmz-tula.ru/Images/_production/prod_mould_industrial_trotuar_01.png</a:t>
            </a:r>
            <a:r>
              <a:rPr lang="ru-RU" dirty="0" smtClean="0"/>
              <a:t>, </a:t>
            </a:r>
            <a:r>
              <a:rPr lang="en-US" dirty="0" smtClean="0">
                <a:hlinkClick r:id="rId11"/>
              </a:rPr>
              <a:t>http://www.kmz-tula.ru/Images/_production/prod_mould_art_yauza.png</a:t>
            </a:r>
            <a:r>
              <a:rPr lang="ru-RU" dirty="0" smtClean="0"/>
              <a:t>, </a:t>
            </a:r>
            <a:r>
              <a:rPr lang="en-US" dirty="0" smtClean="0">
                <a:hlinkClick r:id="rId12"/>
              </a:rPr>
              <a:t>http://www.kmz-tula.ru/Images/_about/kmz_main_factory.png</a:t>
            </a:r>
            <a:r>
              <a:rPr lang="ru-RU" dirty="0" smtClean="0"/>
              <a:t>  - </a:t>
            </a:r>
            <a:r>
              <a:rPr lang="ru-RU" dirty="0" err="1" smtClean="0"/>
              <a:t>Косогорский</a:t>
            </a:r>
            <a:r>
              <a:rPr lang="ru-RU" dirty="0" smtClean="0"/>
              <a:t> металлургический завод (г. Тула)</a:t>
            </a:r>
          </a:p>
          <a:p>
            <a:r>
              <a:rPr lang="en-US" dirty="0" smtClean="0">
                <a:hlinkClick r:id="rId13"/>
              </a:rPr>
              <a:t>http://www.infoservices.com/koi8/moscowru/map/seasr.gif</a:t>
            </a:r>
            <a:r>
              <a:rPr lang="ru-RU" dirty="0" smtClean="0"/>
              <a:t> - Москва порт 5 морей</a:t>
            </a:r>
          </a:p>
          <a:p>
            <a:r>
              <a:rPr lang="en-US" dirty="0" smtClean="0">
                <a:hlinkClick r:id="rId14"/>
              </a:rPr>
              <a:t>http://www.spa.msu.ru/images/Image/IntCo/transp.JPG</a:t>
            </a:r>
            <a:r>
              <a:rPr lang="ru-RU" dirty="0" smtClean="0"/>
              <a:t> - аэропорты Москвы</a:t>
            </a:r>
          </a:p>
          <a:p>
            <a:r>
              <a:rPr lang="en-US" dirty="0" smtClean="0">
                <a:hlinkClick r:id="rId15"/>
              </a:rPr>
              <a:t>http://develop.corrupcia.net/files/texts/image/45(1).jpg</a:t>
            </a:r>
            <a:r>
              <a:rPr lang="ru-RU" dirty="0" smtClean="0"/>
              <a:t>, </a:t>
            </a:r>
            <a:r>
              <a:rPr lang="en-US" dirty="0" smtClean="0">
                <a:hlinkClick r:id="rId16"/>
              </a:rPr>
              <a:t>http://www.trekhgorka.ru/image/userfiles/image/assortiment/novie/june2011/new_col_010611_14.jpg</a:t>
            </a:r>
            <a:r>
              <a:rPr lang="ru-RU" dirty="0" smtClean="0"/>
              <a:t>, </a:t>
            </a:r>
            <a:r>
              <a:rPr lang="en-US" dirty="0" smtClean="0">
                <a:hlinkClick r:id="rId17"/>
              </a:rPr>
              <a:t>http://www.trekhgorka.ru/image/userfiles/image/assortiment/novie/february2012/magazin_210212_12.jpg</a:t>
            </a:r>
            <a:r>
              <a:rPr lang="ru-RU" dirty="0" smtClean="0"/>
              <a:t>, </a:t>
            </a:r>
            <a:r>
              <a:rPr lang="en-US" dirty="0" smtClean="0">
                <a:hlinkClick r:id="rId18"/>
              </a:rPr>
              <a:t>http://kosmosmoda.ru/files/2/textblocks/bluza/111-1405A%201.JPG</a:t>
            </a:r>
            <a:r>
              <a:rPr lang="ru-RU" dirty="0" smtClean="0"/>
              <a:t>, </a:t>
            </a:r>
            <a:r>
              <a:rPr lang="en-US" dirty="0" smtClean="0">
                <a:hlinkClick r:id="rId19"/>
              </a:rPr>
              <a:t>http://kosmosmoda.ru/files/2/textblocks/plashch/101-1514%205.JPG</a:t>
            </a:r>
            <a:r>
              <a:rPr lang="ru-RU" dirty="0" smtClean="0"/>
              <a:t>, </a:t>
            </a:r>
            <a:r>
              <a:rPr lang="en-US" dirty="0" smtClean="0">
                <a:hlinkClick r:id="rId20"/>
              </a:rPr>
              <a:t>http://www.pkp-urallesprom.ru/img/catalogphoto/dubchak/gobeleni/panno/4001001.jpg</a:t>
            </a:r>
            <a:r>
              <a:rPr lang="ru-RU" dirty="0" smtClean="0"/>
              <a:t> - текстильная продукция</a:t>
            </a:r>
          </a:p>
          <a:p>
            <a:r>
              <a:rPr lang="en-US" dirty="0" smtClean="0">
                <a:hlinkClick r:id="rId21"/>
              </a:rPr>
              <a:t>http://www.cross-roads.ru/art/clipart/glass_01.jpg</a:t>
            </a:r>
            <a:r>
              <a:rPr lang="ru-RU" dirty="0" smtClean="0"/>
              <a:t> - лупа</a:t>
            </a:r>
          </a:p>
          <a:p>
            <a:r>
              <a:rPr lang="en-US" dirty="0" smtClean="0">
                <a:hlinkClick r:id="rId22"/>
              </a:rPr>
              <a:t>http://zietala.eu/karta-rajony.JPG</a:t>
            </a:r>
            <a:r>
              <a:rPr lang="ru-RU" dirty="0" smtClean="0"/>
              <a:t> - экономические районы России</a:t>
            </a:r>
          </a:p>
          <a:p>
            <a:r>
              <a:rPr lang="ru-RU" dirty="0" smtClean="0"/>
              <a:t>Карты из </a:t>
            </a:r>
            <a:r>
              <a:rPr lang="ru-RU" dirty="0" err="1" smtClean="0"/>
              <a:t>мультимедийного</a:t>
            </a:r>
            <a:r>
              <a:rPr lang="ru-RU" dirty="0" smtClean="0"/>
              <a:t> пособия «Кирилл и </a:t>
            </a:r>
            <a:r>
              <a:rPr lang="ru-RU" dirty="0" err="1" smtClean="0"/>
              <a:t>Мефодий</a:t>
            </a:r>
            <a:r>
              <a:rPr lang="ru-RU" dirty="0" smtClean="0"/>
              <a:t>» «Уроки географии 9 класс», 2009</a:t>
            </a:r>
          </a:p>
          <a:p>
            <a:r>
              <a:rPr lang="ru-RU" dirty="0" smtClean="0"/>
              <a:t>Карты из электронного приложения к учебнику «География. Россия: природа, население, хозяйство». Изд-во «Просвещение», 2009</a:t>
            </a:r>
            <a:endParaRPr lang="ru-RU" dirty="0"/>
          </a:p>
        </p:txBody>
      </p:sp>
      <p:sp>
        <p:nvSpPr>
          <p:cNvPr id="4" name="Умножение 3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Нашивка 4">
            <a:hlinkClick r:id="rId23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Руководство по навигации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268760"/>
          <a:ext cx="8229600" cy="481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2472"/>
                <a:gridCol w="2952328"/>
                <a:gridCol w="1008112"/>
                <a:gridCol w="3106688"/>
              </a:tblGrid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Вперед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Дополнительная информация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Назад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Таблица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Завершить</a:t>
                      </a:r>
                      <a:r>
                        <a:rPr lang="ru-RU" sz="2000" baseline="0" dirty="0" smtClean="0"/>
                        <a:t> показ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Диаграмма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Задание выполнено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Карта 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Запуск анимации (всплывающее окно, переход по гиперссылкам и т.д.)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Вопрос (повторное нажатие – ответ)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Формула для расчета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Текст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Легенда для карт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 descr="C:\Users\Анна\Documents\Школа\иконки\ico_PRZ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88024" y="4077072"/>
            <a:ext cx="533400" cy="546100"/>
          </a:xfrm>
          <a:prstGeom prst="rect">
            <a:avLst/>
          </a:prstGeom>
          <a:noFill/>
        </p:spPr>
      </p:pic>
      <p:pic>
        <p:nvPicPr>
          <p:cNvPr id="7171" name="Picture 3" descr="C:\Users\Анна\Documents\Школа\иконки\ico_tabl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88024" y="1988840"/>
            <a:ext cx="533400" cy="546100"/>
          </a:xfrm>
          <a:prstGeom prst="rect">
            <a:avLst/>
          </a:prstGeom>
          <a:noFill/>
        </p:spPr>
      </p:pic>
      <p:pic>
        <p:nvPicPr>
          <p:cNvPr id="7172" name="Picture 4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88024" y="3429000"/>
            <a:ext cx="533400" cy="546100"/>
          </a:xfrm>
          <a:prstGeom prst="rect">
            <a:avLst/>
          </a:prstGeom>
          <a:noFill/>
        </p:spPr>
      </p:pic>
      <p:pic>
        <p:nvPicPr>
          <p:cNvPr id="7173" name="Picture 5" descr="C:\Users\Анна\Documents\Школа\иконки\ico_dia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88024" y="2708920"/>
            <a:ext cx="533400" cy="546100"/>
          </a:xfrm>
          <a:prstGeom prst="rect">
            <a:avLst/>
          </a:prstGeom>
          <a:noFill/>
        </p:spPr>
      </p:pic>
      <p:pic>
        <p:nvPicPr>
          <p:cNvPr id="7174" name="Picture 6" descr="C:\Users\Анна\Documents\Школа\иконки\ico_int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88024" y="1340768"/>
            <a:ext cx="533400" cy="546100"/>
          </a:xfrm>
          <a:prstGeom prst="rect">
            <a:avLst/>
          </a:prstGeom>
          <a:noFill/>
        </p:spPr>
      </p:pic>
      <p:pic>
        <p:nvPicPr>
          <p:cNvPr id="7180" name="Picture 12" descr="C:\Users\Анна\Documents\Школа\иконки\ico_con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9592" y="3429000"/>
            <a:ext cx="533400" cy="546100"/>
          </a:xfrm>
          <a:prstGeom prst="rect">
            <a:avLst/>
          </a:prstGeom>
          <a:noFill/>
        </p:spPr>
      </p:pic>
      <p:sp>
        <p:nvSpPr>
          <p:cNvPr id="16" name="Скругленный прямоугольник 15"/>
          <p:cNvSpPr/>
          <p:nvPr/>
        </p:nvSpPr>
        <p:spPr>
          <a:xfrm>
            <a:off x="323528" y="4293096"/>
            <a:ext cx="1224136" cy="50405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/>
              <a:t>анимация</a:t>
            </a:r>
            <a:endParaRPr lang="ru-RU" sz="1800" dirty="0"/>
          </a:p>
        </p:txBody>
      </p:sp>
      <p:sp>
        <p:nvSpPr>
          <p:cNvPr id="19" name="Умножение 18"/>
          <p:cNvSpPr/>
          <p:nvPr/>
        </p:nvSpPr>
        <p:spPr>
          <a:xfrm>
            <a:off x="899592" y="2564904"/>
            <a:ext cx="576064" cy="648072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4" name="Picture 2" descr="C:\Users\Анна\Documents\Школа\иконки\ico_tex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71600" y="5373216"/>
            <a:ext cx="576670" cy="590400"/>
          </a:xfrm>
          <a:prstGeom prst="rect">
            <a:avLst/>
          </a:prstGeom>
          <a:noFill/>
        </p:spPr>
      </p:pic>
      <p:sp>
        <p:nvSpPr>
          <p:cNvPr id="20" name="Умножение 19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Нашивка 21">
            <a:hlinkClick r:id="rId10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Нашивка 22"/>
          <p:cNvSpPr/>
          <p:nvPr/>
        </p:nvSpPr>
        <p:spPr bwMode="auto">
          <a:xfrm>
            <a:off x="971600" y="134076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 bwMode="auto">
          <a:xfrm flipH="1">
            <a:off x="971600" y="1988840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3" descr="C:\Users\Анна\Documents\Школа\иконки\ico_pra.png"/>
          <p:cNvPicPr>
            <a:picLocks noChangeAspect="1" noChangeArrowheads="1"/>
          </p:cNvPicPr>
          <p:nvPr/>
        </p:nvPicPr>
        <p:blipFill>
          <a:blip r:embed="rId11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88024" y="4797152"/>
            <a:ext cx="533400" cy="546100"/>
          </a:xfrm>
          <a:prstGeom prst="rect">
            <a:avLst/>
          </a:prstGeom>
          <a:noFill/>
        </p:spPr>
      </p:pic>
      <p:pic>
        <p:nvPicPr>
          <p:cNvPr id="26" name="Picture 5" descr="C:\Users\Анна\Documents\Школа\иконки\ico_dic.png"/>
          <p:cNvPicPr>
            <a:picLocks noChangeAspect="1" noChangeArrowheads="1"/>
          </p:cNvPicPr>
          <p:nvPr/>
        </p:nvPicPr>
        <p:blipFill>
          <a:blip r:embed="rId12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88024" y="5517232"/>
            <a:ext cx="533400" cy="5461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ЭКОНОМИКО-ГЕОГРАФИЧЕСКОЕ ПОЛОЖЕНИЕ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14438"/>
          <a:ext cx="8229600" cy="491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Умножение 4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Нашивка 5">
            <a:hlinkClick r:id="rId6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5856" y="6237312"/>
            <a:ext cx="1944216" cy="432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вывод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2852936"/>
            <a:ext cx="8424936" cy="14401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Центральный экономический район имеет выгодное экономико-географическое положение</a:t>
            </a:r>
            <a:endParaRPr lang="ru-RU" sz="3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Природные условия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179512" y="1052736"/>
            <a:ext cx="5787997" cy="4857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228184" y="980728"/>
            <a:ext cx="2664296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Тектоническое строение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28184" y="1844824"/>
            <a:ext cx="2664296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Рельеф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2708920"/>
            <a:ext cx="2664296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Климат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3573016"/>
            <a:ext cx="2664296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Почвы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4437112"/>
            <a:ext cx="2664296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Внутренние </a:t>
            </a:r>
          </a:p>
          <a:p>
            <a:pPr algn="ctr"/>
            <a:r>
              <a:rPr lang="ru-RU" sz="2400" dirty="0" smtClean="0"/>
              <a:t>воды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28184" y="5301208"/>
            <a:ext cx="2664296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Природные </a:t>
            </a:r>
          </a:p>
          <a:p>
            <a:pPr algn="ctr"/>
            <a:r>
              <a:rPr lang="ru-RU" sz="2400" dirty="0" smtClean="0"/>
              <a:t>зоны</a:t>
            </a:r>
            <a:endParaRPr lang="ru-RU" sz="2400" dirty="0"/>
          </a:p>
        </p:txBody>
      </p:sp>
      <p:pic>
        <p:nvPicPr>
          <p:cNvPr id="11" name="Picture 6" descr="C:\Users\Анна\Documents\Школа\иконки\ico_atl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1268760"/>
            <a:ext cx="533400" cy="546100"/>
          </a:xfrm>
          <a:prstGeom prst="rect">
            <a:avLst/>
          </a:prstGeom>
          <a:noFill/>
        </p:spPr>
      </p:pic>
      <p:pic>
        <p:nvPicPr>
          <p:cNvPr id="13" name="Picture 6" descr="C:\Users\Анна\Documents\Школа\иконки\ico_atl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2924944"/>
            <a:ext cx="533400" cy="546100"/>
          </a:xfrm>
          <a:prstGeom prst="rect">
            <a:avLst/>
          </a:prstGeom>
          <a:noFill/>
        </p:spPr>
      </p:pic>
      <p:pic>
        <p:nvPicPr>
          <p:cNvPr id="14" name="Picture 6" descr="C:\Users\Анна\Documents\Школа\иконки\ico_atl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3789040"/>
            <a:ext cx="533400" cy="546100"/>
          </a:xfrm>
          <a:prstGeom prst="rect">
            <a:avLst/>
          </a:prstGeom>
          <a:noFill/>
        </p:spPr>
      </p:pic>
      <p:pic>
        <p:nvPicPr>
          <p:cNvPr id="15" name="Picture 6" descr="C:\Users\Анна\Documents\Школа\иконки\ico_atl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4725144"/>
            <a:ext cx="533400" cy="546100"/>
          </a:xfrm>
          <a:prstGeom prst="rect">
            <a:avLst/>
          </a:prstGeom>
          <a:noFill/>
        </p:spPr>
      </p:pic>
      <p:pic>
        <p:nvPicPr>
          <p:cNvPr id="16" name="Picture 6" descr="C:\Users\Анна\Documents\Школа\иконки\ico_atl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5589240"/>
            <a:ext cx="533400" cy="546100"/>
          </a:xfrm>
          <a:prstGeom prst="rect">
            <a:avLst/>
          </a:prstGeom>
          <a:noFill/>
        </p:spPr>
      </p:pic>
      <p:pic>
        <p:nvPicPr>
          <p:cNvPr id="3" name="Picture 2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9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2060848"/>
            <a:ext cx="533400" cy="5461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51520" y="4725144"/>
            <a:ext cx="568863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ЦЭР расположен в центре Восточно-Европейской равнины и имеет равнинно-холмистый рельеф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1052736"/>
            <a:ext cx="5760640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/>
              <a:t>Основные формы рельефа: Валдайская, </a:t>
            </a:r>
            <a:r>
              <a:rPr lang="ru-RU" sz="2400" dirty="0" err="1" smtClean="0"/>
              <a:t>Смоленско-Москвовская</a:t>
            </a:r>
            <a:r>
              <a:rPr lang="ru-RU" sz="2400" dirty="0" smtClean="0"/>
              <a:t> возвышенности, </a:t>
            </a:r>
            <a:r>
              <a:rPr lang="ru-RU" sz="2400" dirty="0" err="1" smtClean="0"/>
              <a:t>Клинско-Дмитровская</a:t>
            </a:r>
            <a:r>
              <a:rPr lang="ru-RU" sz="2400" dirty="0" smtClean="0"/>
              <a:t> гряда, Мещерская низменность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251520" y="5085184"/>
            <a:ext cx="568863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 карте определите основные формы рельефа ЦЭР</a:t>
            </a:r>
            <a:endParaRPr lang="ru-RU" sz="2400" dirty="0"/>
          </a:p>
        </p:txBody>
      </p:sp>
      <p:pic>
        <p:nvPicPr>
          <p:cNvPr id="2051" name="Picture 3" descr="C:\Users\Анна\Documents\Школа\иконки\ico_PRZ.png"/>
          <p:cNvPicPr>
            <a:picLocks noChangeAspect="1" noChangeArrowheads="1"/>
          </p:cNvPicPr>
          <p:nvPr/>
        </p:nvPicPr>
        <p:blipFill>
          <a:blip r:embed="rId10" cstate="screen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08104" y="5589240"/>
            <a:ext cx="533400" cy="546100"/>
          </a:xfrm>
          <a:prstGeom prst="rect">
            <a:avLst/>
          </a:prstGeom>
          <a:noFill/>
        </p:spPr>
      </p:pic>
      <p:pic>
        <p:nvPicPr>
          <p:cNvPr id="2052" name="Picture 4" descr="C:\Users\Анна\Documents\Школа\иконки\ico_con.png"/>
          <p:cNvPicPr>
            <a:picLocks noChangeAspect="1" noChangeArrowheads="1"/>
          </p:cNvPicPr>
          <p:nvPr/>
        </p:nvPicPr>
        <p:blipFill>
          <a:blip r:embed="rId11" cstate="screen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08104" y="5589240"/>
            <a:ext cx="533400" cy="546100"/>
          </a:xfrm>
          <a:prstGeom prst="rect">
            <a:avLst/>
          </a:prstGeom>
          <a:noFill/>
        </p:spPr>
      </p:pic>
      <p:sp>
        <p:nvSpPr>
          <p:cNvPr id="22" name="Умножение 21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Нашивка 22">
            <a:hlinkClick r:id="rId12" action="ppaction://hlinksldjump"/>
          </p:cNvPr>
          <p:cNvSpPr/>
          <p:nvPr/>
        </p:nvSpPr>
        <p:spPr bwMode="auto">
          <a:xfrm flipH="1">
            <a:off x="7884368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Нашивка 23">
            <a:hlinkClick r:id="" action="ppaction://hlinkshowjump?jump=nextslide"/>
          </p:cNvPr>
          <p:cNvSpPr/>
          <p:nvPr/>
        </p:nvSpPr>
        <p:spPr bwMode="auto">
          <a:xfrm>
            <a:off x="8460432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Полезные ископаемые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620688"/>
            <a:ext cx="4608512" cy="450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множение 3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Нашивка 4">
            <a:hlinkClick r:id="rId3" action="ppaction://hlinksldjump"/>
          </p:cNvPr>
          <p:cNvSpPr/>
          <p:nvPr/>
        </p:nvSpPr>
        <p:spPr bwMode="auto">
          <a:xfrm flipH="1">
            <a:off x="8388424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692696"/>
            <a:ext cx="38884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Минеральные ресурсы незначительны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Бурый уголь – Подмосковный бассейн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Фосфориты – Егорьевск (Московская обл.), Щекино (Брянская обл.)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Торф – север и восток ЦЭР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Строительные материалы (песок, глина, доломиты, мергель) - повсеместно</a:t>
            </a:r>
            <a:endParaRPr lang="ru-RU" sz="2400" dirty="0"/>
          </a:p>
        </p:txBody>
      </p:sp>
      <p:pic>
        <p:nvPicPr>
          <p:cNvPr id="7" name="Picture 4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4869160"/>
            <a:ext cx="533400" cy="546100"/>
          </a:xfrm>
          <a:prstGeom prst="rect">
            <a:avLst/>
          </a:prstGeom>
          <a:noFill/>
        </p:spPr>
      </p:pic>
      <p:pic>
        <p:nvPicPr>
          <p:cNvPr id="8" name="Picture 5" descr="C:\Users\Анна\Documents\Школа\иконки\ico_dic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5445224"/>
            <a:ext cx="533400" cy="546100"/>
          </a:xfrm>
          <a:prstGeom prst="rect">
            <a:avLst/>
          </a:prstGeom>
          <a:noFill/>
        </p:spPr>
      </p:pic>
      <p:grpSp>
        <p:nvGrpSpPr>
          <p:cNvPr id="17" name="Группа 16"/>
          <p:cNvGrpSpPr/>
          <p:nvPr/>
        </p:nvGrpSpPr>
        <p:grpSpPr>
          <a:xfrm>
            <a:off x="251520" y="4869160"/>
            <a:ext cx="2232248" cy="1296144"/>
            <a:chOff x="395536" y="5301208"/>
            <a:chExt cx="1593348" cy="720080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95536" y="5301208"/>
              <a:ext cx="1440160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395536" y="5733256"/>
              <a:ext cx="1584964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395536" y="5517232"/>
              <a:ext cx="1593348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Полилиния 17"/>
          <p:cNvSpPr/>
          <p:nvPr/>
        </p:nvSpPr>
        <p:spPr>
          <a:xfrm rot="20760996">
            <a:off x="270192" y="1653562"/>
            <a:ext cx="3479071" cy="2398750"/>
          </a:xfrm>
          <a:custGeom>
            <a:avLst/>
            <a:gdLst>
              <a:gd name="connsiteX0" fmla="*/ 1083325 w 4285561"/>
              <a:gd name="connsiteY0" fmla="*/ 211157 h 2645885"/>
              <a:gd name="connsiteX1" fmla="*/ 1215527 w 4285561"/>
              <a:gd name="connsiteY1" fmla="*/ 310309 h 2645885"/>
              <a:gd name="connsiteX2" fmla="*/ 1292645 w 4285561"/>
              <a:gd name="connsiteY2" fmla="*/ 222174 h 2645885"/>
              <a:gd name="connsiteX3" fmla="*/ 1303662 w 4285561"/>
              <a:gd name="connsiteY3" fmla="*/ 34887 h 2645885"/>
              <a:gd name="connsiteX4" fmla="*/ 1479932 w 4285561"/>
              <a:gd name="connsiteY4" fmla="*/ 12854 h 2645885"/>
              <a:gd name="connsiteX5" fmla="*/ 1601118 w 4285561"/>
              <a:gd name="connsiteY5" fmla="*/ 78955 h 2645885"/>
              <a:gd name="connsiteX6" fmla="*/ 1700270 w 4285561"/>
              <a:gd name="connsiteY6" fmla="*/ 100989 h 2645885"/>
              <a:gd name="connsiteX7" fmla="*/ 1832472 w 4285561"/>
              <a:gd name="connsiteY7" fmla="*/ 189124 h 2645885"/>
              <a:gd name="connsiteX8" fmla="*/ 1887556 w 4285561"/>
              <a:gd name="connsiteY8" fmla="*/ 145056 h 2645885"/>
              <a:gd name="connsiteX9" fmla="*/ 1953657 w 4285561"/>
              <a:gd name="connsiteY9" fmla="*/ 189124 h 2645885"/>
              <a:gd name="connsiteX10" fmla="*/ 2096877 w 4285561"/>
              <a:gd name="connsiteY10" fmla="*/ 211157 h 2645885"/>
              <a:gd name="connsiteX11" fmla="*/ 2140944 w 4285561"/>
              <a:gd name="connsiteY11" fmla="*/ 134039 h 2645885"/>
              <a:gd name="connsiteX12" fmla="*/ 2240096 w 4285561"/>
              <a:gd name="connsiteY12" fmla="*/ 200140 h 2645885"/>
              <a:gd name="connsiteX13" fmla="*/ 2251113 w 4285561"/>
              <a:gd name="connsiteY13" fmla="*/ 266242 h 2645885"/>
              <a:gd name="connsiteX14" fmla="*/ 2328231 w 4285561"/>
              <a:gd name="connsiteY14" fmla="*/ 321326 h 2645885"/>
              <a:gd name="connsiteX15" fmla="*/ 2405349 w 4285561"/>
              <a:gd name="connsiteY15" fmla="*/ 365393 h 2645885"/>
              <a:gd name="connsiteX16" fmla="*/ 2449416 w 4285561"/>
              <a:gd name="connsiteY16" fmla="*/ 376410 h 2645885"/>
              <a:gd name="connsiteX17" fmla="*/ 2526535 w 4285561"/>
              <a:gd name="connsiteY17" fmla="*/ 442512 h 2645885"/>
              <a:gd name="connsiteX18" fmla="*/ 2592636 w 4285561"/>
              <a:gd name="connsiteY18" fmla="*/ 541663 h 2645885"/>
              <a:gd name="connsiteX19" fmla="*/ 2746872 w 4285561"/>
              <a:gd name="connsiteY19" fmla="*/ 563697 h 2645885"/>
              <a:gd name="connsiteX20" fmla="*/ 2812973 w 4285561"/>
              <a:gd name="connsiteY20" fmla="*/ 651832 h 2645885"/>
              <a:gd name="connsiteX21" fmla="*/ 2823990 w 4285561"/>
              <a:gd name="connsiteY21" fmla="*/ 717933 h 2645885"/>
              <a:gd name="connsiteX22" fmla="*/ 2890091 w 4285561"/>
              <a:gd name="connsiteY22" fmla="*/ 750984 h 2645885"/>
              <a:gd name="connsiteX23" fmla="*/ 3033310 w 4285561"/>
              <a:gd name="connsiteY23" fmla="*/ 872169 h 2645885"/>
              <a:gd name="connsiteX24" fmla="*/ 3209580 w 4285561"/>
              <a:gd name="connsiteY24" fmla="*/ 883186 h 2645885"/>
              <a:gd name="connsiteX25" fmla="*/ 3110429 w 4285561"/>
              <a:gd name="connsiteY25" fmla="*/ 1103524 h 2645885"/>
              <a:gd name="connsiteX26" fmla="*/ 3220597 w 4285561"/>
              <a:gd name="connsiteY26" fmla="*/ 1257760 h 2645885"/>
              <a:gd name="connsiteX27" fmla="*/ 3363816 w 4285561"/>
              <a:gd name="connsiteY27" fmla="*/ 1158608 h 2645885"/>
              <a:gd name="connsiteX28" fmla="*/ 3451951 w 4285561"/>
              <a:gd name="connsiteY28" fmla="*/ 1191659 h 2645885"/>
              <a:gd name="connsiteX29" fmla="*/ 3551103 w 4285561"/>
              <a:gd name="connsiteY29" fmla="*/ 1202675 h 2645885"/>
              <a:gd name="connsiteX30" fmla="*/ 3683306 w 4285561"/>
              <a:gd name="connsiteY30" fmla="*/ 1356912 h 2645885"/>
              <a:gd name="connsiteX31" fmla="*/ 3826525 w 4285561"/>
              <a:gd name="connsiteY31" fmla="*/ 1544198 h 2645885"/>
              <a:gd name="connsiteX32" fmla="*/ 3925677 w 4285561"/>
              <a:gd name="connsiteY32" fmla="*/ 1731485 h 2645885"/>
              <a:gd name="connsiteX33" fmla="*/ 4024829 w 4285561"/>
              <a:gd name="connsiteY33" fmla="*/ 1797586 h 2645885"/>
              <a:gd name="connsiteX34" fmla="*/ 4112963 w 4285561"/>
              <a:gd name="connsiteY34" fmla="*/ 1819620 h 2645885"/>
              <a:gd name="connsiteX35" fmla="*/ 4223132 w 4285561"/>
              <a:gd name="connsiteY35" fmla="*/ 1775553 h 2645885"/>
              <a:gd name="connsiteX36" fmla="*/ 4278216 w 4285561"/>
              <a:gd name="connsiteY36" fmla="*/ 1841654 h 2645885"/>
              <a:gd name="connsiteX37" fmla="*/ 4267200 w 4285561"/>
              <a:gd name="connsiteY37" fmla="*/ 1940806 h 2645885"/>
              <a:gd name="connsiteX38" fmla="*/ 4234149 w 4285561"/>
              <a:gd name="connsiteY38" fmla="*/ 2061991 h 2645885"/>
              <a:gd name="connsiteX39" fmla="*/ 4046862 w 4285561"/>
              <a:gd name="connsiteY39" fmla="*/ 2050974 h 2645885"/>
              <a:gd name="connsiteX40" fmla="*/ 3958727 w 4285561"/>
              <a:gd name="connsiteY40" fmla="*/ 2095042 h 2645885"/>
              <a:gd name="connsiteX41" fmla="*/ 3892626 w 4285561"/>
              <a:gd name="connsiteY41" fmla="*/ 2095042 h 2645885"/>
              <a:gd name="connsiteX42" fmla="*/ 3848559 w 4285561"/>
              <a:gd name="connsiteY42" fmla="*/ 2150126 h 2645885"/>
              <a:gd name="connsiteX43" fmla="*/ 3771441 w 4285561"/>
              <a:gd name="connsiteY43" fmla="*/ 2095042 h 2645885"/>
              <a:gd name="connsiteX44" fmla="*/ 3650255 w 4285561"/>
              <a:gd name="connsiteY44" fmla="*/ 2117075 h 2645885"/>
              <a:gd name="connsiteX45" fmla="*/ 3628221 w 4285561"/>
              <a:gd name="connsiteY45" fmla="*/ 1995890 h 2645885"/>
              <a:gd name="connsiteX46" fmla="*/ 3529070 w 4285561"/>
              <a:gd name="connsiteY46" fmla="*/ 1995890 h 2645885"/>
              <a:gd name="connsiteX47" fmla="*/ 3496019 w 4285561"/>
              <a:gd name="connsiteY47" fmla="*/ 2006907 h 2645885"/>
              <a:gd name="connsiteX48" fmla="*/ 3407884 w 4285561"/>
              <a:gd name="connsiteY48" fmla="*/ 2028940 h 2645885"/>
              <a:gd name="connsiteX49" fmla="*/ 3308732 w 4285561"/>
              <a:gd name="connsiteY49" fmla="*/ 2017924 h 2645885"/>
              <a:gd name="connsiteX50" fmla="*/ 3297715 w 4285561"/>
              <a:gd name="connsiteY50" fmla="*/ 1940806 h 2645885"/>
              <a:gd name="connsiteX51" fmla="*/ 3110429 w 4285561"/>
              <a:gd name="connsiteY51" fmla="*/ 1962839 h 2645885"/>
              <a:gd name="connsiteX52" fmla="*/ 2945176 w 4285561"/>
              <a:gd name="connsiteY52" fmla="*/ 2006907 h 2645885"/>
              <a:gd name="connsiteX53" fmla="*/ 2835007 w 4285561"/>
              <a:gd name="connsiteY53" fmla="*/ 2050974 h 2645885"/>
              <a:gd name="connsiteX54" fmla="*/ 2746872 w 4285561"/>
              <a:gd name="connsiteY54" fmla="*/ 2194193 h 2645885"/>
              <a:gd name="connsiteX55" fmla="*/ 2647720 w 4285561"/>
              <a:gd name="connsiteY55" fmla="*/ 2238261 h 2645885"/>
              <a:gd name="connsiteX56" fmla="*/ 2559585 w 4285561"/>
              <a:gd name="connsiteY56" fmla="*/ 2216227 h 2645885"/>
              <a:gd name="connsiteX57" fmla="*/ 2427383 w 4285561"/>
              <a:gd name="connsiteY57" fmla="*/ 2216227 h 2645885"/>
              <a:gd name="connsiteX58" fmla="*/ 2372298 w 4285561"/>
              <a:gd name="connsiteY58" fmla="*/ 2238261 h 2645885"/>
              <a:gd name="connsiteX59" fmla="*/ 2328231 w 4285561"/>
              <a:gd name="connsiteY59" fmla="*/ 2304362 h 2645885"/>
              <a:gd name="connsiteX60" fmla="*/ 2328231 w 4285561"/>
              <a:gd name="connsiteY60" fmla="*/ 2370463 h 2645885"/>
              <a:gd name="connsiteX61" fmla="*/ 2295180 w 4285561"/>
              <a:gd name="connsiteY61" fmla="*/ 2491649 h 2645885"/>
              <a:gd name="connsiteX62" fmla="*/ 2251113 w 4285561"/>
              <a:gd name="connsiteY62" fmla="*/ 2535716 h 2645885"/>
              <a:gd name="connsiteX63" fmla="*/ 2151961 w 4285561"/>
              <a:gd name="connsiteY63" fmla="*/ 2601818 h 2645885"/>
              <a:gd name="connsiteX64" fmla="*/ 1964674 w 4285561"/>
              <a:gd name="connsiteY64" fmla="*/ 2634868 h 2645885"/>
              <a:gd name="connsiteX65" fmla="*/ 1887556 w 4285561"/>
              <a:gd name="connsiteY65" fmla="*/ 2535716 h 2645885"/>
              <a:gd name="connsiteX66" fmla="*/ 1777388 w 4285561"/>
              <a:gd name="connsiteY66" fmla="*/ 2535716 h 2645885"/>
              <a:gd name="connsiteX67" fmla="*/ 1700270 w 4285561"/>
              <a:gd name="connsiteY67" fmla="*/ 2535716 h 2645885"/>
              <a:gd name="connsiteX68" fmla="*/ 1722303 w 4285561"/>
              <a:gd name="connsiteY68" fmla="*/ 2425548 h 2645885"/>
              <a:gd name="connsiteX69" fmla="*/ 1623151 w 4285561"/>
              <a:gd name="connsiteY69" fmla="*/ 2425548 h 2645885"/>
              <a:gd name="connsiteX70" fmla="*/ 1557050 w 4285561"/>
              <a:gd name="connsiteY70" fmla="*/ 2425548 h 2645885"/>
              <a:gd name="connsiteX71" fmla="*/ 1524000 w 4285561"/>
              <a:gd name="connsiteY71" fmla="*/ 2326396 h 2645885"/>
              <a:gd name="connsiteX72" fmla="*/ 1557050 w 4285561"/>
              <a:gd name="connsiteY72" fmla="*/ 2282328 h 2645885"/>
              <a:gd name="connsiteX73" fmla="*/ 1468915 w 4285561"/>
              <a:gd name="connsiteY73" fmla="*/ 2216227 h 2645885"/>
              <a:gd name="connsiteX74" fmla="*/ 1457898 w 4285561"/>
              <a:gd name="connsiteY74" fmla="*/ 2106059 h 2645885"/>
              <a:gd name="connsiteX75" fmla="*/ 1413831 w 4285561"/>
              <a:gd name="connsiteY75" fmla="*/ 2106059 h 2645885"/>
              <a:gd name="connsiteX76" fmla="*/ 1336713 w 4285561"/>
              <a:gd name="connsiteY76" fmla="*/ 2150126 h 2645885"/>
              <a:gd name="connsiteX77" fmla="*/ 1259595 w 4285561"/>
              <a:gd name="connsiteY77" fmla="*/ 2183177 h 2645885"/>
              <a:gd name="connsiteX78" fmla="*/ 1116376 w 4285561"/>
              <a:gd name="connsiteY78" fmla="*/ 2084025 h 2645885"/>
              <a:gd name="connsiteX79" fmla="*/ 1017224 w 4285561"/>
              <a:gd name="connsiteY79" fmla="*/ 2095042 h 2645885"/>
              <a:gd name="connsiteX80" fmla="*/ 940106 w 4285561"/>
              <a:gd name="connsiteY80" fmla="*/ 2172160 h 2645885"/>
              <a:gd name="connsiteX81" fmla="*/ 851971 w 4285561"/>
              <a:gd name="connsiteY81" fmla="*/ 2227244 h 2645885"/>
              <a:gd name="connsiteX82" fmla="*/ 818920 w 4285561"/>
              <a:gd name="connsiteY82" fmla="*/ 2282328 h 2645885"/>
              <a:gd name="connsiteX83" fmla="*/ 741802 w 4285561"/>
              <a:gd name="connsiteY83" fmla="*/ 2216227 h 2645885"/>
              <a:gd name="connsiteX84" fmla="*/ 730785 w 4285561"/>
              <a:gd name="connsiteY84" fmla="*/ 2050974 h 2645885"/>
              <a:gd name="connsiteX85" fmla="*/ 708751 w 4285561"/>
              <a:gd name="connsiteY85" fmla="*/ 1918772 h 2645885"/>
              <a:gd name="connsiteX86" fmla="*/ 598583 w 4285561"/>
              <a:gd name="connsiteY86" fmla="*/ 1830637 h 2645885"/>
              <a:gd name="connsiteX87" fmla="*/ 576549 w 4285561"/>
              <a:gd name="connsiteY87" fmla="*/ 1797586 h 2645885"/>
              <a:gd name="connsiteX88" fmla="*/ 554515 w 4285561"/>
              <a:gd name="connsiteY88" fmla="*/ 1709451 h 2645885"/>
              <a:gd name="connsiteX89" fmla="*/ 499431 w 4285561"/>
              <a:gd name="connsiteY89" fmla="*/ 1687418 h 2645885"/>
              <a:gd name="connsiteX90" fmla="*/ 433330 w 4285561"/>
              <a:gd name="connsiteY90" fmla="*/ 1654367 h 2645885"/>
              <a:gd name="connsiteX91" fmla="*/ 367229 w 4285561"/>
              <a:gd name="connsiteY91" fmla="*/ 1687418 h 2645885"/>
              <a:gd name="connsiteX92" fmla="*/ 356212 w 4285561"/>
              <a:gd name="connsiteY92" fmla="*/ 1687418 h 2645885"/>
              <a:gd name="connsiteX93" fmla="*/ 334178 w 4285561"/>
              <a:gd name="connsiteY93" fmla="*/ 1632333 h 2645885"/>
              <a:gd name="connsiteX94" fmla="*/ 257060 w 4285561"/>
              <a:gd name="connsiteY94" fmla="*/ 1643350 h 2645885"/>
              <a:gd name="connsiteX95" fmla="*/ 345195 w 4285561"/>
              <a:gd name="connsiteY95" fmla="*/ 1489114 h 2645885"/>
              <a:gd name="connsiteX96" fmla="*/ 279094 w 4285561"/>
              <a:gd name="connsiteY96" fmla="*/ 1445046 h 2645885"/>
              <a:gd name="connsiteX97" fmla="*/ 168925 w 4285561"/>
              <a:gd name="connsiteY97" fmla="*/ 1279793 h 2645885"/>
              <a:gd name="connsiteX98" fmla="*/ 25706 w 4285561"/>
              <a:gd name="connsiteY98" fmla="*/ 1169625 h 2645885"/>
              <a:gd name="connsiteX99" fmla="*/ 14689 w 4285561"/>
              <a:gd name="connsiteY99" fmla="*/ 1081490 h 2645885"/>
              <a:gd name="connsiteX100" fmla="*/ 102824 w 4285561"/>
              <a:gd name="connsiteY100" fmla="*/ 982338 h 2645885"/>
              <a:gd name="connsiteX101" fmla="*/ 179942 w 4285561"/>
              <a:gd name="connsiteY101" fmla="*/ 960304 h 2645885"/>
              <a:gd name="connsiteX102" fmla="*/ 246043 w 4285561"/>
              <a:gd name="connsiteY102" fmla="*/ 861153 h 2645885"/>
              <a:gd name="connsiteX103" fmla="*/ 312144 w 4285561"/>
              <a:gd name="connsiteY103" fmla="*/ 828102 h 2645885"/>
              <a:gd name="connsiteX104" fmla="*/ 367229 w 4285561"/>
              <a:gd name="connsiteY104" fmla="*/ 872169 h 2645885"/>
              <a:gd name="connsiteX105" fmla="*/ 411296 w 4285561"/>
              <a:gd name="connsiteY105" fmla="*/ 971321 h 2645885"/>
              <a:gd name="connsiteX106" fmla="*/ 477397 w 4285561"/>
              <a:gd name="connsiteY106" fmla="*/ 1048439 h 2645885"/>
              <a:gd name="connsiteX107" fmla="*/ 598583 w 4285561"/>
              <a:gd name="connsiteY107" fmla="*/ 1026406 h 2645885"/>
              <a:gd name="connsiteX108" fmla="*/ 631633 w 4285561"/>
              <a:gd name="connsiteY108" fmla="*/ 938271 h 2645885"/>
              <a:gd name="connsiteX109" fmla="*/ 642650 w 4285561"/>
              <a:gd name="connsiteY109" fmla="*/ 806068 h 2645885"/>
              <a:gd name="connsiteX110" fmla="*/ 675701 w 4285561"/>
              <a:gd name="connsiteY110" fmla="*/ 695899 h 2645885"/>
              <a:gd name="connsiteX111" fmla="*/ 664684 w 4285561"/>
              <a:gd name="connsiteY111" fmla="*/ 563697 h 2645885"/>
              <a:gd name="connsiteX112" fmla="*/ 675701 w 4285561"/>
              <a:gd name="connsiteY112" fmla="*/ 508613 h 2645885"/>
              <a:gd name="connsiteX113" fmla="*/ 785870 w 4285561"/>
              <a:gd name="connsiteY113" fmla="*/ 442512 h 2645885"/>
              <a:gd name="connsiteX114" fmla="*/ 874004 w 4285561"/>
              <a:gd name="connsiteY114" fmla="*/ 354377 h 2645885"/>
              <a:gd name="connsiteX115" fmla="*/ 984173 w 4285561"/>
              <a:gd name="connsiteY115" fmla="*/ 277259 h 2645885"/>
              <a:gd name="connsiteX116" fmla="*/ 1083325 w 4285561"/>
              <a:gd name="connsiteY116" fmla="*/ 211157 h 26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285561" h="2645885">
                <a:moveTo>
                  <a:pt x="1083325" y="211157"/>
                </a:moveTo>
                <a:cubicBezTo>
                  <a:pt x="1121884" y="216665"/>
                  <a:pt x="1180640" y="308473"/>
                  <a:pt x="1215527" y="310309"/>
                </a:cubicBezTo>
                <a:cubicBezTo>
                  <a:pt x="1250414" y="312145"/>
                  <a:pt x="1277956" y="268078"/>
                  <a:pt x="1292645" y="222174"/>
                </a:cubicBezTo>
                <a:cubicBezTo>
                  <a:pt x="1307334" y="176270"/>
                  <a:pt x="1272448" y="69774"/>
                  <a:pt x="1303662" y="34887"/>
                </a:cubicBezTo>
                <a:cubicBezTo>
                  <a:pt x="1334876" y="0"/>
                  <a:pt x="1430356" y="5509"/>
                  <a:pt x="1479932" y="12854"/>
                </a:cubicBezTo>
                <a:cubicBezTo>
                  <a:pt x="1529508" y="20199"/>
                  <a:pt x="1564395" y="64266"/>
                  <a:pt x="1601118" y="78955"/>
                </a:cubicBezTo>
                <a:cubicBezTo>
                  <a:pt x="1637841" y="93644"/>
                  <a:pt x="1661711" y="82628"/>
                  <a:pt x="1700270" y="100989"/>
                </a:cubicBezTo>
                <a:cubicBezTo>
                  <a:pt x="1738829" y="119350"/>
                  <a:pt x="1801258" y="181780"/>
                  <a:pt x="1832472" y="189124"/>
                </a:cubicBezTo>
                <a:cubicBezTo>
                  <a:pt x="1863686" y="196469"/>
                  <a:pt x="1867359" y="145056"/>
                  <a:pt x="1887556" y="145056"/>
                </a:cubicBezTo>
                <a:cubicBezTo>
                  <a:pt x="1907753" y="145056"/>
                  <a:pt x="1918770" y="178107"/>
                  <a:pt x="1953657" y="189124"/>
                </a:cubicBezTo>
                <a:cubicBezTo>
                  <a:pt x="1988544" y="200141"/>
                  <a:pt x="2065663" y="220338"/>
                  <a:pt x="2096877" y="211157"/>
                </a:cubicBezTo>
                <a:cubicBezTo>
                  <a:pt x="2128091" y="201976"/>
                  <a:pt x="2117074" y="135875"/>
                  <a:pt x="2140944" y="134039"/>
                </a:cubicBezTo>
                <a:cubicBezTo>
                  <a:pt x="2164814" y="132203"/>
                  <a:pt x="2221735" y="178106"/>
                  <a:pt x="2240096" y="200140"/>
                </a:cubicBezTo>
                <a:cubicBezTo>
                  <a:pt x="2258457" y="222174"/>
                  <a:pt x="2236424" y="246044"/>
                  <a:pt x="2251113" y="266242"/>
                </a:cubicBezTo>
                <a:cubicBezTo>
                  <a:pt x="2265802" y="286440"/>
                  <a:pt x="2302525" y="304801"/>
                  <a:pt x="2328231" y="321326"/>
                </a:cubicBezTo>
                <a:cubicBezTo>
                  <a:pt x="2353937" y="337851"/>
                  <a:pt x="2385152" y="356212"/>
                  <a:pt x="2405349" y="365393"/>
                </a:cubicBezTo>
                <a:cubicBezTo>
                  <a:pt x="2425546" y="374574"/>
                  <a:pt x="2429218" y="363557"/>
                  <a:pt x="2449416" y="376410"/>
                </a:cubicBezTo>
                <a:cubicBezTo>
                  <a:pt x="2469614" y="389263"/>
                  <a:pt x="2502665" y="414970"/>
                  <a:pt x="2526535" y="442512"/>
                </a:cubicBezTo>
                <a:cubicBezTo>
                  <a:pt x="2550405" y="470054"/>
                  <a:pt x="2555913" y="521466"/>
                  <a:pt x="2592636" y="541663"/>
                </a:cubicBezTo>
                <a:cubicBezTo>
                  <a:pt x="2629359" y="561861"/>
                  <a:pt x="2710149" y="545336"/>
                  <a:pt x="2746872" y="563697"/>
                </a:cubicBezTo>
                <a:cubicBezTo>
                  <a:pt x="2783595" y="582059"/>
                  <a:pt x="2800120" y="626126"/>
                  <a:pt x="2812973" y="651832"/>
                </a:cubicBezTo>
                <a:cubicBezTo>
                  <a:pt x="2825826" y="677538"/>
                  <a:pt x="2811137" y="701408"/>
                  <a:pt x="2823990" y="717933"/>
                </a:cubicBezTo>
                <a:cubicBezTo>
                  <a:pt x="2836843" y="734458"/>
                  <a:pt x="2855204" y="725278"/>
                  <a:pt x="2890091" y="750984"/>
                </a:cubicBezTo>
                <a:cubicBezTo>
                  <a:pt x="2924978" y="776690"/>
                  <a:pt x="2980062" y="850135"/>
                  <a:pt x="3033310" y="872169"/>
                </a:cubicBezTo>
                <a:cubicBezTo>
                  <a:pt x="3086558" y="894203"/>
                  <a:pt x="3196727" y="844627"/>
                  <a:pt x="3209580" y="883186"/>
                </a:cubicBezTo>
                <a:cubicBezTo>
                  <a:pt x="3222433" y="921745"/>
                  <a:pt x="3108593" y="1041095"/>
                  <a:pt x="3110429" y="1103524"/>
                </a:cubicBezTo>
                <a:cubicBezTo>
                  <a:pt x="3112265" y="1165953"/>
                  <a:pt x="3178366" y="1248579"/>
                  <a:pt x="3220597" y="1257760"/>
                </a:cubicBezTo>
                <a:cubicBezTo>
                  <a:pt x="3262828" y="1266941"/>
                  <a:pt x="3325257" y="1169625"/>
                  <a:pt x="3363816" y="1158608"/>
                </a:cubicBezTo>
                <a:cubicBezTo>
                  <a:pt x="3402375" y="1147591"/>
                  <a:pt x="3420737" y="1184315"/>
                  <a:pt x="3451951" y="1191659"/>
                </a:cubicBezTo>
                <a:cubicBezTo>
                  <a:pt x="3483166" y="1199004"/>
                  <a:pt x="3512544" y="1175133"/>
                  <a:pt x="3551103" y="1202675"/>
                </a:cubicBezTo>
                <a:cubicBezTo>
                  <a:pt x="3589662" y="1230217"/>
                  <a:pt x="3637402" y="1299992"/>
                  <a:pt x="3683306" y="1356912"/>
                </a:cubicBezTo>
                <a:cubicBezTo>
                  <a:pt x="3729210" y="1413832"/>
                  <a:pt x="3786130" y="1481769"/>
                  <a:pt x="3826525" y="1544198"/>
                </a:cubicBezTo>
                <a:cubicBezTo>
                  <a:pt x="3866920" y="1606627"/>
                  <a:pt x="3892626" y="1689254"/>
                  <a:pt x="3925677" y="1731485"/>
                </a:cubicBezTo>
                <a:cubicBezTo>
                  <a:pt x="3958728" y="1773716"/>
                  <a:pt x="3993615" y="1782897"/>
                  <a:pt x="4024829" y="1797586"/>
                </a:cubicBezTo>
                <a:cubicBezTo>
                  <a:pt x="4056043" y="1812275"/>
                  <a:pt x="4079913" y="1823292"/>
                  <a:pt x="4112963" y="1819620"/>
                </a:cubicBezTo>
                <a:cubicBezTo>
                  <a:pt x="4146013" y="1815948"/>
                  <a:pt x="4195590" y="1771881"/>
                  <a:pt x="4223132" y="1775553"/>
                </a:cubicBezTo>
                <a:cubicBezTo>
                  <a:pt x="4250674" y="1779225"/>
                  <a:pt x="4270871" y="1814112"/>
                  <a:pt x="4278216" y="1841654"/>
                </a:cubicBezTo>
                <a:cubicBezTo>
                  <a:pt x="4285561" y="1869196"/>
                  <a:pt x="4274545" y="1904083"/>
                  <a:pt x="4267200" y="1940806"/>
                </a:cubicBezTo>
                <a:cubicBezTo>
                  <a:pt x="4259856" y="1977529"/>
                  <a:pt x="4270872" y="2043630"/>
                  <a:pt x="4234149" y="2061991"/>
                </a:cubicBezTo>
                <a:cubicBezTo>
                  <a:pt x="4197426" y="2080352"/>
                  <a:pt x="4092766" y="2045466"/>
                  <a:pt x="4046862" y="2050974"/>
                </a:cubicBezTo>
                <a:cubicBezTo>
                  <a:pt x="4000958" y="2056482"/>
                  <a:pt x="3984433" y="2087697"/>
                  <a:pt x="3958727" y="2095042"/>
                </a:cubicBezTo>
                <a:cubicBezTo>
                  <a:pt x="3933021" y="2102387"/>
                  <a:pt x="3910987" y="2085861"/>
                  <a:pt x="3892626" y="2095042"/>
                </a:cubicBezTo>
                <a:cubicBezTo>
                  <a:pt x="3874265" y="2104223"/>
                  <a:pt x="3868756" y="2150126"/>
                  <a:pt x="3848559" y="2150126"/>
                </a:cubicBezTo>
                <a:cubicBezTo>
                  <a:pt x="3828362" y="2150126"/>
                  <a:pt x="3804492" y="2100551"/>
                  <a:pt x="3771441" y="2095042"/>
                </a:cubicBezTo>
                <a:cubicBezTo>
                  <a:pt x="3738390" y="2089534"/>
                  <a:pt x="3674125" y="2133600"/>
                  <a:pt x="3650255" y="2117075"/>
                </a:cubicBezTo>
                <a:cubicBezTo>
                  <a:pt x="3626385" y="2100550"/>
                  <a:pt x="3648418" y="2016087"/>
                  <a:pt x="3628221" y="1995890"/>
                </a:cubicBezTo>
                <a:cubicBezTo>
                  <a:pt x="3608024" y="1975693"/>
                  <a:pt x="3551104" y="1994054"/>
                  <a:pt x="3529070" y="1995890"/>
                </a:cubicBezTo>
                <a:cubicBezTo>
                  <a:pt x="3507036" y="1997726"/>
                  <a:pt x="3516217" y="2001399"/>
                  <a:pt x="3496019" y="2006907"/>
                </a:cubicBezTo>
                <a:cubicBezTo>
                  <a:pt x="3475821" y="2012415"/>
                  <a:pt x="3439098" y="2027104"/>
                  <a:pt x="3407884" y="2028940"/>
                </a:cubicBezTo>
                <a:cubicBezTo>
                  <a:pt x="3376670" y="2030776"/>
                  <a:pt x="3327093" y="2032613"/>
                  <a:pt x="3308732" y="2017924"/>
                </a:cubicBezTo>
                <a:cubicBezTo>
                  <a:pt x="3290371" y="2003235"/>
                  <a:pt x="3330765" y="1949987"/>
                  <a:pt x="3297715" y="1940806"/>
                </a:cubicBezTo>
                <a:cubicBezTo>
                  <a:pt x="3264665" y="1931625"/>
                  <a:pt x="3169185" y="1951822"/>
                  <a:pt x="3110429" y="1962839"/>
                </a:cubicBezTo>
                <a:cubicBezTo>
                  <a:pt x="3051673" y="1973856"/>
                  <a:pt x="2991080" y="1992218"/>
                  <a:pt x="2945176" y="2006907"/>
                </a:cubicBezTo>
                <a:cubicBezTo>
                  <a:pt x="2899272" y="2021596"/>
                  <a:pt x="2868058" y="2019760"/>
                  <a:pt x="2835007" y="2050974"/>
                </a:cubicBezTo>
                <a:cubicBezTo>
                  <a:pt x="2801956" y="2082188"/>
                  <a:pt x="2778086" y="2162979"/>
                  <a:pt x="2746872" y="2194193"/>
                </a:cubicBezTo>
                <a:cubicBezTo>
                  <a:pt x="2715658" y="2225407"/>
                  <a:pt x="2678934" y="2234589"/>
                  <a:pt x="2647720" y="2238261"/>
                </a:cubicBezTo>
                <a:cubicBezTo>
                  <a:pt x="2616506" y="2241933"/>
                  <a:pt x="2596308" y="2219899"/>
                  <a:pt x="2559585" y="2216227"/>
                </a:cubicBezTo>
                <a:cubicBezTo>
                  <a:pt x="2522862" y="2212555"/>
                  <a:pt x="2458597" y="2212555"/>
                  <a:pt x="2427383" y="2216227"/>
                </a:cubicBezTo>
                <a:cubicBezTo>
                  <a:pt x="2396169" y="2219899"/>
                  <a:pt x="2388823" y="2223572"/>
                  <a:pt x="2372298" y="2238261"/>
                </a:cubicBezTo>
                <a:cubicBezTo>
                  <a:pt x="2355773" y="2252950"/>
                  <a:pt x="2335576" y="2282328"/>
                  <a:pt x="2328231" y="2304362"/>
                </a:cubicBezTo>
                <a:cubicBezTo>
                  <a:pt x="2320887" y="2326396"/>
                  <a:pt x="2333739" y="2339249"/>
                  <a:pt x="2328231" y="2370463"/>
                </a:cubicBezTo>
                <a:cubicBezTo>
                  <a:pt x="2322723" y="2401677"/>
                  <a:pt x="2308033" y="2464107"/>
                  <a:pt x="2295180" y="2491649"/>
                </a:cubicBezTo>
                <a:cubicBezTo>
                  <a:pt x="2282327" y="2519191"/>
                  <a:pt x="2274983" y="2517355"/>
                  <a:pt x="2251113" y="2535716"/>
                </a:cubicBezTo>
                <a:cubicBezTo>
                  <a:pt x="2227243" y="2554077"/>
                  <a:pt x="2199701" y="2585293"/>
                  <a:pt x="2151961" y="2601818"/>
                </a:cubicBezTo>
                <a:cubicBezTo>
                  <a:pt x="2104221" y="2618343"/>
                  <a:pt x="2008741" y="2645885"/>
                  <a:pt x="1964674" y="2634868"/>
                </a:cubicBezTo>
                <a:cubicBezTo>
                  <a:pt x="1920607" y="2623851"/>
                  <a:pt x="1918770" y="2552241"/>
                  <a:pt x="1887556" y="2535716"/>
                </a:cubicBezTo>
                <a:cubicBezTo>
                  <a:pt x="1856342" y="2519191"/>
                  <a:pt x="1777388" y="2535716"/>
                  <a:pt x="1777388" y="2535716"/>
                </a:cubicBezTo>
                <a:cubicBezTo>
                  <a:pt x="1746174" y="2535716"/>
                  <a:pt x="1709451" y="2554077"/>
                  <a:pt x="1700270" y="2535716"/>
                </a:cubicBezTo>
                <a:cubicBezTo>
                  <a:pt x="1691089" y="2517355"/>
                  <a:pt x="1735156" y="2443909"/>
                  <a:pt x="1722303" y="2425548"/>
                </a:cubicBezTo>
                <a:cubicBezTo>
                  <a:pt x="1709450" y="2407187"/>
                  <a:pt x="1623151" y="2425548"/>
                  <a:pt x="1623151" y="2425548"/>
                </a:cubicBezTo>
                <a:cubicBezTo>
                  <a:pt x="1595609" y="2425548"/>
                  <a:pt x="1573575" y="2442073"/>
                  <a:pt x="1557050" y="2425548"/>
                </a:cubicBezTo>
                <a:cubicBezTo>
                  <a:pt x="1540525" y="2409023"/>
                  <a:pt x="1524000" y="2350266"/>
                  <a:pt x="1524000" y="2326396"/>
                </a:cubicBezTo>
                <a:cubicBezTo>
                  <a:pt x="1524000" y="2302526"/>
                  <a:pt x="1566231" y="2300689"/>
                  <a:pt x="1557050" y="2282328"/>
                </a:cubicBezTo>
                <a:cubicBezTo>
                  <a:pt x="1547869" y="2263967"/>
                  <a:pt x="1485440" y="2245605"/>
                  <a:pt x="1468915" y="2216227"/>
                </a:cubicBezTo>
                <a:cubicBezTo>
                  <a:pt x="1452390" y="2186849"/>
                  <a:pt x="1467079" y="2124420"/>
                  <a:pt x="1457898" y="2106059"/>
                </a:cubicBezTo>
                <a:cubicBezTo>
                  <a:pt x="1448717" y="2087698"/>
                  <a:pt x="1434028" y="2098715"/>
                  <a:pt x="1413831" y="2106059"/>
                </a:cubicBezTo>
                <a:cubicBezTo>
                  <a:pt x="1393634" y="2113403"/>
                  <a:pt x="1362419" y="2137273"/>
                  <a:pt x="1336713" y="2150126"/>
                </a:cubicBezTo>
                <a:cubicBezTo>
                  <a:pt x="1311007" y="2162979"/>
                  <a:pt x="1296318" y="2194194"/>
                  <a:pt x="1259595" y="2183177"/>
                </a:cubicBezTo>
                <a:cubicBezTo>
                  <a:pt x="1222872" y="2172160"/>
                  <a:pt x="1156771" y="2098714"/>
                  <a:pt x="1116376" y="2084025"/>
                </a:cubicBezTo>
                <a:cubicBezTo>
                  <a:pt x="1075981" y="2069336"/>
                  <a:pt x="1046602" y="2080353"/>
                  <a:pt x="1017224" y="2095042"/>
                </a:cubicBezTo>
                <a:cubicBezTo>
                  <a:pt x="987846" y="2109731"/>
                  <a:pt x="967648" y="2150126"/>
                  <a:pt x="940106" y="2172160"/>
                </a:cubicBezTo>
                <a:cubicBezTo>
                  <a:pt x="912564" y="2194194"/>
                  <a:pt x="872169" y="2208883"/>
                  <a:pt x="851971" y="2227244"/>
                </a:cubicBezTo>
                <a:cubicBezTo>
                  <a:pt x="831773" y="2245605"/>
                  <a:pt x="837282" y="2284164"/>
                  <a:pt x="818920" y="2282328"/>
                </a:cubicBezTo>
                <a:cubicBezTo>
                  <a:pt x="800559" y="2280492"/>
                  <a:pt x="756491" y="2254786"/>
                  <a:pt x="741802" y="2216227"/>
                </a:cubicBezTo>
                <a:cubicBezTo>
                  <a:pt x="727113" y="2177668"/>
                  <a:pt x="736293" y="2100550"/>
                  <a:pt x="730785" y="2050974"/>
                </a:cubicBezTo>
                <a:cubicBezTo>
                  <a:pt x="725277" y="2001398"/>
                  <a:pt x="730785" y="1955495"/>
                  <a:pt x="708751" y="1918772"/>
                </a:cubicBezTo>
                <a:cubicBezTo>
                  <a:pt x="686717" y="1882049"/>
                  <a:pt x="620617" y="1850835"/>
                  <a:pt x="598583" y="1830637"/>
                </a:cubicBezTo>
                <a:cubicBezTo>
                  <a:pt x="576549" y="1810439"/>
                  <a:pt x="583894" y="1817784"/>
                  <a:pt x="576549" y="1797586"/>
                </a:cubicBezTo>
                <a:cubicBezTo>
                  <a:pt x="569204" y="1777388"/>
                  <a:pt x="567368" y="1727812"/>
                  <a:pt x="554515" y="1709451"/>
                </a:cubicBezTo>
                <a:cubicBezTo>
                  <a:pt x="541662" y="1691090"/>
                  <a:pt x="519628" y="1696599"/>
                  <a:pt x="499431" y="1687418"/>
                </a:cubicBezTo>
                <a:cubicBezTo>
                  <a:pt x="479234" y="1678237"/>
                  <a:pt x="455364" y="1654367"/>
                  <a:pt x="433330" y="1654367"/>
                </a:cubicBezTo>
                <a:cubicBezTo>
                  <a:pt x="411296" y="1654367"/>
                  <a:pt x="380082" y="1681910"/>
                  <a:pt x="367229" y="1687418"/>
                </a:cubicBezTo>
                <a:cubicBezTo>
                  <a:pt x="354376" y="1692927"/>
                  <a:pt x="361720" y="1696599"/>
                  <a:pt x="356212" y="1687418"/>
                </a:cubicBezTo>
                <a:cubicBezTo>
                  <a:pt x="350704" y="1678237"/>
                  <a:pt x="350703" y="1639678"/>
                  <a:pt x="334178" y="1632333"/>
                </a:cubicBezTo>
                <a:cubicBezTo>
                  <a:pt x="317653" y="1624988"/>
                  <a:pt x="255224" y="1667220"/>
                  <a:pt x="257060" y="1643350"/>
                </a:cubicBezTo>
                <a:cubicBezTo>
                  <a:pt x="258896" y="1619480"/>
                  <a:pt x="341523" y="1522165"/>
                  <a:pt x="345195" y="1489114"/>
                </a:cubicBezTo>
                <a:cubicBezTo>
                  <a:pt x="348867" y="1456063"/>
                  <a:pt x="308472" y="1479933"/>
                  <a:pt x="279094" y="1445046"/>
                </a:cubicBezTo>
                <a:cubicBezTo>
                  <a:pt x="249716" y="1410159"/>
                  <a:pt x="211156" y="1325696"/>
                  <a:pt x="168925" y="1279793"/>
                </a:cubicBezTo>
                <a:cubicBezTo>
                  <a:pt x="126694" y="1233890"/>
                  <a:pt x="51412" y="1202675"/>
                  <a:pt x="25706" y="1169625"/>
                </a:cubicBezTo>
                <a:cubicBezTo>
                  <a:pt x="0" y="1136575"/>
                  <a:pt x="1836" y="1112704"/>
                  <a:pt x="14689" y="1081490"/>
                </a:cubicBezTo>
                <a:cubicBezTo>
                  <a:pt x="27542" y="1050276"/>
                  <a:pt x="75282" y="1002536"/>
                  <a:pt x="102824" y="982338"/>
                </a:cubicBezTo>
                <a:cubicBezTo>
                  <a:pt x="130366" y="962140"/>
                  <a:pt x="156072" y="980502"/>
                  <a:pt x="179942" y="960304"/>
                </a:cubicBezTo>
                <a:cubicBezTo>
                  <a:pt x="203812" y="940107"/>
                  <a:pt x="224009" y="883187"/>
                  <a:pt x="246043" y="861153"/>
                </a:cubicBezTo>
                <a:cubicBezTo>
                  <a:pt x="268077" y="839119"/>
                  <a:pt x="291946" y="826266"/>
                  <a:pt x="312144" y="828102"/>
                </a:cubicBezTo>
                <a:cubicBezTo>
                  <a:pt x="332342" y="829938"/>
                  <a:pt x="350704" y="848299"/>
                  <a:pt x="367229" y="872169"/>
                </a:cubicBezTo>
                <a:cubicBezTo>
                  <a:pt x="383754" y="896039"/>
                  <a:pt x="392935" y="941943"/>
                  <a:pt x="411296" y="971321"/>
                </a:cubicBezTo>
                <a:cubicBezTo>
                  <a:pt x="429657" y="1000699"/>
                  <a:pt x="446183" y="1039258"/>
                  <a:pt x="477397" y="1048439"/>
                </a:cubicBezTo>
                <a:cubicBezTo>
                  <a:pt x="508611" y="1057620"/>
                  <a:pt x="572877" y="1044767"/>
                  <a:pt x="598583" y="1026406"/>
                </a:cubicBezTo>
                <a:cubicBezTo>
                  <a:pt x="624289" y="1008045"/>
                  <a:pt x="624289" y="974994"/>
                  <a:pt x="631633" y="938271"/>
                </a:cubicBezTo>
                <a:cubicBezTo>
                  <a:pt x="638978" y="901548"/>
                  <a:pt x="635305" y="846463"/>
                  <a:pt x="642650" y="806068"/>
                </a:cubicBezTo>
                <a:cubicBezTo>
                  <a:pt x="649995" y="765673"/>
                  <a:pt x="672029" y="736294"/>
                  <a:pt x="675701" y="695899"/>
                </a:cubicBezTo>
                <a:cubicBezTo>
                  <a:pt x="679373" y="655504"/>
                  <a:pt x="664684" y="594911"/>
                  <a:pt x="664684" y="563697"/>
                </a:cubicBezTo>
                <a:cubicBezTo>
                  <a:pt x="664684" y="532483"/>
                  <a:pt x="655503" y="528810"/>
                  <a:pt x="675701" y="508613"/>
                </a:cubicBezTo>
                <a:cubicBezTo>
                  <a:pt x="695899" y="488416"/>
                  <a:pt x="752820" y="468218"/>
                  <a:pt x="785870" y="442512"/>
                </a:cubicBezTo>
                <a:cubicBezTo>
                  <a:pt x="818920" y="416806"/>
                  <a:pt x="840954" y="381919"/>
                  <a:pt x="874004" y="354377"/>
                </a:cubicBezTo>
                <a:cubicBezTo>
                  <a:pt x="907054" y="326835"/>
                  <a:pt x="949286" y="299293"/>
                  <a:pt x="984173" y="277259"/>
                </a:cubicBezTo>
                <a:cubicBezTo>
                  <a:pt x="1019060" y="255225"/>
                  <a:pt x="1044766" y="205649"/>
                  <a:pt x="1083325" y="211157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9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88424" y="1556792"/>
            <a:ext cx="533400" cy="546100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251520" y="692696"/>
            <a:ext cx="4615178" cy="422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251520" y="4293096"/>
          <a:ext cx="2952328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3613"/>
                <a:gridCol w="256871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r>
                        <a:rPr lang="ru-RU" baseline="0" dirty="0" smtClean="0"/>
                        <a:t> – Подмосковный буроугольный бассейн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Тектоническое строение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469192" y="980728"/>
            <a:ext cx="4461199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олилиния 7"/>
          <p:cNvSpPr/>
          <p:nvPr/>
        </p:nvSpPr>
        <p:spPr>
          <a:xfrm rot="340973">
            <a:off x="1259632" y="1988840"/>
            <a:ext cx="2376264" cy="1997813"/>
          </a:xfrm>
          <a:custGeom>
            <a:avLst/>
            <a:gdLst>
              <a:gd name="connsiteX0" fmla="*/ 1083325 w 4285561"/>
              <a:gd name="connsiteY0" fmla="*/ 211157 h 2645885"/>
              <a:gd name="connsiteX1" fmla="*/ 1215527 w 4285561"/>
              <a:gd name="connsiteY1" fmla="*/ 310309 h 2645885"/>
              <a:gd name="connsiteX2" fmla="*/ 1292645 w 4285561"/>
              <a:gd name="connsiteY2" fmla="*/ 222174 h 2645885"/>
              <a:gd name="connsiteX3" fmla="*/ 1303662 w 4285561"/>
              <a:gd name="connsiteY3" fmla="*/ 34887 h 2645885"/>
              <a:gd name="connsiteX4" fmla="*/ 1479932 w 4285561"/>
              <a:gd name="connsiteY4" fmla="*/ 12854 h 2645885"/>
              <a:gd name="connsiteX5" fmla="*/ 1601118 w 4285561"/>
              <a:gd name="connsiteY5" fmla="*/ 78955 h 2645885"/>
              <a:gd name="connsiteX6" fmla="*/ 1700270 w 4285561"/>
              <a:gd name="connsiteY6" fmla="*/ 100989 h 2645885"/>
              <a:gd name="connsiteX7" fmla="*/ 1832472 w 4285561"/>
              <a:gd name="connsiteY7" fmla="*/ 189124 h 2645885"/>
              <a:gd name="connsiteX8" fmla="*/ 1887556 w 4285561"/>
              <a:gd name="connsiteY8" fmla="*/ 145056 h 2645885"/>
              <a:gd name="connsiteX9" fmla="*/ 1953657 w 4285561"/>
              <a:gd name="connsiteY9" fmla="*/ 189124 h 2645885"/>
              <a:gd name="connsiteX10" fmla="*/ 2096877 w 4285561"/>
              <a:gd name="connsiteY10" fmla="*/ 211157 h 2645885"/>
              <a:gd name="connsiteX11" fmla="*/ 2140944 w 4285561"/>
              <a:gd name="connsiteY11" fmla="*/ 134039 h 2645885"/>
              <a:gd name="connsiteX12" fmla="*/ 2240096 w 4285561"/>
              <a:gd name="connsiteY12" fmla="*/ 200140 h 2645885"/>
              <a:gd name="connsiteX13" fmla="*/ 2251113 w 4285561"/>
              <a:gd name="connsiteY13" fmla="*/ 266242 h 2645885"/>
              <a:gd name="connsiteX14" fmla="*/ 2328231 w 4285561"/>
              <a:gd name="connsiteY14" fmla="*/ 321326 h 2645885"/>
              <a:gd name="connsiteX15" fmla="*/ 2405349 w 4285561"/>
              <a:gd name="connsiteY15" fmla="*/ 365393 h 2645885"/>
              <a:gd name="connsiteX16" fmla="*/ 2449416 w 4285561"/>
              <a:gd name="connsiteY16" fmla="*/ 376410 h 2645885"/>
              <a:gd name="connsiteX17" fmla="*/ 2526535 w 4285561"/>
              <a:gd name="connsiteY17" fmla="*/ 442512 h 2645885"/>
              <a:gd name="connsiteX18" fmla="*/ 2592636 w 4285561"/>
              <a:gd name="connsiteY18" fmla="*/ 541663 h 2645885"/>
              <a:gd name="connsiteX19" fmla="*/ 2746872 w 4285561"/>
              <a:gd name="connsiteY19" fmla="*/ 563697 h 2645885"/>
              <a:gd name="connsiteX20" fmla="*/ 2812973 w 4285561"/>
              <a:gd name="connsiteY20" fmla="*/ 651832 h 2645885"/>
              <a:gd name="connsiteX21" fmla="*/ 2823990 w 4285561"/>
              <a:gd name="connsiteY21" fmla="*/ 717933 h 2645885"/>
              <a:gd name="connsiteX22" fmla="*/ 2890091 w 4285561"/>
              <a:gd name="connsiteY22" fmla="*/ 750984 h 2645885"/>
              <a:gd name="connsiteX23" fmla="*/ 3033310 w 4285561"/>
              <a:gd name="connsiteY23" fmla="*/ 872169 h 2645885"/>
              <a:gd name="connsiteX24" fmla="*/ 3209580 w 4285561"/>
              <a:gd name="connsiteY24" fmla="*/ 883186 h 2645885"/>
              <a:gd name="connsiteX25" fmla="*/ 3110429 w 4285561"/>
              <a:gd name="connsiteY25" fmla="*/ 1103524 h 2645885"/>
              <a:gd name="connsiteX26" fmla="*/ 3220597 w 4285561"/>
              <a:gd name="connsiteY26" fmla="*/ 1257760 h 2645885"/>
              <a:gd name="connsiteX27" fmla="*/ 3363816 w 4285561"/>
              <a:gd name="connsiteY27" fmla="*/ 1158608 h 2645885"/>
              <a:gd name="connsiteX28" fmla="*/ 3451951 w 4285561"/>
              <a:gd name="connsiteY28" fmla="*/ 1191659 h 2645885"/>
              <a:gd name="connsiteX29" fmla="*/ 3551103 w 4285561"/>
              <a:gd name="connsiteY29" fmla="*/ 1202675 h 2645885"/>
              <a:gd name="connsiteX30" fmla="*/ 3683306 w 4285561"/>
              <a:gd name="connsiteY30" fmla="*/ 1356912 h 2645885"/>
              <a:gd name="connsiteX31" fmla="*/ 3826525 w 4285561"/>
              <a:gd name="connsiteY31" fmla="*/ 1544198 h 2645885"/>
              <a:gd name="connsiteX32" fmla="*/ 3925677 w 4285561"/>
              <a:gd name="connsiteY32" fmla="*/ 1731485 h 2645885"/>
              <a:gd name="connsiteX33" fmla="*/ 4024829 w 4285561"/>
              <a:gd name="connsiteY33" fmla="*/ 1797586 h 2645885"/>
              <a:gd name="connsiteX34" fmla="*/ 4112963 w 4285561"/>
              <a:gd name="connsiteY34" fmla="*/ 1819620 h 2645885"/>
              <a:gd name="connsiteX35" fmla="*/ 4223132 w 4285561"/>
              <a:gd name="connsiteY35" fmla="*/ 1775553 h 2645885"/>
              <a:gd name="connsiteX36" fmla="*/ 4278216 w 4285561"/>
              <a:gd name="connsiteY36" fmla="*/ 1841654 h 2645885"/>
              <a:gd name="connsiteX37" fmla="*/ 4267200 w 4285561"/>
              <a:gd name="connsiteY37" fmla="*/ 1940806 h 2645885"/>
              <a:gd name="connsiteX38" fmla="*/ 4234149 w 4285561"/>
              <a:gd name="connsiteY38" fmla="*/ 2061991 h 2645885"/>
              <a:gd name="connsiteX39" fmla="*/ 4046862 w 4285561"/>
              <a:gd name="connsiteY39" fmla="*/ 2050974 h 2645885"/>
              <a:gd name="connsiteX40" fmla="*/ 3958727 w 4285561"/>
              <a:gd name="connsiteY40" fmla="*/ 2095042 h 2645885"/>
              <a:gd name="connsiteX41" fmla="*/ 3892626 w 4285561"/>
              <a:gd name="connsiteY41" fmla="*/ 2095042 h 2645885"/>
              <a:gd name="connsiteX42" fmla="*/ 3848559 w 4285561"/>
              <a:gd name="connsiteY42" fmla="*/ 2150126 h 2645885"/>
              <a:gd name="connsiteX43" fmla="*/ 3771441 w 4285561"/>
              <a:gd name="connsiteY43" fmla="*/ 2095042 h 2645885"/>
              <a:gd name="connsiteX44" fmla="*/ 3650255 w 4285561"/>
              <a:gd name="connsiteY44" fmla="*/ 2117075 h 2645885"/>
              <a:gd name="connsiteX45" fmla="*/ 3628221 w 4285561"/>
              <a:gd name="connsiteY45" fmla="*/ 1995890 h 2645885"/>
              <a:gd name="connsiteX46" fmla="*/ 3529070 w 4285561"/>
              <a:gd name="connsiteY46" fmla="*/ 1995890 h 2645885"/>
              <a:gd name="connsiteX47" fmla="*/ 3496019 w 4285561"/>
              <a:gd name="connsiteY47" fmla="*/ 2006907 h 2645885"/>
              <a:gd name="connsiteX48" fmla="*/ 3407884 w 4285561"/>
              <a:gd name="connsiteY48" fmla="*/ 2028940 h 2645885"/>
              <a:gd name="connsiteX49" fmla="*/ 3308732 w 4285561"/>
              <a:gd name="connsiteY49" fmla="*/ 2017924 h 2645885"/>
              <a:gd name="connsiteX50" fmla="*/ 3297715 w 4285561"/>
              <a:gd name="connsiteY50" fmla="*/ 1940806 h 2645885"/>
              <a:gd name="connsiteX51" fmla="*/ 3110429 w 4285561"/>
              <a:gd name="connsiteY51" fmla="*/ 1962839 h 2645885"/>
              <a:gd name="connsiteX52" fmla="*/ 2945176 w 4285561"/>
              <a:gd name="connsiteY52" fmla="*/ 2006907 h 2645885"/>
              <a:gd name="connsiteX53" fmla="*/ 2835007 w 4285561"/>
              <a:gd name="connsiteY53" fmla="*/ 2050974 h 2645885"/>
              <a:gd name="connsiteX54" fmla="*/ 2746872 w 4285561"/>
              <a:gd name="connsiteY54" fmla="*/ 2194193 h 2645885"/>
              <a:gd name="connsiteX55" fmla="*/ 2647720 w 4285561"/>
              <a:gd name="connsiteY55" fmla="*/ 2238261 h 2645885"/>
              <a:gd name="connsiteX56" fmla="*/ 2559585 w 4285561"/>
              <a:gd name="connsiteY56" fmla="*/ 2216227 h 2645885"/>
              <a:gd name="connsiteX57" fmla="*/ 2427383 w 4285561"/>
              <a:gd name="connsiteY57" fmla="*/ 2216227 h 2645885"/>
              <a:gd name="connsiteX58" fmla="*/ 2372298 w 4285561"/>
              <a:gd name="connsiteY58" fmla="*/ 2238261 h 2645885"/>
              <a:gd name="connsiteX59" fmla="*/ 2328231 w 4285561"/>
              <a:gd name="connsiteY59" fmla="*/ 2304362 h 2645885"/>
              <a:gd name="connsiteX60" fmla="*/ 2328231 w 4285561"/>
              <a:gd name="connsiteY60" fmla="*/ 2370463 h 2645885"/>
              <a:gd name="connsiteX61" fmla="*/ 2295180 w 4285561"/>
              <a:gd name="connsiteY61" fmla="*/ 2491649 h 2645885"/>
              <a:gd name="connsiteX62" fmla="*/ 2251113 w 4285561"/>
              <a:gd name="connsiteY62" fmla="*/ 2535716 h 2645885"/>
              <a:gd name="connsiteX63" fmla="*/ 2151961 w 4285561"/>
              <a:gd name="connsiteY63" fmla="*/ 2601818 h 2645885"/>
              <a:gd name="connsiteX64" fmla="*/ 1964674 w 4285561"/>
              <a:gd name="connsiteY64" fmla="*/ 2634868 h 2645885"/>
              <a:gd name="connsiteX65" fmla="*/ 1887556 w 4285561"/>
              <a:gd name="connsiteY65" fmla="*/ 2535716 h 2645885"/>
              <a:gd name="connsiteX66" fmla="*/ 1777388 w 4285561"/>
              <a:gd name="connsiteY66" fmla="*/ 2535716 h 2645885"/>
              <a:gd name="connsiteX67" fmla="*/ 1700270 w 4285561"/>
              <a:gd name="connsiteY67" fmla="*/ 2535716 h 2645885"/>
              <a:gd name="connsiteX68" fmla="*/ 1722303 w 4285561"/>
              <a:gd name="connsiteY68" fmla="*/ 2425548 h 2645885"/>
              <a:gd name="connsiteX69" fmla="*/ 1623151 w 4285561"/>
              <a:gd name="connsiteY69" fmla="*/ 2425548 h 2645885"/>
              <a:gd name="connsiteX70" fmla="*/ 1557050 w 4285561"/>
              <a:gd name="connsiteY70" fmla="*/ 2425548 h 2645885"/>
              <a:gd name="connsiteX71" fmla="*/ 1524000 w 4285561"/>
              <a:gd name="connsiteY71" fmla="*/ 2326396 h 2645885"/>
              <a:gd name="connsiteX72" fmla="*/ 1557050 w 4285561"/>
              <a:gd name="connsiteY72" fmla="*/ 2282328 h 2645885"/>
              <a:gd name="connsiteX73" fmla="*/ 1468915 w 4285561"/>
              <a:gd name="connsiteY73" fmla="*/ 2216227 h 2645885"/>
              <a:gd name="connsiteX74" fmla="*/ 1457898 w 4285561"/>
              <a:gd name="connsiteY74" fmla="*/ 2106059 h 2645885"/>
              <a:gd name="connsiteX75" fmla="*/ 1413831 w 4285561"/>
              <a:gd name="connsiteY75" fmla="*/ 2106059 h 2645885"/>
              <a:gd name="connsiteX76" fmla="*/ 1336713 w 4285561"/>
              <a:gd name="connsiteY76" fmla="*/ 2150126 h 2645885"/>
              <a:gd name="connsiteX77" fmla="*/ 1259595 w 4285561"/>
              <a:gd name="connsiteY77" fmla="*/ 2183177 h 2645885"/>
              <a:gd name="connsiteX78" fmla="*/ 1116376 w 4285561"/>
              <a:gd name="connsiteY78" fmla="*/ 2084025 h 2645885"/>
              <a:gd name="connsiteX79" fmla="*/ 1017224 w 4285561"/>
              <a:gd name="connsiteY79" fmla="*/ 2095042 h 2645885"/>
              <a:gd name="connsiteX80" fmla="*/ 940106 w 4285561"/>
              <a:gd name="connsiteY80" fmla="*/ 2172160 h 2645885"/>
              <a:gd name="connsiteX81" fmla="*/ 851971 w 4285561"/>
              <a:gd name="connsiteY81" fmla="*/ 2227244 h 2645885"/>
              <a:gd name="connsiteX82" fmla="*/ 818920 w 4285561"/>
              <a:gd name="connsiteY82" fmla="*/ 2282328 h 2645885"/>
              <a:gd name="connsiteX83" fmla="*/ 741802 w 4285561"/>
              <a:gd name="connsiteY83" fmla="*/ 2216227 h 2645885"/>
              <a:gd name="connsiteX84" fmla="*/ 730785 w 4285561"/>
              <a:gd name="connsiteY84" fmla="*/ 2050974 h 2645885"/>
              <a:gd name="connsiteX85" fmla="*/ 708751 w 4285561"/>
              <a:gd name="connsiteY85" fmla="*/ 1918772 h 2645885"/>
              <a:gd name="connsiteX86" fmla="*/ 598583 w 4285561"/>
              <a:gd name="connsiteY86" fmla="*/ 1830637 h 2645885"/>
              <a:gd name="connsiteX87" fmla="*/ 576549 w 4285561"/>
              <a:gd name="connsiteY87" fmla="*/ 1797586 h 2645885"/>
              <a:gd name="connsiteX88" fmla="*/ 554515 w 4285561"/>
              <a:gd name="connsiteY88" fmla="*/ 1709451 h 2645885"/>
              <a:gd name="connsiteX89" fmla="*/ 499431 w 4285561"/>
              <a:gd name="connsiteY89" fmla="*/ 1687418 h 2645885"/>
              <a:gd name="connsiteX90" fmla="*/ 433330 w 4285561"/>
              <a:gd name="connsiteY90" fmla="*/ 1654367 h 2645885"/>
              <a:gd name="connsiteX91" fmla="*/ 367229 w 4285561"/>
              <a:gd name="connsiteY91" fmla="*/ 1687418 h 2645885"/>
              <a:gd name="connsiteX92" fmla="*/ 356212 w 4285561"/>
              <a:gd name="connsiteY92" fmla="*/ 1687418 h 2645885"/>
              <a:gd name="connsiteX93" fmla="*/ 334178 w 4285561"/>
              <a:gd name="connsiteY93" fmla="*/ 1632333 h 2645885"/>
              <a:gd name="connsiteX94" fmla="*/ 257060 w 4285561"/>
              <a:gd name="connsiteY94" fmla="*/ 1643350 h 2645885"/>
              <a:gd name="connsiteX95" fmla="*/ 345195 w 4285561"/>
              <a:gd name="connsiteY95" fmla="*/ 1489114 h 2645885"/>
              <a:gd name="connsiteX96" fmla="*/ 279094 w 4285561"/>
              <a:gd name="connsiteY96" fmla="*/ 1445046 h 2645885"/>
              <a:gd name="connsiteX97" fmla="*/ 168925 w 4285561"/>
              <a:gd name="connsiteY97" fmla="*/ 1279793 h 2645885"/>
              <a:gd name="connsiteX98" fmla="*/ 25706 w 4285561"/>
              <a:gd name="connsiteY98" fmla="*/ 1169625 h 2645885"/>
              <a:gd name="connsiteX99" fmla="*/ 14689 w 4285561"/>
              <a:gd name="connsiteY99" fmla="*/ 1081490 h 2645885"/>
              <a:gd name="connsiteX100" fmla="*/ 102824 w 4285561"/>
              <a:gd name="connsiteY100" fmla="*/ 982338 h 2645885"/>
              <a:gd name="connsiteX101" fmla="*/ 179942 w 4285561"/>
              <a:gd name="connsiteY101" fmla="*/ 960304 h 2645885"/>
              <a:gd name="connsiteX102" fmla="*/ 246043 w 4285561"/>
              <a:gd name="connsiteY102" fmla="*/ 861153 h 2645885"/>
              <a:gd name="connsiteX103" fmla="*/ 312144 w 4285561"/>
              <a:gd name="connsiteY103" fmla="*/ 828102 h 2645885"/>
              <a:gd name="connsiteX104" fmla="*/ 367229 w 4285561"/>
              <a:gd name="connsiteY104" fmla="*/ 872169 h 2645885"/>
              <a:gd name="connsiteX105" fmla="*/ 411296 w 4285561"/>
              <a:gd name="connsiteY105" fmla="*/ 971321 h 2645885"/>
              <a:gd name="connsiteX106" fmla="*/ 477397 w 4285561"/>
              <a:gd name="connsiteY106" fmla="*/ 1048439 h 2645885"/>
              <a:gd name="connsiteX107" fmla="*/ 598583 w 4285561"/>
              <a:gd name="connsiteY107" fmla="*/ 1026406 h 2645885"/>
              <a:gd name="connsiteX108" fmla="*/ 631633 w 4285561"/>
              <a:gd name="connsiteY108" fmla="*/ 938271 h 2645885"/>
              <a:gd name="connsiteX109" fmla="*/ 642650 w 4285561"/>
              <a:gd name="connsiteY109" fmla="*/ 806068 h 2645885"/>
              <a:gd name="connsiteX110" fmla="*/ 675701 w 4285561"/>
              <a:gd name="connsiteY110" fmla="*/ 695899 h 2645885"/>
              <a:gd name="connsiteX111" fmla="*/ 664684 w 4285561"/>
              <a:gd name="connsiteY111" fmla="*/ 563697 h 2645885"/>
              <a:gd name="connsiteX112" fmla="*/ 675701 w 4285561"/>
              <a:gd name="connsiteY112" fmla="*/ 508613 h 2645885"/>
              <a:gd name="connsiteX113" fmla="*/ 785870 w 4285561"/>
              <a:gd name="connsiteY113" fmla="*/ 442512 h 2645885"/>
              <a:gd name="connsiteX114" fmla="*/ 874004 w 4285561"/>
              <a:gd name="connsiteY114" fmla="*/ 354377 h 2645885"/>
              <a:gd name="connsiteX115" fmla="*/ 984173 w 4285561"/>
              <a:gd name="connsiteY115" fmla="*/ 277259 h 2645885"/>
              <a:gd name="connsiteX116" fmla="*/ 1083325 w 4285561"/>
              <a:gd name="connsiteY116" fmla="*/ 211157 h 26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285561" h="2645885">
                <a:moveTo>
                  <a:pt x="1083325" y="211157"/>
                </a:moveTo>
                <a:cubicBezTo>
                  <a:pt x="1121884" y="216665"/>
                  <a:pt x="1180640" y="308473"/>
                  <a:pt x="1215527" y="310309"/>
                </a:cubicBezTo>
                <a:cubicBezTo>
                  <a:pt x="1250414" y="312145"/>
                  <a:pt x="1277956" y="268078"/>
                  <a:pt x="1292645" y="222174"/>
                </a:cubicBezTo>
                <a:cubicBezTo>
                  <a:pt x="1307334" y="176270"/>
                  <a:pt x="1272448" y="69774"/>
                  <a:pt x="1303662" y="34887"/>
                </a:cubicBezTo>
                <a:cubicBezTo>
                  <a:pt x="1334876" y="0"/>
                  <a:pt x="1430356" y="5509"/>
                  <a:pt x="1479932" y="12854"/>
                </a:cubicBezTo>
                <a:cubicBezTo>
                  <a:pt x="1529508" y="20199"/>
                  <a:pt x="1564395" y="64266"/>
                  <a:pt x="1601118" y="78955"/>
                </a:cubicBezTo>
                <a:cubicBezTo>
                  <a:pt x="1637841" y="93644"/>
                  <a:pt x="1661711" y="82628"/>
                  <a:pt x="1700270" y="100989"/>
                </a:cubicBezTo>
                <a:cubicBezTo>
                  <a:pt x="1738829" y="119350"/>
                  <a:pt x="1801258" y="181780"/>
                  <a:pt x="1832472" y="189124"/>
                </a:cubicBezTo>
                <a:cubicBezTo>
                  <a:pt x="1863686" y="196469"/>
                  <a:pt x="1867359" y="145056"/>
                  <a:pt x="1887556" y="145056"/>
                </a:cubicBezTo>
                <a:cubicBezTo>
                  <a:pt x="1907753" y="145056"/>
                  <a:pt x="1918770" y="178107"/>
                  <a:pt x="1953657" y="189124"/>
                </a:cubicBezTo>
                <a:cubicBezTo>
                  <a:pt x="1988544" y="200141"/>
                  <a:pt x="2065663" y="220338"/>
                  <a:pt x="2096877" y="211157"/>
                </a:cubicBezTo>
                <a:cubicBezTo>
                  <a:pt x="2128091" y="201976"/>
                  <a:pt x="2117074" y="135875"/>
                  <a:pt x="2140944" y="134039"/>
                </a:cubicBezTo>
                <a:cubicBezTo>
                  <a:pt x="2164814" y="132203"/>
                  <a:pt x="2221735" y="178106"/>
                  <a:pt x="2240096" y="200140"/>
                </a:cubicBezTo>
                <a:cubicBezTo>
                  <a:pt x="2258457" y="222174"/>
                  <a:pt x="2236424" y="246044"/>
                  <a:pt x="2251113" y="266242"/>
                </a:cubicBezTo>
                <a:cubicBezTo>
                  <a:pt x="2265802" y="286440"/>
                  <a:pt x="2302525" y="304801"/>
                  <a:pt x="2328231" y="321326"/>
                </a:cubicBezTo>
                <a:cubicBezTo>
                  <a:pt x="2353937" y="337851"/>
                  <a:pt x="2385152" y="356212"/>
                  <a:pt x="2405349" y="365393"/>
                </a:cubicBezTo>
                <a:cubicBezTo>
                  <a:pt x="2425546" y="374574"/>
                  <a:pt x="2429218" y="363557"/>
                  <a:pt x="2449416" y="376410"/>
                </a:cubicBezTo>
                <a:cubicBezTo>
                  <a:pt x="2469614" y="389263"/>
                  <a:pt x="2502665" y="414970"/>
                  <a:pt x="2526535" y="442512"/>
                </a:cubicBezTo>
                <a:cubicBezTo>
                  <a:pt x="2550405" y="470054"/>
                  <a:pt x="2555913" y="521466"/>
                  <a:pt x="2592636" y="541663"/>
                </a:cubicBezTo>
                <a:cubicBezTo>
                  <a:pt x="2629359" y="561861"/>
                  <a:pt x="2710149" y="545336"/>
                  <a:pt x="2746872" y="563697"/>
                </a:cubicBezTo>
                <a:cubicBezTo>
                  <a:pt x="2783595" y="582059"/>
                  <a:pt x="2800120" y="626126"/>
                  <a:pt x="2812973" y="651832"/>
                </a:cubicBezTo>
                <a:cubicBezTo>
                  <a:pt x="2825826" y="677538"/>
                  <a:pt x="2811137" y="701408"/>
                  <a:pt x="2823990" y="717933"/>
                </a:cubicBezTo>
                <a:cubicBezTo>
                  <a:pt x="2836843" y="734458"/>
                  <a:pt x="2855204" y="725278"/>
                  <a:pt x="2890091" y="750984"/>
                </a:cubicBezTo>
                <a:cubicBezTo>
                  <a:pt x="2924978" y="776690"/>
                  <a:pt x="2980062" y="850135"/>
                  <a:pt x="3033310" y="872169"/>
                </a:cubicBezTo>
                <a:cubicBezTo>
                  <a:pt x="3086558" y="894203"/>
                  <a:pt x="3196727" y="844627"/>
                  <a:pt x="3209580" y="883186"/>
                </a:cubicBezTo>
                <a:cubicBezTo>
                  <a:pt x="3222433" y="921745"/>
                  <a:pt x="3108593" y="1041095"/>
                  <a:pt x="3110429" y="1103524"/>
                </a:cubicBezTo>
                <a:cubicBezTo>
                  <a:pt x="3112265" y="1165953"/>
                  <a:pt x="3178366" y="1248579"/>
                  <a:pt x="3220597" y="1257760"/>
                </a:cubicBezTo>
                <a:cubicBezTo>
                  <a:pt x="3262828" y="1266941"/>
                  <a:pt x="3325257" y="1169625"/>
                  <a:pt x="3363816" y="1158608"/>
                </a:cubicBezTo>
                <a:cubicBezTo>
                  <a:pt x="3402375" y="1147591"/>
                  <a:pt x="3420737" y="1184315"/>
                  <a:pt x="3451951" y="1191659"/>
                </a:cubicBezTo>
                <a:cubicBezTo>
                  <a:pt x="3483166" y="1199004"/>
                  <a:pt x="3512544" y="1175133"/>
                  <a:pt x="3551103" y="1202675"/>
                </a:cubicBezTo>
                <a:cubicBezTo>
                  <a:pt x="3589662" y="1230217"/>
                  <a:pt x="3637402" y="1299992"/>
                  <a:pt x="3683306" y="1356912"/>
                </a:cubicBezTo>
                <a:cubicBezTo>
                  <a:pt x="3729210" y="1413832"/>
                  <a:pt x="3786130" y="1481769"/>
                  <a:pt x="3826525" y="1544198"/>
                </a:cubicBezTo>
                <a:cubicBezTo>
                  <a:pt x="3866920" y="1606627"/>
                  <a:pt x="3892626" y="1689254"/>
                  <a:pt x="3925677" y="1731485"/>
                </a:cubicBezTo>
                <a:cubicBezTo>
                  <a:pt x="3958728" y="1773716"/>
                  <a:pt x="3993615" y="1782897"/>
                  <a:pt x="4024829" y="1797586"/>
                </a:cubicBezTo>
                <a:cubicBezTo>
                  <a:pt x="4056043" y="1812275"/>
                  <a:pt x="4079913" y="1823292"/>
                  <a:pt x="4112963" y="1819620"/>
                </a:cubicBezTo>
                <a:cubicBezTo>
                  <a:pt x="4146013" y="1815948"/>
                  <a:pt x="4195590" y="1771881"/>
                  <a:pt x="4223132" y="1775553"/>
                </a:cubicBezTo>
                <a:cubicBezTo>
                  <a:pt x="4250674" y="1779225"/>
                  <a:pt x="4270871" y="1814112"/>
                  <a:pt x="4278216" y="1841654"/>
                </a:cubicBezTo>
                <a:cubicBezTo>
                  <a:pt x="4285561" y="1869196"/>
                  <a:pt x="4274545" y="1904083"/>
                  <a:pt x="4267200" y="1940806"/>
                </a:cubicBezTo>
                <a:cubicBezTo>
                  <a:pt x="4259856" y="1977529"/>
                  <a:pt x="4270872" y="2043630"/>
                  <a:pt x="4234149" y="2061991"/>
                </a:cubicBezTo>
                <a:cubicBezTo>
                  <a:pt x="4197426" y="2080352"/>
                  <a:pt x="4092766" y="2045466"/>
                  <a:pt x="4046862" y="2050974"/>
                </a:cubicBezTo>
                <a:cubicBezTo>
                  <a:pt x="4000958" y="2056482"/>
                  <a:pt x="3984433" y="2087697"/>
                  <a:pt x="3958727" y="2095042"/>
                </a:cubicBezTo>
                <a:cubicBezTo>
                  <a:pt x="3933021" y="2102387"/>
                  <a:pt x="3910987" y="2085861"/>
                  <a:pt x="3892626" y="2095042"/>
                </a:cubicBezTo>
                <a:cubicBezTo>
                  <a:pt x="3874265" y="2104223"/>
                  <a:pt x="3868756" y="2150126"/>
                  <a:pt x="3848559" y="2150126"/>
                </a:cubicBezTo>
                <a:cubicBezTo>
                  <a:pt x="3828362" y="2150126"/>
                  <a:pt x="3804492" y="2100551"/>
                  <a:pt x="3771441" y="2095042"/>
                </a:cubicBezTo>
                <a:cubicBezTo>
                  <a:pt x="3738390" y="2089534"/>
                  <a:pt x="3674125" y="2133600"/>
                  <a:pt x="3650255" y="2117075"/>
                </a:cubicBezTo>
                <a:cubicBezTo>
                  <a:pt x="3626385" y="2100550"/>
                  <a:pt x="3648418" y="2016087"/>
                  <a:pt x="3628221" y="1995890"/>
                </a:cubicBezTo>
                <a:cubicBezTo>
                  <a:pt x="3608024" y="1975693"/>
                  <a:pt x="3551104" y="1994054"/>
                  <a:pt x="3529070" y="1995890"/>
                </a:cubicBezTo>
                <a:cubicBezTo>
                  <a:pt x="3507036" y="1997726"/>
                  <a:pt x="3516217" y="2001399"/>
                  <a:pt x="3496019" y="2006907"/>
                </a:cubicBezTo>
                <a:cubicBezTo>
                  <a:pt x="3475821" y="2012415"/>
                  <a:pt x="3439098" y="2027104"/>
                  <a:pt x="3407884" y="2028940"/>
                </a:cubicBezTo>
                <a:cubicBezTo>
                  <a:pt x="3376670" y="2030776"/>
                  <a:pt x="3327093" y="2032613"/>
                  <a:pt x="3308732" y="2017924"/>
                </a:cubicBezTo>
                <a:cubicBezTo>
                  <a:pt x="3290371" y="2003235"/>
                  <a:pt x="3330765" y="1949987"/>
                  <a:pt x="3297715" y="1940806"/>
                </a:cubicBezTo>
                <a:cubicBezTo>
                  <a:pt x="3264665" y="1931625"/>
                  <a:pt x="3169185" y="1951822"/>
                  <a:pt x="3110429" y="1962839"/>
                </a:cubicBezTo>
                <a:cubicBezTo>
                  <a:pt x="3051673" y="1973856"/>
                  <a:pt x="2991080" y="1992218"/>
                  <a:pt x="2945176" y="2006907"/>
                </a:cubicBezTo>
                <a:cubicBezTo>
                  <a:pt x="2899272" y="2021596"/>
                  <a:pt x="2868058" y="2019760"/>
                  <a:pt x="2835007" y="2050974"/>
                </a:cubicBezTo>
                <a:cubicBezTo>
                  <a:pt x="2801956" y="2082188"/>
                  <a:pt x="2778086" y="2162979"/>
                  <a:pt x="2746872" y="2194193"/>
                </a:cubicBezTo>
                <a:cubicBezTo>
                  <a:pt x="2715658" y="2225407"/>
                  <a:pt x="2678934" y="2234589"/>
                  <a:pt x="2647720" y="2238261"/>
                </a:cubicBezTo>
                <a:cubicBezTo>
                  <a:pt x="2616506" y="2241933"/>
                  <a:pt x="2596308" y="2219899"/>
                  <a:pt x="2559585" y="2216227"/>
                </a:cubicBezTo>
                <a:cubicBezTo>
                  <a:pt x="2522862" y="2212555"/>
                  <a:pt x="2458597" y="2212555"/>
                  <a:pt x="2427383" y="2216227"/>
                </a:cubicBezTo>
                <a:cubicBezTo>
                  <a:pt x="2396169" y="2219899"/>
                  <a:pt x="2388823" y="2223572"/>
                  <a:pt x="2372298" y="2238261"/>
                </a:cubicBezTo>
                <a:cubicBezTo>
                  <a:pt x="2355773" y="2252950"/>
                  <a:pt x="2335576" y="2282328"/>
                  <a:pt x="2328231" y="2304362"/>
                </a:cubicBezTo>
                <a:cubicBezTo>
                  <a:pt x="2320887" y="2326396"/>
                  <a:pt x="2333739" y="2339249"/>
                  <a:pt x="2328231" y="2370463"/>
                </a:cubicBezTo>
                <a:cubicBezTo>
                  <a:pt x="2322723" y="2401677"/>
                  <a:pt x="2308033" y="2464107"/>
                  <a:pt x="2295180" y="2491649"/>
                </a:cubicBezTo>
                <a:cubicBezTo>
                  <a:pt x="2282327" y="2519191"/>
                  <a:pt x="2274983" y="2517355"/>
                  <a:pt x="2251113" y="2535716"/>
                </a:cubicBezTo>
                <a:cubicBezTo>
                  <a:pt x="2227243" y="2554077"/>
                  <a:pt x="2199701" y="2585293"/>
                  <a:pt x="2151961" y="2601818"/>
                </a:cubicBezTo>
                <a:cubicBezTo>
                  <a:pt x="2104221" y="2618343"/>
                  <a:pt x="2008741" y="2645885"/>
                  <a:pt x="1964674" y="2634868"/>
                </a:cubicBezTo>
                <a:cubicBezTo>
                  <a:pt x="1920607" y="2623851"/>
                  <a:pt x="1918770" y="2552241"/>
                  <a:pt x="1887556" y="2535716"/>
                </a:cubicBezTo>
                <a:cubicBezTo>
                  <a:pt x="1856342" y="2519191"/>
                  <a:pt x="1777388" y="2535716"/>
                  <a:pt x="1777388" y="2535716"/>
                </a:cubicBezTo>
                <a:cubicBezTo>
                  <a:pt x="1746174" y="2535716"/>
                  <a:pt x="1709451" y="2554077"/>
                  <a:pt x="1700270" y="2535716"/>
                </a:cubicBezTo>
                <a:cubicBezTo>
                  <a:pt x="1691089" y="2517355"/>
                  <a:pt x="1735156" y="2443909"/>
                  <a:pt x="1722303" y="2425548"/>
                </a:cubicBezTo>
                <a:cubicBezTo>
                  <a:pt x="1709450" y="2407187"/>
                  <a:pt x="1623151" y="2425548"/>
                  <a:pt x="1623151" y="2425548"/>
                </a:cubicBezTo>
                <a:cubicBezTo>
                  <a:pt x="1595609" y="2425548"/>
                  <a:pt x="1573575" y="2442073"/>
                  <a:pt x="1557050" y="2425548"/>
                </a:cubicBezTo>
                <a:cubicBezTo>
                  <a:pt x="1540525" y="2409023"/>
                  <a:pt x="1524000" y="2350266"/>
                  <a:pt x="1524000" y="2326396"/>
                </a:cubicBezTo>
                <a:cubicBezTo>
                  <a:pt x="1524000" y="2302526"/>
                  <a:pt x="1566231" y="2300689"/>
                  <a:pt x="1557050" y="2282328"/>
                </a:cubicBezTo>
                <a:cubicBezTo>
                  <a:pt x="1547869" y="2263967"/>
                  <a:pt x="1485440" y="2245605"/>
                  <a:pt x="1468915" y="2216227"/>
                </a:cubicBezTo>
                <a:cubicBezTo>
                  <a:pt x="1452390" y="2186849"/>
                  <a:pt x="1467079" y="2124420"/>
                  <a:pt x="1457898" y="2106059"/>
                </a:cubicBezTo>
                <a:cubicBezTo>
                  <a:pt x="1448717" y="2087698"/>
                  <a:pt x="1434028" y="2098715"/>
                  <a:pt x="1413831" y="2106059"/>
                </a:cubicBezTo>
                <a:cubicBezTo>
                  <a:pt x="1393634" y="2113403"/>
                  <a:pt x="1362419" y="2137273"/>
                  <a:pt x="1336713" y="2150126"/>
                </a:cubicBezTo>
                <a:cubicBezTo>
                  <a:pt x="1311007" y="2162979"/>
                  <a:pt x="1296318" y="2194194"/>
                  <a:pt x="1259595" y="2183177"/>
                </a:cubicBezTo>
                <a:cubicBezTo>
                  <a:pt x="1222872" y="2172160"/>
                  <a:pt x="1156771" y="2098714"/>
                  <a:pt x="1116376" y="2084025"/>
                </a:cubicBezTo>
                <a:cubicBezTo>
                  <a:pt x="1075981" y="2069336"/>
                  <a:pt x="1046602" y="2080353"/>
                  <a:pt x="1017224" y="2095042"/>
                </a:cubicBezTo>
                <a:cubicBezTo>
                  <a:pt x="987846" y="2109731"/>
                  <a:pt x="967648" y="2150126"/>
                  <a:pt x="940106" y="2172160"/>
                </a:cubicBezTo>
                <a:cubicBezTo>
                  <a:pt x="912564" y="2194194"/>
                  <a:pt x="872169" y="2208883"/>
                  <a:pt x="851971" y="2227244"/>
                </a:cubicBezTo>
                <a:cubicBezTo>
                  <a:pt x="831773" y="2245605"/>
                  <a:pt x="837282" y="2284164"/>
                  <a:pt x="818920" y="2282328"/>
                </a:cubicBezTo>
                <a:cubicBezTo>
                  <a:pt x="800559" y="2280492"/>
                  <a:pt x="756491" y="2254786"/>
                  <a:pt x="741802" y="2216227"/>
                </a:cubicBezTo>
                <a:cubicBezTo>
                  <a:pt x="727113" y="2177668"/>
                  <a:pt x="736293" y="2100550"/>
                  <a:pt x="730785" y="2050974"/>
                </a:cubicBezTo>
                <a:cubicBezTo>
                  <a:pt x="725277" y="2001398"/>
                  <a:pt x="730785" y="1955495"/>
                  <a:pt x="708751" y="1918772"/>
                </a:cubicBezTo>
                <a:cubicBezTo>
                  <a:pt x="686717" y="1882049"/>
                  <a:pt x="620617" y="1850835"/>
                  <a:pt x="598583" y="1830637"/>
                </a:cubicBezTo>
                <a:cubicBezTo>
                  <a:pt x="576549" y="1810439"/>
                  <a:pt x="583894" y="1817784"/>
                  <a:pt x="576549" y="1797586"/>
                </a:cubicBezTo>
                <a:cubicBezTo>
                  <a:pt x="569204" y="1777388"/>
                  <a:pt x="567368" y="1727812"/>
                  <a:pt x="554515" y="1709451"/>
                </a:cubicBezTo>
                <a:cubicBezTo>
                  <a:pt x="541662" y="1691090"/>
                  <a:pt x="519628" y="1696599"/>
                  <a:pt x="499431" y="1687418"/>
                </a:cubicBezTo>
                <a:cubicBezTo>
                  <a:pt x="479234" y="1678237"/>
                  <a:pt x="455364" y="1654367"/>
                  <a:pt x="433330" y="1654367"/>
                </a:cubicBezTo>
                <a:cubicBezTo>
                  <a:pt x="411296" y="1654367"/>
                  <a:pt x="380082" y="1681910"/>
                  <a:pt x="367229" y="1687418"/>
                </a:cubicBezTo>
                <a:cubicBezTo>
                  <a:pt x="354376" y="1692927"/>
                  <a:pt x="361720" y="1696599"/>
                  <a:pt x="356212" y="1687418"/>
                </a:cubicBezTo>
                <a:cubicBezTo>
                  <a:pt x="350704" y="1678237"/>
                  <a:pt x="350703" y="1639678"/>
                  <a:pt x="334178" y="1632333"/>
                </a:cubicBezTo>
                <a:cubicBezTo>
                  <a:pt x="317653" y="1624988"/>
                  <a:pt x="255224" y="1667220"/>
                  <a:pt x="257060" y="1643350"/>
                </a:cubicBezTo>
                <a:cubicBezTo>
                  <a:pt x="258896" y="1619480"/>
                  <a:pt x="341523" y="1522165"/>
                  <a:pt x="345195" y="1489114"/>
                </a:cubicBezTo>
                <a:cubicBezTo>
                  <a:pt x="348867" y="1456063"/>
                  <a:pt x="308472" y="1479933"/>
                  <a:pt x="279094" y="1445046"/>
                </a:cubicBezTo>
                <a:cubicBezTo>
                  <a:pt x="249716" y="1410159"/>
                  <a:pt x="211156" y="1325696"/>
                  <a:pt x="168925" y="1279793"/>
                </a:cubicBezTo>
                <a:cubicBezTo>
                  <a:pt x="126694" y="1233890"/>
                  <a:pt x="51412" y="1202675"/>
                  <a:pt x="25706" y="1169625"/>
                </a:cubicBezTo>
                <a:cubicBezTo>
                  <a:pt x="0" y="1136575"/>
                  <a:pt x="1836" y="1112704"/>
                  <a:pt x="14689" y="1081490"/>
                </a:cubicBezTo>
                <a:cubicBezTo>
                  <a:pt x="27542" y="1050276"/>
                  <a:pt x="75282" y="1002536"/>
                  <a:pt x="102824" y="982338"/>
                </a:cubicBezTo>
                <a:cubicBezTo>
                  <a:pt x="130366" y="962140"/>
                  <a:pt x="156072" y="980502"/>
                  <a:pt x="179942" y="960304"/>
                </a:cubicBezTo>
                <a:cubicBezTo>
                  <a:pt x="203812" y="940107"/>
                  <a:pt x="224009" y="883187"/>
                  <a:pt x="246043" y="861153"/>
                </a:cubicBezTo>
                <a:cubicBezTo>
                  <a:pt x="268077" y="839119"/>
                  <a:pt x="291946" y="826266"/>
                  <a:pt x="312144" y="828102"/>
                </a:cubicBezTo>
                <a:cubicBezTo>
                  <a:pt x="332342" y="829938"/>
                  <a:pt x="350704" y="848299"/>
                  <a:pt x="367229" y="872169"/>
                </a:cubicBezTo>
                <a:cubicBezTo>
                  <a:pt x="383754" y="896039"/>
                  <a:pt x="392935" y="941943"/>
                  <a:pt x="411296" y="971321"/>
                </a:cubicBezTo>
                <a:cubicBezTo>
                  <a:pt x="429657" y="1000699"/>
                  <a:pt x="446183" y="1039258"/>
                  <a:pt x="477397" y="1048439"/>
                </a:cubicBezTo>
                <a:cubicBezTo>
                  <a:pt x="508611" y="1057620"/>
                  <a:pt x="572877" y="1044767"/>
                  <a:pt x="598583" y="1026406"/>
                </a:cubicBezTo>
                <a:cubicBezTo>
                  <a:pt x="624289" y="1008045"/>
                  <a:pt x="624289" y="974994"/>
                  <a:pt x="631633" y="938271"/>
                </a:cubicBezTo>
                <a:cubicBezTo>
                  <a:pt x="638978" y="901548"/>
                  <a:pt x="635305" y="846463"/>
                  <a:pt x="642650" y="806068"/>
                </a:cubicBezTo>
                <a:cubicBezTo>
                  <a:pt x="649995" y="765673"/>
                  <a:pt x="672029" y="736294"/>
                  <a:pt x="675701" y="695899"/>
                </a:cubicBezTo>
                <a:cubicBezTo>
                  <a:pt x="679373" y="655504"/>
                  <a:pt x="664684" y="594911"/>
                  <a:pt x="664684" y="563697"/>
                </a:cubicBezTo>
                <a:cubicBezTo>
                  <a:pt x="664684" y="532483"/>
                  <a:pt x="655503" y="528810"/>
                  <a:pt x="675701" y="508613"/>
                </a:cubicBezTo>
                <a:cubicBezTo>
                  <a:pt x="695899" y="488416"/>
                  <a:pt x="752820" y="468218"/>
                  <a:pt x="785870" y="442512"/>
                </a:cubicBezTo>
                <a:cubicBezTo>
                  <a:pt x="818920" y="416806"/>
                  <a:pt x="840954" y="381919"/>
                  <a:pt x="874004" y="354377"/>
                </a:cubicBezTo>
                <a:cubicBezTo>
                  <a:pt x="907054" y="326835"/>
                  <a:pt x="949286" y="299293"/>
                  <a:pt x="984173" y="277259"/>
                </a:cubicBezTo>
                <a:cubicBezTo>
                  <a:pt x="1019060" y="255225"/>
                  <a:pt x="1044766" y="205649"/>
                  <a:pt x="1083325" y="211157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395536" y="4581128"/>
            <a:ext cx="779673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Умножение 9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Нашивка 10">
            <a:hlinkClick r:id="rId4" action="ppaction://hlinksldjump"/>
          </p:cNvPr>
          <p:cNvSpPr/>
          <p:nvPr/>
        </p:nvSpPr>
        <p:spPr bwMode="auto">
          <a:xfrm flipH="1">
            <a:off x="8316416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8064" y="908720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ЦЭР находится на Русской платформе, которая является одной из древнейших докембрийских платформ мира </a:t>
            </a:r>
            <a:endParaRPr lang="ru-RU" sz="2400" dirty="0"/>
          </a:p>
        </p:txBody>
      </p:sp>
      <p:pic>
        <p:nvPicPr>
          <p:cNvPr id="14" name="Picture 4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4869160"/>
            <a:ext cx="533400" cy="546100"/>
          </a:xfrm>
          <a:prstGeom prst="rect">
            <a:avLst/>
          </a:prstGeom>
          <a:noFill/>
        </p:spPr>
      </p:pic>
      <p:pic>
        <p:nvPicPr>
          <p:cNvPr id="15" name="Picture 5" descr="C:\Users\Анна\Documents\Школа\иконки\ico_dic.png"/>
          <p:cNvPicPr>
            <a:picLocks noChangeAspect="1" noChangeArrowheads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5445224"/>
            <a:ext cx="533400" cy="5461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Климатические условия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324968" y="1052736"/>
            <a:ext cx="5253703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олилиния 3"/>
          <p:cNvSpPr/>
          <p:nvPr/>
        </p:nvSpPr>
        <p:spPr>
          <a:xfrm>
            <a:off x="827584" y="1412776"/>
            <a:ext cx="4285561" cy="2645885"/>
          </a:xfrm>
          <a:custGeom>
            <a:avLst/>
            <a:gdLst>
              <a:gd name="connsiteX0" fmla="*/ 1083325 w 4285561"/>
              <a:gd name="connsiteY0" fmla="*/ 211157 h 2645885"/>
              <a:gd name="connsiteX1" fmla="*/ 1215527 w 4285561"/>
              <a:gd name="connsiteY1" fmla="*/ 310309 h 2645885"/>
              <a:gd name="connsiteX2" fmla="*/ 1292645 w 4285561"/>
              <a:gd name="connsiteY2" fmla="*/ 222174 h 2645885"/>
              <a:gd name="connsiteX3" fmla="*/ 1303662 w 4285561"/>
              <a:gd name="connsiteY3" fmla="*/ 34887 h 2645885"/>
              <a:gd name="connsiteX4" fmla="*/ 1479932 w 4285561"/>
              <a:gd name="connsiteY4" fmla="*/ 12854 h 2645885"/>
              <a:gd name="connsiteX5" fmla="*/ 1601118 w 4285561"/>
              <a:gd name="connsiteY5" fmla="*/ 78955 h 2645885"/>
              <a:gd name="connsiteX6" fmla="*/ 1700270 w 4285561"/>
              <a:gd name="connsiteY6" fmla="*/ 100989 h 2645885"/>
              <a:gd name="connsiteX7" fmla="*/ 1832472 w 4285561"/>
              <a:gd name="connsiteY7" fmla="*/ 189124 h 2645885"/>
              <a:gd name="connsiteX8" fmla="*/ 1887556 w 4285561"/>
              <a:gd name="connsiteY8" fmla="*/ 145056 h 2645885"/>
              <a:gd name="connsiteX9" fmla="*/ 1953657 w 4285561"/>
              <a:gd name="connsiteY9" fmla="*/ 189124 h 2645885"/>
              <a:gd name="connsiteX10" fmla="*/ 2096877 w 4285561"/>
              <a:gd name="connsiteY10" fmla="*/ 211157 h 2645885"/>
              <a:gd name="connsiteX11" fmla="*/ 2140944 w 4285561"/>
              <a:gd name="connsiteY11" fmla="*/ 134039 h 2645885"/>
              <a:gd name="connsiteX12" fmla="*/ 2240096 w 4285561"/>
              <a:gd name="connsiteY12" fmla="*/ 200140 h 2645885"/>
              <a:gd name="connsiteX13" fmla="*/ 2251113 w 4285561"/>
              <a:gd name="connsiteY13" fmla="*/ 266242 h 2645885"/>
              <a:gd name="connsiteX14" fmla="*/ 2328231 w 4285561"/>
              <a:gd name="connsiteY14" fmla="*/ 321326 h 2645885"/>
              <a:gd name="connsiteX15" fmla="*/ 2405349 w 4285561"/>
              <a:gd name="connsiteY15" fmla="*/ 365393 h 2645885"/>
              <a:gd name="connsiteX16" fmla="*/ 2449416 w 4285561"/>
              <a:gd name="connsiteY16" fmla="*/ 376410 h 2645885"/>
              <a:gd name="connsiteX17" fmla="*/ 2526535 w 4285561"/>
              <a:gd name="connsiteY17" fmla="*/ 442512 h 2645885"/>
              <a:gd name="connsiteX18" fmla="*/ 2592636 w 4285561"/>
              <a:gd name="connsiteY18" fmla="*/ 541663 h 2645885"/>
              <a:gd name="connsiteX19" fmla="*/ 2746872 w 4285561"/>
              <a:gd name="connsiteY19" fmla="*/ 563697 h 2645885"/>
              <a:gd name="connsiteX20" fmla="*/ 2812973 w 4285561"/>
              <a:gd name="connsiteY20" fmla="*/ 651832 h 2645885"/>
              <a:gd name="connsiteX21" fmla="*/ 2823990 w 4285561"/>
              <a:gd name="connsiteY21" fmla="*/ 717933 h 2645885"/>
              <a:gd name="connsiteX22" fmla="*/ 2890091 w 4285561"/>
              <a:gd name="connsiteY22" fmla="*/ 750984 h 2645885"/>
              <a:gd name="connsiteX23" fmla="*/ 3033310 w 4285561"/>
              <a:gd name="connsiteY23" fmla="*/ 872169 h 2645885"/>
              <a:gd name="connsiteX24" fmla="*/ 3209580 w 4285561"/>
              <a:gd name="connsiteY24" fmla="*/ 883186 h 2645885"/>
              <a:gd name="connsiteX25" fmla="*/ 3110429 w 4285561"/>
              <a:gd name="connsiteY25" fmla="*/ 1103524 h 2645885"/>
              <a:gd name="connsiteX26" fmla="*/ 3220597 w 4285561"/>
              <a:gd name="connsiteY26" fmla="*/ 1257760 h 2645885"/>
              <a:gd name="connsiteX27" fmla="*/ 3363816 w 4285561"/>
              <a:gd name="connsiteY27" fmla="*/ 1158608 h 2645885"/>
              <a:gd name="connsiteX28" fmla="*/ 3451951 w 4285561"/>
              <a:gd name="connsiteY28" fmla="*/ 1191659 h 2645885"/>
              <a:gd name="connsiteX29" fmla="*/ 3551103 w 4285561"/>
              <a:gd name="connsiteY29" fmla="*/ 1202675 h 2645885"/>
              <a:gd name="connsiteX30" fmla="*/ 3683306 w 4285561"/>
              <a:gd name="connsiteY30" fmla="*/ 1356912 h 2645885"/>
              <a:gd name="connsiteX31" fmla="*/ 3826525 w 4285561"/>
              <a:gd name="connsiteY31" fmla="*/ 1544198 h 2645885"/>
              <a:gd name="connsiteX32" fmla="*/ 3925677 w 4285561"/>
              <a:gd name="connsiteY32" fmla="*/ 1731485 h 2645885"/>
              <a:gd name="connsiteX33" fmla="*/ 4024829 w 4285561"/>
              <a:gd name="connsiteY33" fmla="*/ 1797586 h 2645885"/>
              <a:gd name="connsiteX34" fmla="*/ 4112963 w 4285561"/>
              <a:gd name="connsiteY34" fmla="*/ 1819620 h 2645885"/>
              <a:gd name="connsiteX35" fmla="*/ 4223132 w 4285561"/>
              <a:gd name="connsiteY35" fmla="*/ 1775553 h 2645885"/>
              <a:gd name="connsiteX36" fmla="*/ 4278216 w 4285561"/>
              <a:gd name="connsiteY36" fmla="*/ 1841654 h 2645885"/>
              <a:gd name="connsiteX37" fmla="*/ 4267200 w 4285561"/>
              <a:gd name="connsiteY37" fmla="*/ 1940806 h 2645885"/>
              <a:gd name="connsiteX38" fmla="*/ 4234149 w 4285561"/>
              <a:gd name="connsiteY38" fmla="*/ 2061991 h 2645885"/>
              <a:gd name="connsiteX39" fmla="*/ 4046862 w 4285561"/>
              <a:gd name="connsiteY39" fmla="*/ 2050974 h 2645885"/>
              <a:gd name="connsiteX40" fmla="*/ 3958727 w 4285561"/>
              <a:gd name="connsiteY40" fmla="*/ 2095042 h 2645885"/>
              <a:gd name="connsiteX41" fmla="*/ 3892626 w 4285561"/>
              <a:gd name="connsiteY41" fmla="*/ 2095042 h 2645885"/>
              <a:gd name="connsiteX42" fmla="*/ 3848559 w 4285561"/>
              <a:gd name="connsiteY42" fmla="*/ 2150126 h 2645885"/>
              <a:gd name="connsiteX43" fmla="*/ 3771441 w 4285561"/>
              <a:gd name="connsiteY43" fmla="*/ 2095042 h 2645885"/>
              <a:gd name="connsiteX44" fmla="*/ 3650255 w 4285561"/>
              <a:gd name="connsiteY44" fmla="*/ 2117075 h 2645885"/>
              <a:gd name="connsiteX45" fmla="*/ 3628221 w 4285561"/>
              <a:gd name="connsiteY45" fmla="*/ 1995890 h 2645885"/>
              <a:gd name="connsiteX46" fmla="*/ 3529070 w 4285561"/>
              <a:gd name="connsiteY46" fmla="*/ 1995890 h 2645885"/>
              <a:gd name="connsiteX47" fmla="*/ 3496019 w 4285561"/>
              <a:gd name="connsiteY47" fmla="*/ 2006907 h 2645885"/>
              <a:gd name="connsiteX48" fmla="*/ 3407884 w 4285561"/>
              <a:gd name="connsiteY48" fmla="*/ 2028940 h 2645885"/>
              <a:gd name="connsiteX49" fmla="*/ 3308732 w 4285561"/>
              <a:gd name="connsiteY49" fmla="*/ 2017924 h 2645885"/>
              <a:gd name="connsiteX50" fmla="*/ 3297715 w 4285561"/>
              <a:gd name="connsiteY50" fmla="*/ 1940806 h 2645885"/>
              <a:gd name="connsiteX51" fmla="*/ 3110429 w 4285561"/>
              <a:gd name="connsiteY51" fmla="*/ 1962839 h 2645885"/>
              <a:gd name="connsiteX52" fmla="*/ 2945176 w 4285561"/>
              <a:gd name="connsiteY52" fmla="*/ 2006907 h 2645885"/>
              <a:gd name="connsiteX53" fmla="*/ 2835007 w 4285561"/>
              <a:gd name="connsiteY53" fmla="*/ 2050974 h 2645885"/>
              <a:gd name="connsiteX54" fmla="*/ 2746872 w 4285561"/>
              <a:gd name="connsiteY54" fmla="*/ 2194193 h 2645885"/>
              <a:gd name="connsiteX55" fmla="*/ 2647720 w 4285561"/>
              <a:gd name="connsiteY55" fmla="*/ 2238261 h 2645885"/>
              <a:gd name="connsiteX56" fmla="*/ 2559585 w 4285561"/>
              <a:gd name="connsiteY56" fmla="*/ 2216227 h 2645885"/>
              <a:gd name="connsiteX57" fmla="*/ 2427383 w 4285561"/>
              <a:gd name="connsiteY57" fmla="*/ 2216227 h 2645885"/>
              <a:gd name="connsiteX58" fmla="*/ 2372298 w 4285561"/>
              <a:gd name="connsiteY58" fmla="*/ 2238261 h 2645885"/>
              <a:gd name="connsiteX59" fmla="*/ 2328231 w 4285561"/>
              <a:gd name="connsiteY59" fmla="*/ 2304362 h 2645885"/>
              <a:gd name="connsiteX60" fmla="*/ 2328231 w 4285561"/>
              <a:gd name="connsiteY60" fmla="*/ 2370463 h 2645885"/>
              <a:gd name="connsiteX61" fmla="*/ 2295180 w 4285561"/>
              <a:gd name="connsiteY61" fmla="*/ 2491649 h 2645885"/>
              <a:gd name="connsiteX62" fmla="*/ 2251113 w 4285561"/>
              <a:gd name="connsiteY62" fmla="*/ 2535716 h 2645885"/>
              <a:gd name="connsiteX63" fmla="*/ 2151961 w 4285561"/>
              <a:gd name="connsiteY63" fmla="*/ 2601818 h 2645885"/>
              <a:gd name="connsiteX64" fmla="*/ 1964674 w 4285561"/>
              <a:gd name="connsiteY64" fmla="*/ 2634868 h 2645885"/>
              <a:gd name="connsiteX65" fmla="*/ 1887556 w 4285561"/>
              <a:gd name="connsiteY65" fmla="*/ 2535716 h 2645885"/>
              <a:gd name="connsiteX66" fmla="*/ 1777388 w 4285561"/>
              <a:gd name="connsiteY66" fmla="*/ 2535716 h 2645885"/>
              <a:gd name="connsiteX67" fmla="*/ 1700270 w 4285561"/>
              <a:gd name="connsiteY67" fmla="*/ 2535716 h 2645885"/>
              <a:gd name="connsiteX68" fmla="*/ 1722303 w 4285561"/>
              <a:gd name="connsiteY68" fmla="*/ 2425548 h 2645885"/>
              <a:gd name="connsiteX69" fmla="*/ 1623151 w 4285561"/>
              <a:gd name="connsiteY69" fmla="*/ 2425548 h 2645885"/>
              <a:gd name="connsiteX70" fmla="*/ 1557050 w 4285561"/>
              <a:gd name="connsiteY70" fmla="*/ 2425548 h 2645885"/>
              <a:gd name="connsiteX71" fmla="*/ 1524000 w 4285561"/>
              <a:gd name="connsiteY71" fmla="*/ 2326396 h 2645885"/>
              <a:gd name="connsiteX72" fmla="*/ 1557050 w 4285561"/>
              <a:gd name="connsiteY72" fmla="*/ 2282328 h 2645885"/>
              <a:gd name="connsiteX73" fmla="*/ 1468915 w 4285561"/>
              <a:gd name="connsiteY73" fmla="*/ 2216227 h 2645885"/>
              <a:gd name="connsiteX74" fmla="*/ 1457898 w 4285561"/>
              <a:gd name="connsiteY74" fmla="*/ 2106059 h 2645885"/>
              <a:gd name="connsiteX75" fmla="*/ 1413831 w 4285561"/>
              <a:gd name="connsiteY75" fmla="*/ 2106059 h 2645885"/>
              <a:gd name="connsiteX76" fmla="*/ 1336713 w 4285561"/>
              <a:gd name="connsiteY76" fmla="*/ 2150126 h 2645885"/>
              <a:gd name="connsiteX77" fmla="*/ 1259595 w 4285561"/>
              <a:gd name="connsiteY77" fmla="*/ 2183177 h 2645885"/>
              <a:gd name="connsiteX78" fmla="*/ 1116376 w 4285561"/>
              <a:gd name="connsiteY78" fmla="*/ 2084025 h 2645885"/>
              <a:gd name="connsiteX79" fmla="*/ 1017224 w 4285561"/>
              <a:gd name="connsiteY79" fmla="*/ 2095042 h 2645885"/>
              <a:gd name="connsiteX80" fmla="*/ 940106 w 4285561"/>
              <a:gd name="connsiteY80" fmla="*/ 2172160 h 2645885"/>
              <a:gd name="connsiteX81" fmla="*/ 851971 w 4285561"/>
              <a:gd name="connsiteY81" fmla="*/ 2227244 h 2645885"/>
              <a:gd name="connsiteX82" fmla="*/ 818920 w 4285561"/>
              <a:gd name="connsiteY82" fmla="*/ 2282328 h 2645885"/>
              <a:gd name="connsiteX83" fmla="*/ 741802 w 4285561"/>
              <a:gd name="connsiteY83" fmla="*/ 2216227 h 2645885"/>
              <a:gd name="connsiteX84" fmla="*/ 730785 w 4285561"/>
              <a:gd name="connsiteY84" fmla="*/ 2050974 h 2645885"/>
              <a:gd name="connsiteX85" fmla="*/ 708751 w 4285561"/>
              <a:gd name="connsiteY85" fmla="*/ 1918772 h 2645885"/>
              <a:gd name="connsiteX86" fmla="*/ 598583 w 4285561"/>
              <a:gd name="connsiteY86" fmla="*/ 1830637 h 2645885"/>
              <a:gd name="connsiteX87" fmla="*/ 576549 w 4285561"/>
              <a:gd name="connsiteY87" fmla="*/ 1797586 h 2645885"/>
              <a:gd name="connsiteX88" fmla="*/ 554515 w 4285561"/>
              <a:gd name="connsiteY88" fmla="*/ 1709451 h 2645885"/>
              <a:gd name="connsiteX89" fmla="*/ 499431 w 4285561"/>
              <a:gd name="connsiteY89" fmla="*/ 1687418 h 2645885"/>
              <a:gd name="connsiteX90" fmla="*/ 433330 w 4285561"/>
              <a:gd name="connsiteY90" fmla="*/ 1654367 h 2645885"/>
              <a:gd name="connsiteX91" fmla="*/ 367229 w 4285561"/>
              <a:gd name="connsiteY91" fmla="*/ 1687418 h 2645885"/>
              <a:gd name="connsiteX92" fmla="*/ 356212 w 4285561"/>
              <a:gd name="connsiteY92" fmla="*/ 1687418 h 2645885"/>
              <a:gd name="connsiteX93" fmla="*/ 334178 w 4285561"/>
              <a:gd name="connsiteY93" fmla="*/ 1632333 h 2645885"/>
              <a:gd name="connsiteX94" fmla="*/ 257060 w 4285561"/>
              <a:gd name="connsiteY94" fmla="*/ 1643350 h 2645885"/>
              <a:gd name="connsiteX95" fmla="*/ 345195 w 4285561"/>
              <a:gd name="connsiteY95" fmla="*/ 1489114 h 2645885"/>
              <a:gd name="connsiteX96" fmla="*/ 279094 w 4285561"/>
              <a:gd name="connsiteY96" fmla="*/ 1445046 h 2645885"/>
              <a:gd name="connsiteX97" fmla="*/ 168925 w 4285561"/>
              <a:gd name="connsiteY97" fmla="*/ 1279793 h 2645885"/>
              <a:gd name="connsiteX98" fmla="*/ 25706 w 4285561"/>
              <a:gd name="connsiteY98" fmla="*/ 1169625 h 2645885"/>
              <a:gd name="connsiteX99" fmla="*/ 14689 w 4285561"/>
              <a:gd name="connsiteY99" fmla="*/ 1081490 h 2645885"/>
              <a:gd name="connsiteX100" fmla="*/ 102824 w 4285561"/>
              <a:gd name="connsiteY100" fmla="*/ 982338 h 2645885"/>
              <a:gd name="connsiteX101" fmla="*/ 179942 w 4285561"/>
              <a:gd name="connsiteY101" fmla="*/ 960304 h 2645885"/>
              <a:gd name="connsiteX102" fmla="*/ 246043 w 4285561"/>
              <a:gd name="connsiteY102" fmla="*/ 861153 h 2645885"/>
              <a:gd name="connsiteX103" fmla="*/ 312144 w 4285561"/>
              <a:gd name="connsiteY103" fmla="*/ 828102 h 2645885"/>
              <a:gd name="connsiteX104" fmla="*/ 367229 w 4285561"/>
              <a:gd name="connsiteY104" fmla="*/ 872169 h 2645885"/>
              <a:gd name="connsiteX105" fmla="*/ 411296 w 4285561"/>
              <a:gd name="connsiteY105" fmla="*/ 971321 h 2645885"/>
              <a:gd name="connsiteX106" fmla="*/ 477397 w 4285561"/>
              <a:gd name="connsiteY106" fmla="*/ 1048439 h 2645885"/>
              <a:gd name="connsiteX107" fmla="*/ 598583 w 4285561"/>
              <a:gd name="connsiteY107" fmla="*/ 1026406 h 2645885"/>
              <a:gd name="connsiteX108" fmla="*/ 631633 w 4285561"/>
              <a:gd name="connsiteY108" fmla="*/ 938271 h 2645885"/>
              <a:gd name="connsiteX109" fmla="*/ 642650 w 4285561"/>
              <a:gd name="connsiteY109" fmla="*/ 806068 h 2645885"/>
              <a:gd name="connsiteX110" fmla="*/ 675701 w 4285561"/>
              <a:gd name="connsiteY110" fmla="*/ 695899 h 2645885"/>
              <a:gd name="connsiteX111" fmla="*/ 664684 w 4285561"/>
              <a:gd name="connsiteY111" fmla="*/ 563697 h 2645885"/>
              <a:gd name="connsiteX112" fmla="*/ 675701 w 4285561"/>
              <a:gd name="connsiteY112" fmla="*/ 508613 h 2645885"/>
              <a:gd name="connsiteX113" fmla="*/ 785870 w 4285561"/>
              <a:gd name="connsiteY113" fmla="*/ 442512 h 2645885"/>
              <a:gd name="connsiteX114" fmla="*/ 874004 w 4285561"/>
              <a:gd name="connsiteY114" fmla="*/ 354377 h 2645885"/>
              <a:gd name="connsiteX115" fmla="*/ 984173 w 4285561"/>
              <a:gd name="connsiteY115" fmla="*/ 277259 h 2645885"/>
              <a:gd name="connsiteX116" fmla="*/ 1083325 w 4285561"/>
              <a:gd name="connsiteY116" fmla="*/ 211157 h 26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285561" h="2645885">
                <a:moveTo>
                  <a:pt x="1083325" y="211157"/>
                </a:moveTo>
                <a:cubicBezTo>
                  <a:pt x="1121884" y="216665"/>
                  <a:pt x="1180640" y="308473"/>
                  <a:pt x="1215527" y="310309"/>
                </a:cubicBezTo>
                <a:cubicBezTo>
                  <a:pt x="1250414" y="312145"/>
                  <a:pt x="1277956" y="268078"/>
                  <a:pt x="1292645" y="222174"/>
                </a:cubicBezTo>
                <a:cubicBezTo>
                  <a:pt x="1307334" y="176270"/>
                  <a:pt x="1272448" y="69774"/>
                  <a:pt x="1303662" y="34887"/>
                </a:cubicBezTo>
                <a:cubicBezTo>
                  <a:pt x="1334876" y="0"/>
                  <a:pt x="1430356" y="5509"/>
                  <a:pt x="1479932" y="12854"/>
                </a:cubicBezTo>
                <a:cubicBezTo>
                  <a:pt x="1529508" y="20199"/>
                  <a:pt x="1564395" y="64266"/>
                  <a:pt x="1601118" y="78955"/>
                </a:cubicBezTo>
                <a:cubicBezTo>
                  <a:pt x="1637841" y="93644"/>
                  <a:pt x="1661711" y="82628"/>
                  <a:pt x="1700270" y="100989"/>
                </a:cubicBezTo>
                <a:cubicBezTo>
                  <a:pt x="1738829" y="119350"/>
                  <a:pt x="1801258" y="181780"/>
                  <a:pt x="1832472" y="189124"/>
                </a:cubicBezTo>
                <a:cubicBezTo>
                  <a:pt x="1863686" y="196469"/>
                  <a:pt x="1867359" y="145056"/>
                  <a:pt x="1887556" y="145056"/>
                </a:cubicBezTo>
                <a:cubicBezTo>
                  <a:pt x="1907753" y="145056"/>
                  <a:pt x="1918770" y="178107"/>
                  <a:pt x="1953657" y="189124"/>
                </a:cubicBezTo>
                <a:cubicBezTo>
                  <a:pt x="1988544" y="200141"/>
                  <a:pt x="2065663" y="220338"/>
                  <a:pt x="2096877" y="211157"/>
                </a:cubicBezTo>
                <a:cubicBezTo>
                  <a:pt x="2128091" y="201976"/>
                  <a:pt x="2117074" y="135875"/>
                  <a:pt x="2140944" y="134039"/>
                </a:cubicBezTo>
                <a:cubicBezTo>
                  <a:pt x="2164814" y="132203"/>
                  <a:pt x="2221735" y="178106"/>
                  <a:pt x="2240096" y="200140"/>
                </a:cubicBezTo>
                <a:cubicBezTo>
                  <a:pt x="2258457" y="222174"/>
                  <a:pt x="2236424" y="246044"/>
                  <a:pt x="2251113" y="266242"/>
                </a:cubicBezTo>
                <a:cubicBezTo>
                  <a:pt x="2265802" y="286440"/>
                  <a:pt x="2302525" y="304801"/>
                  <a:pt x="2328231" y="321326"/>
                </a:cubicBezTo>
                <a:cubicBezTo>
                  <a:pt x="2353937" y="337851"/>
                  <a:pt x="2385152" y="356212"/>
                  <a:pt x="2405349" y="365393"/>
                </a:cubicBezTo>
                <a:cubicBezTo>
                  <a:pt x="2425546" y="374574"/>
                  <a:pt x="2429218" y="363557"/>
                  <a:pt x="2449416" y="376410"/>
                </a:cubicBezTo>
                <a:cubicBezTo>
                  <a:pt x="2469614" y="389263"/>
                  <a:pt x="2502665" y="414970"/>
                  <a:pt x="2526535" y="442512"/>
                </a:cubicBezTo>
                <a:cubicBezTo>
                  <a:pt x="2550405" y="470054"/>
                  <a:pt x="2555913" y="521466"/>
                  <a:pt x="2592636" y="541663"/>
                </a:cubicBezTo>
                <a:cubicBezTo>
                  <a:pt x="2629359" y="561861"/>
                  <a:pt x="2710149" y="545336"/>
                  <a:pt x="2746872" y="563697"/>
                </a:cubicBezTo>
                <a:cubicBezTo>
                  <a:pt x="2783595" y="582059"/>
                  <a:pt x="2800120" y="626126"/>
                  <a:pt x="2812973" y="651832"/>
                </a:cubicBezTo>
                <a:cubicBezTo>
                  <a:pt x="2825826" y="677538"/>
                  <a:pt x="2811137" y="701408"/>
                  <a:pt x="2823990" y="717933"/>
                </a:cubicBezTo>
                <a:cubicBezTo>
                  <a:pt x="2836843" y="734458"/>
                  <a:pt x="2855204" y="725278"/>
                  <a:pt x="2890091" y="750984"/>
                </a:cubicBezTo>
                <a:cubicBezTo>
                  <a:pt x="2924978" y="776690"/>
                  <a:pt x="2980062" y="850135"/>
                  <a:pt x="3033310" y="872169"/>
                </a:cubicBezTo>
                <a:cubicBezTo>
                  <a:pt x="3086558" y="894203"/>
                  <a:pt x="3196727" y="844627"/>
                  <a:pt x="3209580" y="883186"/>
                </a:cubicBezTo>
                <a:cubicBezTo>
                  <a:pt x="3222433" y="921745"/>
                  <a:pt x="3108593" y="1041095"/>
                  <a:pt x="3110429" y="1103524"/>
                </a:cubicBezTo>
                <a:cubicBezTo>
                  <a:pt x="3112265" y="1165953"/>
                  <a:pt x="3178366" y="1248579"/>
                  <a:pt x="3220597" y="1257760"/>
                </a:cubicBezTo>
                <a:cubicBezTo>
                  <a:pt x="3262828" y="1266941"/>
                  <a:pt x="3325257" y="1169625"/>
                  <a:pt x="3363816" y="1158608"/>
                </a:cubicBezTo>
                <a:cubicBezTo>
                  <a:pt x="3402375" y="1147591"/>
                  <a:pt x="3420737" y="1184315"/>
                  <a:pt x="3451951" y="1191659"/>
                </a:cubicBezTo>
                <a:cubicBezTo>
                  <a:pt x="3483166" y="1199004"/>
                  <a:pt x="3512544" y="1175133"/>
                  <a:pt x="3551103" y="1202675"/>
                </a:cubicBezTo>
                <a:cubicBezTo>
                  <a:pt x="3589662" y="1230217"/>
                  <a:pt x="3637402" y="1299992"/>
                  <a:pt x="3683306" y="1356912"/>
                </a:cubicBezTo>
                <a:cubicBezTo>
                  <a:pt x="3729210" y="1413832"/>
                  <a:pt x="3786130" y="1481769"/>
                  <a:pt x="3826525" y="1544198"/>
                </a:cubicBezTo>
                <a:cubicBezTo>
                  <a:pt x="3866920" y="1606627"/>
                  <a:pt x="3892626" y="1689254"/>
                  <a:pt x="3925677" y="1731485"/>
                </a:cubicBezTo>
                <a:cubicBezTo>
                  <a:pt x="3958728" y="1773716"/>
                  <a:pt x="3993615" y="1782897"/>
                  <a:pt x="4024829" y="1797586"/>
                </a:cubicBezTo>
                <a:cubicBezTo>
                  <a:pt x="4056043" y="1812275"/>
                  <a:pt x="4079913" y="1823292"/>
                  <a:pt x="4112963" y="1819620"/>
                </a:cubicBezTo>
                <a:cubicBezTo>
                  <a:pt x="4146013" y="1815948"/>
                  <a:pt x="4195590" y="1771881"/>
                  <a:pt x="4223132" y="1775553"/>
                </a:cubicBezTo>
                <a:cubicBezTo>
                  <a:pt x="4250674" y="1779225"/>
                  <a:pt x="4270871" y="1814112"/>
                  <a:pt x="4278216" y="1841654"/>
                </a:cubicBezTo>
                <a:cubicBezTo>
                  <a:pt x="4285561" y="1869196"/>
                  <a:pt x="4274545" y="1904083"/>
                  <a:pt x="4267200" y="1940806"/>
                </a:cubicBezTo>
                <a:cubicBezTo>
                  <a:pt x="4259856" y="1977529"/>
                  <a:pt x="4270872" y="2043630"/>
                  <a:pt x="4234149" y="2061991"/>
                </a:cubicBezTo>
                <a:cubicBezTo>
                  <a:pt x="4197426" y="2080352"/>
                  <a:pt x="4092766" y="2045466"/>
                  <a:pt x="4046862" y="2050974"/>
                </a:cubicBezTo>
                <a:cubicBezTo>
                  <a:pt x="4000958" y="2056482"/>
                  <a:pt x="3984433" y="2087697"/>
                  <a:pt x="3958727" y="2095042"/>
                </a:cubicBezTo>
                <a:cubicBezTo>
                  <a:pt x="3933021" y="2102387"/>
                  <a:pt x="3910987" y="2085861"/>
                  <a:pt x="3892626" y="2095042"/>
                </a:cubicBezTo>
                <a:cubicBezTo>
                  <a:pt x="3874265" y="2104223"/>
                  <a:pt x="3868756" y="2150126"/>
                  <a:pt x="3848559" y="2150126"/>
                </a:cubicBezTo>
                <a:cubicBezTo>
                  <a:pt x="3828362" y="2150126"/>
                  <a:pt x="3804492" y="2100551"/>
                  <a:pt x="3771441" y="2095042"/>
                </a:cubicBezTo>
                <a:cubicBezTo>
                  <a:pt x="3738390" y="2089534"/>
                  <a:pt x="3674125" y="2133600"/>
                  <a:pt x="3650255" y="2117075"/>
                </a:cubicBezTo>
                <a:cubicBezTo>
                  <a:pt x="3626385" y="2100550"/>
                  <a:pt x="3648418" y="2016087"/>
                  <a:pt x="3628221" y="1995890"/>
                </a:cubicBezTo>
                <a:cubicBezTo>
                  <a:pt x="3608024" y="1975693"/>
                  <a:pt x="3551104" y="1994054"/>
                  <a:pt x="3529070" y="1995890"/>
                </a:cubicBezTo>
                <a:cubicBezTo>
                  <a:pt x="3507036" y="1997726"/>
                  <a:pt x="3516217" y="2001399"/>
                  <a:pt x="3496019" y="2006907"/>
                </a:cubicBezTo>
                <a:cubicBezTo>
                  <a:pt x="3475821" y="2012415"/>
                  <a:pt x="3439098" y="2027104"/>
                  <a:pt x="3407884" y="2028940"/>
                </a:cubicBezTo>
                <a:cubicBezTo>
                  <a:pt x="3376670" y="2030776"/>
                  <a:pt x="3327093" y="2032613"/>
                  <a:pt x="3308732" y="2017924"/>
                </a:cubicBezTo>
                <a:cubicBezTo>
                  <a:pt x="3290371" y="2003235"/>
                  <a:pt x="3330765" y="1949987"/>
                  <a:pt x="3297715" y="1940806"/>
                </a:cubicBezTo>
                <a:cubicBezTo>
                  <a:pt x="3264665" y="1931625"/>
                  <a:pt x="3169185" y="1951822"/>
                  <a:pt x="3110429" y="1962839"/>
                </a:cubicBezTo>
                <a:cubicBezTo>
                  <a:pt x="3051673" y="1973856"/>
                  <a:pt x="2991080" y="1992218"/>
                  <a:pt x="2945176" y="2006907"/>
                </a:cubicBezTo>
                <a:cubicBezTo>
                  <a:pt x="2899272" y="2021596"/>
                  <a:pt x="2868058" y="2019760"/>
                  <a:pt x="2835007" y="2050974"/>
                </a:cubicBezTo>
                <a:cubicBezTo>
                  <a:pt x="2801956" y="2082188"/>
                  <a:pt x="2778086" y="2162979"/>
                  <a:pt x="2746872" y="2194193"/>
                </a:cubicBezTo>
                <a:cubicBezTo>
                  <a:pt x="2715658" y="2225407"/>
                  <a:pt x="2678934" y="2234589"/>
                  <a:pt x="2647720" y="2238261"/>
                </a:cubicBezTo>
                <a:cubicBezTo>
                  <a:pt x="2616506" y="2241933"/>
                  <a:pt x="2596308" y="2219899"/>
                  <a:pt x="2559585" y="2216227"/>
                </a:cubicBezTo>
                <a:cubicBezTo>
                  <a:pt x="2522862" y="2212555"/>
                  <a:pt x="2458597" y="2212555"/>
                  <a:pt x="2427383" y="2216227"/>
                </a:cubicBezTo>
                <a:cubicBezTo>
                  <a:pt x="2396169" y="2219899"/>
                  <a:pt x="2388823" y="2223572"/>
                  <a:pt x="2372298" y="2238261"/>
                </a:cubicBezTo>
                <a:cubicBezTo>
                  <a:pt x="2355773" y="2252950"/>
                  <a:pt x="2335576" y="2282328"/>
                  <a:pt x="2328231" y="2304362"/>
                </a:cubicBezTo>
                <a:cubicBezTo>
                  <a:pt x="2320887" y="2326396"/>
                  <a:pt x="2333739" y="2339249"/>
                  <a:pt x="2328231" y="2370463"/>
                </a:cubicBezTo>
                <a:cubicBezTo>
                  <a:pt x="2322723" y="2401677"/>
                  <a:pt x="2308033" y="2464107"/>
                  <a:pt x="2295180" y="2491649"/>
                </a:cubicBezTo>
                <a:cubicBezTo>
                  <a:pt x="2282327" y="2519191"/>
                  <a:pt x="2274983" y="2517355"/>
                  <a:pt x="2251113" y="2535716"/>
                </a:cubicBezTo>
                <a:cubicBezTo>
                  <a:pt x="2227243" y="2554077"/>
                  <a:pt x="2199701" y="2585293"/>
                  <a:pt x="2151961" y="2601818"/>
                </a:cubicBezTo>
                <a:cubicBezTo>
                  <a:pt x="2104221" y="2618343"/>
                  <a:pt x="2008741" y="2645885"/>
                  <a:pt x="1964674" y="2634868"/>
                </a:cubicBezTo>
                <a:cubicBezTo>
                  <a:pt x="1920607" y="2623851"/>
                  <a:pt x="1918770" y="2552241"/>
                  <a:pt x="1887556" y="2535716"/>
                </a:cubicBezTo>
                <a:cubicBezTo>
                  <a:pt x="1856342" y="2519191"/>
                  <a:pt x="1777388" y="2535716"/>
                  <a:pt x="1777388" y="2535716"/>
                </a:cubicBezTo>
                <a:cubicBezTo>
                  <a:pt x="1746174" y="2535716"/>
                  <a:pt x="1709451" y="2554077"/>
                  <a:pt x="1700270" y="2535716"/>
                </a:cubicBezTo>
                <a:cubicBezTo>
                  <a:pt x="1691089" y="2517355"/>
                  <a:pt x="1735156" y="2443909"/>
                  <a:pt x="1722303" y="2425548"/>
                </a:cubicBezTo>
                <a:cubicBezTo>
                  <a:pt x="1709450" y="2407187"/>
                  <a:pt x="1623151" y="2425548"/>
                  <a:pt x="1623151" y="2425548"/>
                </a:cubicBezTo>
                <a:cubicBezTo>
                  <a:pt x="1595609" y="2425548"/>
                  <a:pt x="1573575" y="2442073"/>
                  <a:pt x="1557050" y="2425548"/>
                </a:cubicBezTo>
                <a:cubicBezTo>
                  <a:pt x="1540525" y="2409023"/>
                  <a:pt x="1524000" y="2350266"/>
                  <a:pt x="1524000" y="2326396"/>
                </a:cubicBezTo>
                <a:cubicBezTo>
                  <a:pt x="1524000" y="2302526"/>
                  <a:pt x="1566231" y="2300689"/>
                  <a:pt x="1557050" y="2282328"/>
                </a:cubicBezTo>
                <a:cubicBezTo>
                  <a:pt x="1547869" y="2263967"/>
                  <a:pt x="1485440" y="2245605"/>
                  <a:pt x="1468915" y="2216227"/>
                </a:cubicBezTo>
                <a:cubicBezTo>
                  <a:pt x="1452390" y="2186849"/>
                  <a:pt x="1467079" y="2124420"/>
                  <a:pt x="1457898" y="2106059"/>
                </a:cubicBezTo>
                <a:cubicBezTo>
                  <a:pt x="1448717" y="2087698"/>
                  <a:pt x="1434028" y="2098715"/>
                  <a:pt x="1413831" y="2106059"/>
                </a:cubicBezTo>
                <a:cubicBezTo>
                  <a:pt x="1393634" y="2113403"/>
                  <a:pt x="1362419" y="2137273"/>
                  <a:pt x="1336713" y="2150126"/>
                </a:cubicBezTo>
                <a:cubicBezTo>
                  <a:pt x="1311007" y="2162979"/>
                  <a:pt x="1296318" y="2194194"/>
                  <a:pt x="1259595" y="2183177"/>
                </a:cubicBezTo>
                <a:cubicBezTo>
                  <a:pt x="1222872" y="2172160"/>
                  <a:pt x="1156771" y="2098714"/>
                  <a:pt x="1116376" y="2084025"/>
                </a:cubicBezTo>
                <a:cubicBezTo>
                  <a:pt x="1075981" y="2069336"/>
                  <a:pt x="1046602" y="2080353"/>
                  <a:pt x="1017224" y="2095042"/>
                </a:cubicBezTo>
                <a:cubicBezTo>
                  <a:pt x="987846" y="2109731"/>
                  <a:pt x="967648" y="2150126"/>
                  <a:pt x="940106" y="2172160"/>
                </a:cubicBezTo>
                <a:cubicBezTo>
                  <a:pt x="912564" y="2194194"/>
                  <a:pt x="872169" y="2208883"/>
                  <a:pt x="851971" y="2227244"/>
                </a:cubicBezTo>
                <a:cubicBezTo>
                  <a:pt x="831773" y="2245605"/>
                  <a:pt x="837282" y="2284164"/>
                  <a:pt x="818920" y="2282328"/>
                </a:cubicBezTo>
                <a:cubicBezTo>
                  <a:pt x="800559" y="2280492"/>
                  <a:pt x="756491" y="2254786"/>
                  <a:pt x="741802" y="2216227"/>
                </a:cubicBezTo>
                <a:cubicBezTo>
                  <a:pt x="727113" y="2177668"/>
                  <a:pt x="736293" y="2100550"/>
                  <a:pt x="730785" y="2050974"/>
                </a:cubicBezTo>
                <a:cubicBezTo>
                  <a:pt x="725277" y="2001398"/>
                  <a:pt x="730785" y="1955495"/>
                  <a:pt x="708751" y="1918772"/>
                </a:cubicBezTo>
                <a:cubicBezTo>
                  <a:pt x="686717" y="1882049"/>
                  <a:pt x="620617" y="1850835"/>
                  <a:pt x="598583" y="1830637"/>
                </a:cubicBezTo>
                <a:cubicBezTo>
                  <a:pt x="576549" y="1810439"/>
                  <a:pt x="583894" y="1817784"/>
                  <a:pt x="576549" y="1797586"/>
                </a:cubicBezTo>
                <a:cubicBezTo>
                  <a:pt x="569204" y="1777388"/>
                  <a:pt x="567368" y="1727812"/>
                  <a:pt x="554515" y="1709451"/>
                </a:cubicBezTo>
                <a:cubicBezTo>
                  <a:pt x="541662" y="1691090"/>
                  <a:pt x="519628" y="1696599"/>
                  <a:pt x="499431" y="1687418"/>
                </a:cubicBezTo>
                <a:cubicBezTo>
                  <a:pt x="479234" y="1678237"/>
                  <a:pt x="455364" y="1654367"/>
                  <a:pt x="433330" y="1654367"/>
                </a:cubicBezTo>
                <a:cubicBezTo>
                  <a:pt x="411296" y="1654367"/>
                  <a:pt x="380082" y="1681910"/>
                  <a:pt x="367229" y="1687418"/>
                </a:cubicBezTo>
                <a:cubicBezTo>
                  <a:pt x="354376" y="1692927"/>
                  <a:pt x="361720" y="1696599"/>
                  <a:pt x="356212" y="1687418"/>
                </a:cubicBezTo>
                <a:cubicBezTo>
                  <a:pt x="350704" y="1678237"/>
                  <a:pt x="350703" y="1639678"/>
                  <a:pt x="334178" y="1632333"/>
                </a:cubicBezTo>
                <a:cubicBezTo>
                  <a:pt x="317653" y="1624988"/>
                  <a:pt x="255224" y="1667220"/>
                  <a:pt x="257060" y="1643350"/>
                </a:cubicBezTo>
                <a:cubicBezTo>
                  <a:pt x="258896" y="1619480"/>
                  <a:pt x="341523" y="1522165"/>
                  <a:pt x="345195" y="1489114"/>
                </a:cubicBezTo>
                <a:cubicBezTo>
                  <a:pt x="348867" y="1456063"/>
                  <a:pt x="308472" y="1479933"/>
                  <a:pt x="279094" y="1445046"/>
                </a:cubicBezTo>
                <a:cubicBezTo>
                  <a:pt x="249716" y="1410159"/>
                  <a:pt x="211156" y="1325696"/>
                  <a:pt x="168925" y="1279793"/>
                </a:cubicBezTo>
                <a:cubicBezTo>
                  <a:pt x="126694" y="1233890"/>
                  <a:pt x="51412" y="1202675"/>
                  <a:pt x="25706" y="1169625"/>
                </a:cubicBezTo>
                <a:cubicBezTo>
                  <a:pt x="0" y="1136575"/>
                  <a:pt x="1836" y="1112704"/>
                  <a:pt x="14689" y="1081490"/>
                </a:cubicBezTo>
                <a:cubicBezTo>
                  <a:pt x="27542" y="1050276"/>
                  <a:pt x="75282" y="1002536"/>
                  <a:pt x="102824" y="982338"/>
                </a:cubicBezTo>
                <a:cubicBezTo>
                  <a:pt x="130366" y="962140"/>
                  <a:pt x="156072" y="980502"/>
                  <a:pt x="179942" y="960304"/>
                </a:cubicBezTo>
                <a:cubicBezTo>
                  <a:pt x="203812" y="940107"/>
                  <a:pt x="224009" y="883187"/>
                  <a:pt x="246043" y="861153"/>
                </a:cubicBezTo>
                <a:cubicBezTo>
                  <a:pt x="268077" y="839119"/>
                  <a:pt x="291946" y="826266"/>
                  <a:pt x="312144" y="828102"/>
                </a:cubicBezTo>
                <a:cubicBezTo>
                  <a:pt x="332342" y="829938"/>
                  <a:pt x="350704" y="848299"/>
                  <a:pt x="367229" y="872169"/>
                </a:cubicBezTo>
                <a:cubicBezTo>
                  <a:pt x="383754" y="896039"/>
                  <a:pt x="392935" y="941943"/>
                  <a:pt x="411296" y="971321"/>
                </a:cubicBezTo>
                <a:cubicBezTo>
                  <a:pt x="429657" y="1000699"/>
                  <a:pt x="446183" y="1039258"/>
                  <a:pt x="477397" y="1048439"/>
                </a:cubicBezTo>
                <a:cubicBezTo>
                  <a:pt x="508611" y="1057620"/>
                  <a:pt x="572877" y="1044767"/>
                  <a:pt x="598583" y="1026406"/>
                </a:cubicBezTo>
                <a:cubicBezTo>
                  <a:pt x="624289" y="1008045"/>
                  <a:pt x="624289" y="974994"/>
                  <a:pt x="631633" y="938271"/>
                </a:cubicBezTo>
                <a:cubicBezTo>
                  <a:pt x="638978" y="901548"/>
                  <a:pt x="635305" y="846463"/>
                  <a:pt x="642650" y="806068"/>
                </a:cubicBezTo>
                <a:cubicBezTo>
                  <a:pt x="649995" y="765673"/>
                  <a:pt x="672029" y="736294"/>
                  <a:pt x="675701" y="695899"/>
                </a:cubicBezTo>
                <a:cubicBezTo>
                  <a:pt x="679373" y="655504"/>
                  <a:pt x="664684" y="594911"/>
                  <a:pt x="664684" y="563697"/>
                </a:cubicBezTo>
                <a:cubicBezTo>
                  <a:pt x="664684" y="532483"/>
                  <a:pt x="655503" y="528810"/>
                  <a:pt x="675701" y="508613"/>
                </a:cubicBezTo>
                <a:cubicBezTo>
                  <a:pt x="695899" y="488416"/>
                  <a:pt x="752820" y="468218"/>
                  <a:pt x="785870" y="442512"/>
                </a:cubicBezTo>
                <a:cubicBezTo>
                  <a:pt x="818920" y="416806"/>
                  <a:pt x="840954" y="381919"/>
                  <a:pt x="874004" y="354377"/>
                </a:cubicBezTo>
                <a:cubicBezTo>
                  <a:pt x="907054" y="326835"/>
                  <a:pt x="949286" y="299293"/>
                  <a:pt x="984173" y="277259"/>
                </a:cubicBezTo>
                <a:cubicBezTo>
                  <a:pt x="1019060" y="255225"/>
                  <a:pt x="1044766" y="205649"/>
                  <a:pt x="1083325" y="211157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23528" y="4077072"/>
            <a:ext cx="4032448" cy="1592560"/>
            <a:chOff x="323528" y="4077072"/>
            <a:chExt cx="4032448" cy="15925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23528" y="4077072"/>
              <a:ext cx="2016224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339752" y="4941168"/>
              <a:ext cx="2016224" cy="728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8" name="Picture 4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4869160"/>
            <a:ext cx="533400" cy="546100"/>
          </a:xfrm>
          <a:prstGeom prst="rect">
            <a:avLst/>
          </a:prstGeom>
          <a:noFill/>
        </p:spPr>
      </p:pic>
      <p:pic>
        <p:nvPicPr>
          <p:cNvPr id="9" name="Picture 5" descr="C:\Users\Анна\Documents\Школа\иконки\ico_dic.png"/>
          <p:cNvPicPr>
            <a:picLocks noChangeAspect="1" noChangeArrowheads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60432" y="5445224"/>
            <a:ext cx="533400" cy="5461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24128" y="1052736"/>
            <a:ext cx="31683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ЦЭР расположен в умеренно-континентальном типе климата. Преобладает циклональный тип погоды. Средние </a:t>
            </a:r>
            <a:r>
              <a:rPr lang="en-US" dirty="0" smtClean="0"/>
              <a:t>t</a:t>
            </a:r>
            <a:r>
              <a:rPr lang="ru-RU" dirty="0" smtClean="0">
                <a:latin typeface="Calibri"/>
                <a:cs typeface="Calibri"/>
              </a:rPr>
              <a:t>°:</a:t>
            </a:r>
          </a:p>
          <a:p>
            <a:r>
              <a:rPr lang="ru-RU" dirty="0" smtClean="0">
                <a:latin typeface="Calibri"/>
                <a:cs typeface="Calibri"/>
              </a:rPr>
              <a:t>Год - + 9° С</a:t>
            </a:r>
          </a:p>
          <a:p>
            <a:r>
              <a:rPr lang="ru-RU" dirty="0" smtClean="0">
                <a:latin typeface="Calibri"/>
                <a:cs typeface="Calibri"/>
              </a:rPr>
              <a:t>Январь - -10,8</a:t>
            </a:r>
            <a:r>
              <a:rPr lang="ru-RU" dirty="0" smtClean="0">
                <a:cs typeface="Calibri"/>
              </a:rPr>
              <a:t>° С</a:t>
            </a:r>
            <a:endParaRPr lang="ru-RU" dirty="0" smtClean="0">
              <a:latin typeface="Calibri"/>
              <a:cs typeface="Calibri"/>
            </a:endParaRPr>
          </a:p>
          <a:p>
            <a:r>
              <a:rPr lang="ru-RU" dirty="0" smtClean="0">
                <a:latin typeface="Calibri"/>
                <a:cs typeface="Calibri"/>
              </a:rPr>
              <a:t>Июль - +18,4</a:t>
            </a:r>
            <a:r>
              <a:rPr lang="ru-RU" dirty="0" smtClean="0">
                <a:cs typeface="Calibri"/>
              </a:rPr>
              <a:t>° С</a:t>
            </a:r>
            <a:endParaRPr lang="ru-RU" dirty="0" smtClean="0">
              <a:latin typeface="Calibri"/>
              <a:cs typeface="Calibri"/>
            </a:endParaRPr>
          </a:p>
          <a:p>
            <a:r>
              <a:rPr lang="ru-RU" dirty="0" smtClean="0">
                <a:latin typeface="Calibri"/>
                <a:cs typeface="Calibri"/>
              </a:rPr>
              <a:t>Среднегодовое количество осадков – 600-700 мм/год</a:t>
            </a:r>
          </a:p>
          <a:p>
            <a:r>
              <a:rPr lang="ru-RU" dirty="0" smtClean="0">
                <a:latin typeface="Calibri"/>
                <a:cs typeface="Calibri"/>
              </a:rPr>
              <a:t>Основные воздушные массы – морские умеренные и морские арктические</a:t>
            </a:r>
            <a:endParaRPr lang="ru-RU" dirty="0"/>
          </a:p>
        </p:txBody>
      </p:sp>
      <p:sp>
        <p:nvSpPr>
          <p:cNvPr id="11" name="Умножение 10">
            <a:hlinkClick r:id="" action="ppaction://hlinkshowjump?jump=endshow"/>
          </p:cNvPr>
          <p:cNvSpPr/>
          <p:nvPr/>
        </p:nvSpPr>
        <p:spPr bwMode="auto">
          <a:xfrm>
            <a:off x="0" y="6309320"/>
            <a:ext cx="662880" cy="54868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Нашивка 11">
            <a:hlinkClick r:id="rId7" action="ppaction://hlinksldjump"/>
          </p:cNvPr>
          <p:cNvSpPr/>
          <p:nvPr/>
        </p:nvSpPr>
        <p:spPr bwMode="auto">
          <a:xfrm flipH="1">
            <a:off x="7884368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Нашивка 12">
            <a:hlinkClick r:id="" action="ppaction://hlinkshowjump?jump=nextslide"/>
          </p:cNvPr>
          <p:cNvSpPr/>
          <p:nvPr/>
        </p:nvSpPr>
        <p:spPr bwMode="auto">
          <a:xfrm>
            <a:off x="8460432" y="638132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heme/theme1.xml><?xml version="1.0" encoding="utf-8"?>
<a:theme xmlns:a="http://schemas.openxmlformats.org/drawingml/2006/main" name="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4035</TotalTime>
  <Words>2610</Words>
  <Application>Microsoft Office PowerPoint</Application>
  <PresentationFormat>Экран (4:3)</PresentationFormat>
  <Paragraphs>571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ЦЕНТРАЛЬНЫЙ ЭКОНОМИЧЕСКИЙ РАЙОН</vt:lpstr>
      <vt:lpstr>План описания экономического района</vt:lpstr>
      <vt:lpstr>ВИЗИТНАЯ КАРТОЧКА</vt:lpstr>
      <vt:lpstr>ЦЭР на карте России</vt:lpstr>
      <vt:lpstr>ЭКОНОМИКО-ГЕОГРАФИЧЕСКОЕ ПОЛОЖЕНИЕ</vt:lpstr>
      <vt:lpstr>Природные условия</vt:lpstr>
      <vt:lpstr>Полезные ископаемые</vt:lpstr>
      <vt:lpstr>Тектоническое строение</vt:lpstr>
      <vt:lpstr>Климатические условия</vt:lpstr>
      <vt:lpstr>Агроклиматические ресурсы</vt:lpstr>
      <vt:lpstr>Природные зоны</vt:lpstr>
      <vt:lpstr>Почвы</vt:lpstr>
      <vt:lpstr>Внутренние воды</vt:lpstr>
      <vt:lpstr>История освоения</vt:lpstr>
      <vt:lpstr>Размещение населения</vt:lpstr>
      <vt:lpstr>Московская агломерация</vt:lpstr>
      <vt:lpstr>Национальный состав</vt:lpstr>
      <vt:lpstr>Состав населения</vt:lpstr>
      <vt:lpstr>Экономика и хозяйство</vt:lpstr>
      <vt:lpstr>Промышленность ЦЭР по субъектам</vt:lpstr>
      <vt:lpstr>Промышленность</vt:lpstr>
      <vt:lpstr>Машиностроение</vt:lpstr>
      <vt:lpstr>Транспортное машиностроение</vt:lpstr>
      <vt:lpstr>Сельскохозяйственное машиностроение</vt:lpstr>
      <vt:lpstr>Электроэнергетика</vt:lpstr>
      <vt:lpstr>Металлургия</vt:lpstr>
      <vt:lpstr>Химическая промышленность</vt:lpstr>
      <vt:lpstr>Нефтехимическая промышленность</vt:lpstr>
      <vt:lpstr>Лесная промышленность</vt:lpstr>
      <vt:lpstr>Текстильная промышленность</vt:lpstr>
      <vt:lpstr>Сельское хозяйство</vt:lpstr>
      <vt:lpstr>Народные промыслы</vt:lpstr>
      <vt:lpstr>Транспорт</vt:lpstr>
      <vt:lpstr>Проблемы         Перспективы</vt:lpstr>
      <vt:lpstr>ТЕСТ</vt:lpstr>
      <vt:lpstr>ТЕСТ</vt:lpstr>
      <vt:lpstr>ВОПРОСЫ</vt:lpstr>
      <vt:lpstr>ЗАДАНИЯ</vt:lpstr>
      <vt:lpstr>ЗАДАНИЯ</vt:lpstr>
      <vt:lpstr>ПРАКТИЧЕСКАЯ РАБОТА</vt:lpstr>
      <vt:lpstr>Практическая работа</vt:lpstr>
      <vt:lpstr>Практическая работа</vt:lpstr>
      <vt:lpstr>ЕГЭ</vt:lpstr>
      <vt:lpstr>ЕГЭ</vt:lpstr>
      <vt:lpstr>РЕСУРСЫ</vt:lpstr>
      <vt:lpstr>РЕСУРСЫ</vt:lpstr>
      <vt:lpstr>Руководство по навигации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Норд</cp:lastModifiedBy>
  <cp:revision>280</cp:revision>
  <dcterms:created xsi:type="dcterms:W3CDTF">2011-07-07T14:13:10Z</dcterms:created>
  <dcterms:modified xsi:type="dcterms:W3CDTF">2020-11-29T18:14:31Z</dcterms:modified>
</cp:coreProperties>
</file>