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</p:sldMasterIdLst>
  <p:sldIdLst>
    <p:sldId id="266" r:id="rId2"/>
    <p:sldId id="256" r:id="rId3"/>
    <p:sldId id="261" r:id="rId4"/>
    <p:sldId id="258" r:id="rId5"/>
    <p:sldId id="259" r:id="rId6"/>
    <p:sldId id="260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66"/>
    <a:srgbClr val="99FF33"/>
    <a:srgbClr val="FF99FF"/>
    <a:srgbClr val="FFCCCC"/>
    <a:srgbClr val="FFCC99"/>
    <a:srgbClr val="66FFFF"/>
    <a:srgbClr val="CC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0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3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2684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4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269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07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49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98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DD5730-369F-4391-8520-3BB6412493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6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6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3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9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3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3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4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8B6D95-9E71-4331-AB02-E7A6C60FF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201280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§11 Политическая карта мира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3068960"/>
            <a:ext cx="6591985" cy="28422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текст на стр.83-84 №1, 2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7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" contrast="10000"/>
          </a:blip>
          <a:srcRect/>
          <a:stretch>
            <a:fillRect/>
          </a:stretch>
        </p:blipFill>
        <p:spPr bwMode="auto">
          <a:xfrm>
            <a:off x="0" y="332656"/>
            <a:ext cx="9144000" cy="549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5875"/>
            <a:ext cx="9144000" cy="46166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Политическая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карта мира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Этапы формирования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5257562"/>
            <a:ext cx="9144000" cy="1600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Политическая карта мира </a:t>
            </a:r>
            <a:r>
              <a:rPr lang="ru-R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-</a:t>
            </a:r>
            <a:r>
              <a:rPr lang="ru-RU" b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- географическая карта земного шара, на которой показаны все страны </a:t>
            </a:r>
            <a:r>
              <a:rPr lang="ru-RU" sz="18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мира</a:t>
            </a:r>
            <a:endParaRPr lang="ru-RU" sz="1800" dirty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-«не застывшая картинка», а </a:t>
            </a:r>
            <a:r>
              <a:rPr lang="ru-RU" sz="18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меняющаяся </a:t>
            </a:r>
            <a:r>
              <a:rPr lang="ru-RU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в результате развития международных </a:t>
            </a:r>
            <a:r>
              <a:rPr lang="ru-RU" sz="18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отношений</a:t>
            </a:r>
            <a:endParaRPr lang="ru-RU" sz="1800" dirty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 в настоящее время на политической карте </a:t>
            </a:r>
            <a:r>
              <a:rPr lang="ru-RU" sz="18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около </a:t>
            </a:r>
            <a:r>
              <a:rPr lang="ru-RU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230 стран и </a:t>
            </a:r>
            <a:r>
              <a:rPr lang="ru-RU" sz="18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территорий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748464" cy="86387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стран по степени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суверенитета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5219700" cy="58054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Суверенные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политически независимые во внутренних и внешних делах.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«заморские департаменты» метрополий (острова) – лишены политической и экономической самостоятельности.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Протекторат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ограниченная самостоятельность.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Доминион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–фактически независимое государство в составе ранее Британской империи (ныне — в составе Британского Содружества), признающее главой британского монарха , представленного в доминионе генерал – губернатором.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Подопечные территории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переданы ООН в управление какому-либо государству.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0872" t="56902" r="44092" b="11610"/>
          <a:stretch>
            <a:fillRect/>
          </a:stretch>
        </p:blipFill>
        <p:spPr>
          <a:xfrm>
            <a:off x="5334000" y="1773238"/>
            <a:ext cx="3810000" cy="360045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17112" y="116632"/>
            <a:ext cx="8309775" cy="584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Этапы формирования политической карты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051720" y="83351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4 </a:t>
            </a:r>
            <a:r>
              <a:rPr lang="ru-RU" sz="2400" i="1" dirty="0">
                <a:solidFill>
                  <a:srgbClr val="002060"/>
                </a:solidFill>
              </a:rPr>
              <a:t>периода в формировании ПКМ: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52400" y="1524000"/>
            <a:ext cx="2259013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 dirty="0"/>
              <a:t>I</a:t>
            </a:r>
            <a:r>
              <a:rPr lang="ru-RU" sz="1800" b="0" dirty="0"/>
              <a:t> период (до</a:t>
            </a:r>
            <a:r>
              <a:rPr lang="en-US" sz="1800" b="0" dirty="0">
                <a:cs typeface="Times New Roman" pitchFamily="18" charset="0"/>
              </a:rPr>
              <a:t>V</a:t>
            </a:r>
            <a:r>
              <a:rPr lang="ru-RU" sz="1800" b="0" dirty="0">
                <a:cs typeface="Times New Roman" pitchFamily="18" charset="0"/>
              </a:rPr>
              <a:t> </a:t>
            </a:r>
            <a:r>
              <a:rPr lang="ru-RU" sz="1800" b="0" dirty="0" err="1">
                <a:cs typeface="Times New Roman" pitchFamily="18" charset="0"/>
              </a:rPr>
              <a:t>в.н.э</a:t>
            </a:r>
            <a:r>
              <a:rPr lang="ru-RU" sz="1800" b="0" dirty="0">
                <a:cs typeface="Times New Roman" pitchFamily="18" charset="0"/>
              </a:rPr>
              <a:t>.</a:t>
            </a:r>
            <a:r>
              <a:rPr lang="ru-RU" sz="1800" b="0" dirty="0"/>
              <a:t> )</a:t>
            </a:r>
          </a:p>
          <a:p>
            <a:pPr algn="ctr"/>
            <a:r>
              <a:rPr lang="ru-RU" sz="1800" dirty="0"/>
              <a:t>ДРЕВНИЙ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484438" y="1524000"/>
            <a:ext cx="6408737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 dirty="0"/>
              <a:t>Развитие и крушение первых государств на Земле: </a:t>
            </a:r>
            <a:r>
              <a:rPr lang="ru-RU" sz="1800" b="0" dirty="0">
                <a:solidFill>
                  <a:srgbClr val="C00000"/>
                </a:solidFill>
              </a:rPr>
              <a:t>Древнего</a:t>
            </a:r>
          </a:p>
          <a:p>
            <a:r>
              <a:rPr lang="ru-RU" sz="1800" b="0" dirty="0">
                <a:solidFill>
                  <a:srgbClr val="C00000"/>
                </a:solidFill>
              </a:rPr>
              <a:t>Египта, Карфагена, Древней Греции, Древнего Рима и др.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2400" y="2590800"/>
            <a:ext cx="2259013" cy="1701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 dirty="0"/>
              <a:t>II</a:t>
            </a:r>
            <a:r>
              <a:rPr lang="ru-RU" sz="1800" b="0" dirty="0"/>
              <a:t> период (</a:t>
            </a:r>
            <a:r>
              <a:rPr lang="en-US" sz="1800" b="0" dirty="0">
                <a:cs typeface="Times New Roman" pitchFamily="18" charset="0"/>
              </a:rPr>
              <a:t>V</a:t>
            </a:r>
            <a:r>
              <a:rPr lang="ru-RU" sz="1800" b="0" dirty="0"/>
              <a:t>-</a:t>
            </a:r>
            <a:r>
              <a:rPr lang="en-US" sz="1800" b="0" dirty="0">
                <a:cs typeface="Times New Roman" pitchFamily="18" charset="0"/>
              </a:rPr>
              <a:t>XV</a:t>
            </a:r>
            <a:r>
              <a:rPr lang="ru-RU" sz="1800" b="0" dirty="0"/>
              <a:t> вв.)</a:t>
            </a:r>
          </a:p>
          <a:p>
            <a:pPr algn="ctr"/>
            <a:r>
              <a:rPr lang="ru-RU" sz="2000" dirty="0"/>
              <a:t>Средневековый</a:t>
            </a:r>
            <a:endParaRPr lang="ru-RU" sz="1800" dirty="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484438" y="2590800"/>
            <a:ext cx="6408737" cy="1701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 dirty="0"/>
              <a:t>Появление внутреннего рынка, обособленность хозяйств и </a:t>
            </a:r>
          </a:p>
          <a:p>
            <a:r>
              <a:rPr lang="ru-RU" sz="1800" b="0" dirty="0"/>
              <a:t>нов, стремление феодальных государств к территориальным </a:t>
            </a:r>
          </a:p>
          <a:p>
            <a:r>
              <a:rPr lang="ru-RU" sz="1800" b="0" dirty="0"/>
              <a:t>захватам. Крупные массивы суши были полностью поделены </a:t>
            </a:r>
          </a:p>
          <a:p>
            <a:r>
              <a:rPr lang="ru-RU" sz="1800" b="0" dirty="0"/>
              <a:t>между различными государствами: </a:t>
            </a:r>
            <a:r>
              <a:rPr lang="ru-RU" sz="1800" b="0" dirty="0">
                <a:solidFill>
                  <a:srgbClr val="C00000"/>
                </a:solidFill>
              </a:rPr>
              <a:t>Киевская Русь, Византия, </a:t>
            </a:r>
          </a:p>
          <a:p>
            <a:r>
              <a:rPr lang="ru-RU" sz="1800" b="0" dirty="0">
                <a:solidFill>
                  <a:srgbClr val="C00000"/>
                </a:solidFill>
              </a:rPr>
              <a:t>Португалия, Римская империя, Англия, Испания и др.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52400" y="4365625"/>
            <a:ext cx="2259013" cy="1008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 dirty="0"/>
              <a:t>III</a:t>
            </a:r>
            <a:r>
              <a:rPr lang="ru-RU" sz="1800" b="0" dirty="0"/>
              <a:t> период (</a:t>
            </a:r>
            <a:r>
              <a:rPr lang="en-US" b="0" dirty="0"/>
              <a:t>XV</a:t>
            </a:r>
            <a:r>
              <a:rPr lang="ru-RU" dirty="0"/>
              <a:t> </a:t>
            </a:r>
            <a:r>
              <a:rPr lang="ru-RU" sz="1800" b="0" dirty="0"/>
              <a:t>-</a:t>
            </a:r>
            <a:r>
              <a:rPr lang="en-US" sz="1800" b="0" dirty="0">
                <a:cs typeface="Times New Roman" pitchFamily="18" charset="0"/>
              </a:rPr>
              <a:t>XIX</a:t>
            </a:r>
            <a:r>
              <a:rPr lang="ru-RU" sz="1800" b="0" dirty="0"/>
              <a:t> вв.)</a:t>
            </a:r>
          </a:p>
          <a:p>
            <a:pPr algn="ctr"/>
            <a:r>
              <a:rPr lang="ru-RU" sz="1800" dirty="0"/>
              <a:t>НОВЫЙ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484438" y="4365625"/>
            <a:ext cx="6418262" cy="1008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 dirty="0"/>
              <a:t>Эпоха Великих географических открытий, начало европейской</a:t>
            </a:r>
          </a:p>
          <a:p>
            <a:r>
              <a:rPr lang="ru-RU" sz="1800" b="0" dirty="0"/>
              <a:t>колониальной экспансии, распространение международных</a:t>
            </a:r>
          </a:p>
          <a:p>
            <a:r>
              <a:rPr lang="ru-RU" sz="1800" b="0" dirty="0"/>
              <a:t>хозяйственных связей, территориальный раздел мира.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52400" y="5445125"/>
            <a:ext cx="2259013" cy="1184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 dirty="0"/>
              <a:t>IV</a:t>
            </a:r>
            <a:r>
              <a:rPr lang="ru-RU" sz="1800" b="0" dirty="0"/>
              <a:t> период (</a:t>
            </a:r>
            <a:r>
              <a:rPr lang="en-US" sz="1800" b="0" dirty="0">
                <a:cs typeface="Times New Roman" pitchFamily="18" charset="0"/>
              </a:rPr>
              <a:t>XX</a:t>
            </a:r>
            <a:r>
              <a:rPr lang="ru-RU" sz="1800" b="0" dirty="0">
                <a:cs typeface="Times New Roman" pitchFamily="18" charset="0"/>
              </a:rPr>
              <a:t>-н.</a:t>
            </a:r>
            <a:r>
              <a:rPr lang="en-US" sz="1800" b="0" dirty="0">
                <a:cs typeface="Times New Roman" pitchFamily="18" charset="0"/>
              </a:rPr>
              <a:t>XXI</a:t>
            </a:r>
            <a:r>
              <a:rPr lang="ru-RU" sz="1800" b="0" dirty="0">
                <a:cs typeface="Times New Roman" pitchFamily="18" charset="0"/>
              </a:rPr>
              <a:t>)</a:t>
            </a:r>
            <a:endParaRPr lang="en-US" sz="1800" b="0" dirty="0">
              <a:cs typeface="Times New Roman" pitchFamily="18" charset="0"/>
            </a:endParaRPr>
          </a:p>
          <a:p>
            <a:pPr algn="ctr"/>
            <a:r>
              <a:rPr lang="ru-RU" sz="1800" dirty="0"/>
              <a:t>НОВЕЙШИЙ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484438" y="5445125"/>
            <a:ext cx="6408737" cy="1184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 i="1" dirty="0"/>
          </a:p>
          <a:p>
            <a:pPr algn="ctr"/>
            <a:endParaRPr lang="ru-RU" sz="1800" i="1" dirty="0"/>
          </a:p>
          <a:p>
            <a:pPr algn="ctr"/>
            <a:endParaRPr lang="ru-RU" sz="1800" i="1" dirty="0"/>
          </a:p>
          <a:p>
            <a:pPr algn="ctr"/>
            <a:endParaRPr lang="ru-RU" sz="1800" i="1" dirty="0"/>
          </a:p>
          <a:p>
            <a:pPr algn="ctr"/>
            <a:r>
              <a:rPr lang="ru-RU" sz="2400" i="1" dirty="0">
                <a:solidFill>
                  <a:srgbClr val="C00000"/>
                </a:solidFill>
              </a:rPr>
              <a:t>В этом периоде выделяют еще 4 этапа</a:t>
            </a:r>
          </a:p>
          <a:p>
            <a:pPr algn="ctr"/>
            <a:endParaRPr lang="ru-RU" sz="2400" i="1" dirty="0"/>
          </a:p>
          <a:p>
            <a:pPr algn="ctr"/>
            <a:endParaRPr lang="ru-RU" sz="2400" b="0" i="1" dirty="0"/>
          </a:p>
          <a:p>
            <a:pPr algn="ctr"/>
            <a:endParaRPr lang="ru-RU" sz="1800" b="0" i="1" dirty="0"/>
          </a:p>
          <a:p>
            <a:pPr algn="ctr"/>
            <a:endParaRPr lang="ru-RU" sz="1800" b="0" i="1" dirty="0"/>
          </a:p>
          <a:p>
            <a:pPr algn="ctr"/>
            <a:endParaRPr lang="ru-RU" sz="18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22000" contrast="10000"/>
          </a:blip>
          <a:srcRect/>
          <a:stretch>
            <a:fillRect/>
          </a:stretch>
        </p:blipFill>
        <p:spPr bwMode="auto">
          <a:xfrm>
            <a:off x="-180975" y="0"/>
            <a:ext cx="9525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00" y="-7938"/>
            <a:ext cx="906780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Этапы формирования </a:t>
            </a:r>
            <a:r>
              <a:rPr lang="ru-RU" sz="3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Новейшем периоде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2932113"/>
            <a:ext cx="1331913" cy="895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ahoma" pitchFamily="34" charset="0"/>
              </a:rPr>
              <a:t>ПКМ</a:t>
            </a:r>
            <a:endParaRPr lang="ru-RU" sz="2400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r>
              <a:rPr lang="ru-RU" dirty="0">
                <a:latin typeface="Tahoma" pitchFamily="34" charset="0"/>
              </a:rPr>
              <a:t>«зеркало </a:t>
            </a:r>
          </a:p>
          <a:p>
            <a:pPr algn="ctr"/>
            <a:r>
              <a:rPr lang="ru-RU" dirty="0">
                <a:latin typeface="Tahoma" pitchFamily="34" charset="0"/>
              </a:rPr>
              <a:t>эпохи»</a:t>
            </a:r>
            <a:endParaRPr lang="ru-RU" sz="2400" dirty="0">
              <a:latin typeface="Tahoma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403350" y="549275"/>
            <a:ext cx="6048375" cy="13668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buFontTx/>
              <a:buAutoNum type="arabicPeriod"/>
            </a:pPr>
            <a:r>
              <a:rPr lang="ru-RU" dirty="0"/>
              <a:t>Начало 20 века( 1914-1939): раздел мира завершен – </a:t>
            </a:r>
          </a:p>
          <a:p>
            <a:pPr marL="457200" indent="-457200"/>
            <a:r>
              <a:rPr lang="ru-RU" dirty="0"/>
              <a:t>         борьба за его передел </a:t>
            </a:r>
          </a:p>
          <a:p>
            <a:pPr marL="457200" indent="-457200"/>
            <a:r>
              <a:rPr lang="ru-RU" dirty="0">
                <a:solidFill>
                  <a:srgbClr val="C00000"/>
                </a:solidFill>
              </a:rPr>
              <a:t>События:1 мир. война, ВОСР, появление СССР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403350" y="2060575"/>
            <a:ext cx="6048375" cy="1368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/>
              <a:t>2.      Середина 20 века (1945-1960): возникновение мировой </a:t>
            </a:r>
          </a:p>
          <a:p>
            <a:r>
              <a:rPr lang="ru-RU" dirty="0"/>
              <a:t>         системы социализма</a:t>
            </a:r>
          </a:p>
          <a:p>
            <a:r>
              <a:rPr lang="ru-RU" dirty="0">
                <a:solidFill>
                  <a:srgbClr val="C00000"/>
                </a:solidFill>
              </a:rPr>
              <a:t>События: появление соц. государств в Восточной Европе, Азии,</a:t>
            </a:r>
          </a:p>
          <a:p>
            <a:r>
              <a:rPr lang="ru-RU" dirty="0">
                <a:solidFill>
                  <a:srgbClr val="C00000"/>
                </a:solidFill>
              </a:rPr>
              <a:t> Куба, получение независимости странами (Азия, Латинская </a:t>
            </a:r>
          </a:p>
          <a:p>
            <a:r>
              <a:rPr lang="ru-RU" dirty="0">
                <a:solidFill>
                  <a:srgbClr val="C00000"/>
                </a:solidFill>
              </a:rPr>
              <a:t>Америка)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403350" y="3644900"/>
            <a:ext cx="5911850" cy="1368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buFontTx/>
              <a:buAutoNum type="arabicPeriod" startAt="3"/>
            </a:pPr>
            <a:r>
              <a:rPr lang="ru-RU" dirty="0"/>
              <a:t>1960-1980 годы – дальнейший крах колониальной </a:t>
            </a:r>
          </a:p>
          <a:p>
            <a:pPr marL="457200" indent="-457200"/>
            <a:r>
              <a:rPr lang="ru-RU" dirty="0"/>
              <a:t>	системы </a:t>
            </a:r>
          </a:p>
          <a:p>
            <a:pPr marL="457200" indent="-457200"/>
            <a:r>
              <a:rPr lang="ru-RU" dirty="0">
                <a:solidFill>
                  <a:srgbClr val="C00000"/>
                </a:solidFill>
              </a:rPr>
              <a:t>События: «год Африки»</a:t>
            </a:r>
          </a:p>
          <a:p>
            <a:pPr marL="457200" indent="-457200"/>
            <a:r>
              <a:rPr lang="ru-RU" dirty="0"/>
              <a:t> 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403350" y="5229225"/>
            <a:ext cx="5911850" cy="1368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buFontTx/>
              <a:buAutoNum type="arabicPeriod" startAt="4"/>
            </a:pPr>
            <a:r>
              <a:rPr lang="ru-RU" dirty="0"/>
              <a:t>Конец 20 века (с н. 1990-х гг. до сих пор</a:t>
            </a:r>
            <a:r>
              <a:rPr lang="ru-RU" dirty="0" smtClean="0"/>
              <a:t>): крушение </a:t>
            </a:r>
          </a:p>
          <a:p>
            <a:r>
              <a:rPr lang="ru-RU" dirty="0" smtClean="0"/>
              <a:t>         социалистической системы</a:t>
            </a:r>
            <a:endParaRPr lang="ru-RU" dirty="0"/>
          </a:p>
          <a:p>
            <a:pPr marL="457200" indent="-457200"/>
            <a:r>
              <a:rPr lang="ru-RU" dirty="0">
                <a:solidFill>
                  <a:srgbClr val="C00000"/>
                </a:solidFill>
              </a:rPr>
              <a:t>События: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838200" y="1484313"/>
            <a:ext cx="493713" cy="1258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827088" y="4076700"/>
            <a:ext cx="5048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524750" y="2492375"/>
            <a:ext cx="1619250" cy="1590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latin typeface="Tahoma" pitchFamily="34" charset="0"/>
              </a:rPr>
              <a:t>Число </a:t>
            </a:r>
          </a:p>
          <a:p>
            <a:r>
              <a:rPr lang="ru-RU" sz="1400">
                <a:latin typeface="Tahoma" pitchFamily="34" charset="0"/>
              </a:rPr>
              <a:t>независимых</a:t>
            </a:r>
          </a:p>
          <a:p>
            <a:r>
              <a:rPr lang="ru-RU" sz="1400">
                <a:latin typeface="Tahoma" pitchFamily="34" charset="0"/>
              </a:rPr>
              <a:t>государств:</a:t>
            </a:r>
          </a:p>
          <a:p>
            <a:r>
              <a:rPr lang="ru-RU" sz="1400">
                <a:latin typeface="Tahoma" pitchFamily="34" charset="0"/>
              </a:rPr>
              <a:t>1900 - 57</a:t>
            </a:r>
          </a:p>
          <a:p>
            <a:r>
              <a:rPr lang="ru-RU" sz="1400">
                <a:latin typeface="Tahoma" pitchFamily="34" charset="0"/>
              </a:rPr>
              <a:t>1956 - 89</a:t>
            </a:r>
          </a:p>
          <a:p>
            <a:r>
              <a:rPr lang="ru-RU" sz="1400">
                <a:latin typeface="Tahoma" pitchFamily="34" charset="0"/>
              </a:rPr>
              <a:t>1990 - 170</a:t>
            </a:r>
          </a:p>
          <a:p>
            <a:r>
              <a:rPr lang="ru-RU" sz="1400">
                <a:latin typeface="Tahoma" pitchFamily="34" charset="0"/>
              </a:rPr>
              <a:t>2003 - 193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7451725" y="1484313"/>
            <a:ext cx="7921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7451725" y="4191000"/>
            <a:ext cx="777875" cy="139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512" y="115887"/>
            <a:ext cx="8928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Изменения </a:t>
            </a:r>
            <a:r>
              <a:rPr lang="ru-RU" sz="3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носят </a:t>
            </a:r>
            <a:r>
              <a:rPr lang="ru-R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различный </a:t>
            </a:r>
            <a:r>
              <a:rPr lang="ru-RU" sz="3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характер</a:t>
            </a:r>
            <a:endParaRPr lang="ru-RU" sz="32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331640" y="996156"/>
            <a:ext cx="2924175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КОЛИЧЕСТВЕННЫЕ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889500" y="981075"/>
            <a:ext cx="328295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КАЧЕСТВЕННЫЕ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79512" y="1484313"/>
            <a:ext cx="4248472" cy="504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>
                <a:latin typeface="Tahoma" pitchFamily="34" charset="0"/>
              </a:rPr>
              <a:t> </a:t>
            </a:r>
            <a:r>
              <a:rPr lang="ru-RU" sz="1800" dirty="0">
                <a:cs typeface="Times New Roman" panose="02020603050405020304" pitchFamily="18" charset="0"/>
              </a:rPr>
              <a:t>Присоединение вновь открытых земель (в прошлом</a:t>
            </a:r>
            <a:r>
              <a:rPr lang="ru-RU" sz="1800" dirty="0" smtClean="0">
                <a:cs typeface="Times New Roman" panose="02020603050405020304" pitchFamily="18" charset="0"/>
              </a:rPr>
              <a:t>)</a:t>
            </a:r>
          </a:p>
          <a:p>
            <a:endParaRPr lang="ru-RU" sz="10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>
                <a:cs typeface="Times New Roman" panose="02020603050405020304" pitchFamily="18" charset="0"/>
              </a:rPr>
              <a:t> Территориальные приобретения или потери вследствие </a:t>
            </a:r>
            <a:r>
              <a:rPr lang="ru-RU" sz="1800" dirty="0" smtClean="0">
                <a:cs typeface="Times New Roman" panose="02020603050405020304" pitchFamily="18" charset="0"/>
              </a:rPr>
              <a:t>войн</a:t>
            </a:r>
          </a:p>
          <a:p>
            <a:endParaRPr lang="ru-RU" sz="10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>
                <a:cs typeface="Times New Roman" panose="02020603050405020304" pitchFamily="18" charset="0"/>
              </a:rPr>
              <a:t> Объединение или распад государств</a:t>
            </a:r>
          </a:p>
          <a:p>
            <a:r>
              <a:rPr lang="ru-RU" sz="1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Объединение Германии, распад Чехословакии (Чехия</a:t>
            </a:r>
            <a:r>
              <a:rPr lang="ru-RU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Словакия), </a:t>
            </a:r>
            <a:r>
              <a:rPr lang="ru-RU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распад </a:t>
            </a:r>
            <a:r>
              <a:rPr lang="ru-RU" sz="1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СССР (</a:t>
            </a:r>
            <a:r>
              <a:rPr lang="ru-RU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РФ+ </a:t>
            </a:r>
            <a:r>
              <a:rPr lang="ru-RU" sz="1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Эстония, Латвия, Литва, Белоруссия, Украина, Молдавия, Грузия, Армения, Азербайджан, Казахстан, Туркмения, Таджикистан, Узбекистан, Киргизия), </a:t>
            </a:r>
            <a:r>
              <a:rPr lang="ru-RU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распад Югославии (</a:t>
            </a:r>
            <a:r>
              <a:rPr lang="ru-RU" sz="1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Босния-Герцеговина, Македония, Хорватия, Словения, Сербия, Черногория, Косово), Йемен</a:t>
            </a:r>
          </a:p>
          <a:p>
            <a:endParaRPr lang="ru-RU" sz="10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ru-RU" sz="1800" dirty="0">
                <a:cs typeface="Times New Roman" panose="02020603050405020304" pitchFamily="18" charset="0"/>
              </a:rPr>
              <a:t>- Добровольные уступки или обмен странами участков суши</a:t>
            </a:r>
          </a:p>
          <a:p>
            <a:r>
              <a:rPr 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Гонконг, Панамский </a:t>
            </a:r>
            <a:r>
              <a:rPr lang="ru-RU" sz="1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канал</a:t>
            </a:r>
          </a:p>
          <a:p>
            <a:endParaRPr lang="ru-RU" sz="10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>
                <a:cs typeface="Times New Roman" panose="02020603050405020304" pitchFamily="18" charset="0"/>
              </a:rPr>
              <a:t>Отвоевание суши у моря(намыв территории)</a:t>
            </a:r>
          </a:p>
          <a:p>
            <a:r>
              <a:rPr 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Япония, </a:t>
            </a:r>
            <a:r>
              <a:rPr lang="ru-RU" sz="1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Нидерланды</a:t>
            </a:r>
            <a:endParaRPr lang="ru-RU" sz="18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644008" y="1484313"/>
            <a:ext cx="4282505" cy="4524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>
                <a:latin typeface="Tahoma" pitchFamily="34" charset="0"/>
              </a:rPr>
              <a:t> </a:t>
            </a:r>
            <a:r>
              <a:rPr lang="ru-RU" sz="1800" dirty="0">
                <a:cs typeface="Times New Roman" panose="02020603050405020304" pitchFamily="18" charset="0"/>
              </a:rPr>
              <a:t>Приобретение страной</a:t>
            </a:r>
          </a:p>
          <a:p>
            <a:r>
              <a:rPr lang="ru-RU" sz="1800" dirty="0">
                <a:cs typeface="Times New Roman" panose="02020603050405020304" pitchFamily="18" charset="0"/>
              </a:rPr>
              <a:t>политического суверенитета</a:t>
            </a:r>
          </a:p>
          <a:p>
            <a:r>
              <a:rPr 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Эритрея, Намибия, </a:t>
            </a:r>
            <a:r>
              <a:rPr lang="ru-RU" sz="1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Восточный Тимор</a:t>
            </a:r>
            <a:endParaRPr lang="ru-RU" sz="1800" dirty="0">
              <a:cs typeface="Times New Roman" panose="02020603050405020304" pitchFamily="18" charset="0"/>
            </a:endParaRPr>
          </a:p>
          <a:p>
            <a:endParaRPr lang="ru-RU" sz="18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>
                <a:cs typeface="Times New Roman" panose="02020603050405020304" pitchFamily="18" charset="0"/>
              </a:rPr>
              <a:t> Введение новых форм государственного устройства</a:t>
            </a:r>
          </a:p>
          <a:p>
            <a:r>
              <a:rPr 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Бельгия, </a:t>
            </a:r>
            <a:r>
              <a:rPr lang="ru-RU" sz="1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Камбоджа</a:t>
            </a:r>
            <a:endParaRPr lang="ru-RU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ru-RU" sz="18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>
                <a:cs typeface="Times New Roman" panose="02020603050405020304" pitchFamily="18" charset="0"/>
              </a:rPr>
              <a:t> Образование межгосударственных политических союзов и организаций</a:t>
            </a:r>
          </a:p>
          <a:p>
            <a:r>
              <a:rPr 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СНГ, расширение </a:t>
            </a:r>
            <a:r>
              <a:rPr lang="ru-RU" sz="1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ЕС,НАТО</a:t>
            </a:r>
            <a:endParaRPr lang="ru-RU" sz="1800" dirty="0">
              <a:cs typeface="Times New Roman" panose="02020603050405020304" pitchFamily="18" charset="0"/>
            </a:endParaRPr>
          </a:p>
          <a:p>
            <a:endParaRPr lang="ru-RU" sz="18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>
                <a:cs typeface="Times New Roman" panose="02020603050405020304" pitchFamily="18" charset="0"/>
              </a:rPr>
              <a:t> Появление и исчезновение на </a:t>
            </a:r>
            <a:r>
              <a:rPr lang="ru-RU" sz="1800" dirty="0" smtClean="0">
                <a:cs typeface="Times New Roman" panose="02020603050405020304" pitchFamily="18" charset="0"/>
              </a:rPr>
              <a:t>планете «</a:t>
            </a:r>
            <a:r>
              <a:rPr lang="ru-RU" sz="1800" dirty="0">
                <a:cs typeface="Times New Roman" panose="02020603050405020304" pitchFamily="18" charset="0"/>
              </a:rPr>
              <a:t>горячих точек» - очагов межгосударственных конфликтных ситуаций 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2699791" y="593327"/>
            <a:ext cx="449331" cy="38774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5996193" y="593327"/>
            <a:ext cx="411465" cy="40282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2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691680" y="115888"/>
            <a:ext cx="4536504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939"/>
                </a:solidFill>
                <a:cs typeface="Times New Roman" panose="02020603050405020304" pitchFamily="18" charset="0"/>
              </a:rPr>
              <a:t>Региональные конфликты и</a:t>
            </a:r>
          </a:p>
          <a:p>
            <a:pPr algn="ctr"/>
            <a:r>
              <a:rPr lang="ru-RU" sz="1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939"/>
                </a:solidFill>
                <a:cs typeface="Times New Roman" panose="02020603050405020304" pitchFamily="18" charset="0"/>
              </a:rPr>
              <a:t>проблема терроризма</a:t>
            </a:r>
          </a:p>
        </p:txBody>
      </p:sp>
      <p:pic>
        <p:nvPicPr>
          <p:cNvPr id="15364" name="Picture 4" descr="Израиль палестина"/>
          <p:cNvPicPr>
            <a:picLocks noChangeAspect="1" noChangeArrowheads="1"/>
          </p:cNvPicPr>
          <p:nvPr/>
        </p:nvPicPr>
        <p:blipFill>
          <a:blip r:embed="rId2"/>
          <a:srcRect l="2757"/>
          <a:stretch>
            <a:fillRect/>
          </a:stretch>
        </p:blipFill>
        <p:spPr bwMode="auto">
          <a:xfrm>
            <a:off x="5245100" y="1967364"/>
            <a:ext cx="2257114" cy="1657350"/>
          </a:xfrm>
          <a:prstGeom prst="rect">
            <a:avLst/>
          </a:prstGeom>
          <a:noFill/>
        </p:spPr>
      </p:pic>
      <p:pic>
        <p:nvPicPr>
          <p:cNvPr id="15365" name="Picture 5" descr="Show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5607" y="842962"/>
            <a:ext cx="1576387" cy="1871663"/>
          </a:xfrm>
          <a:prstGeom prst="rect">
            <a:avLst/>
          </a:prstGeom>
          <a:noFill/>
        </p:spPr>
      </p:pic>
      <p:pic>
        <p:nvPicPr>
          <p:cNvPr id="15366" name="Picture 6" descr="Американцы в ирак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7920" y="4033964"/>
            <a:ext cx="2592387" cy="1885950"/>
          </a:xfrm>
          <a:prstGeom prst="rect">
            <a:avLst/>
          </a:prstGeom>
          <a:noFill/>
        </p:spPr>
      </p:pic>
      <p:pic>
        <p:nvPicPr>
          <p:cNvPr id="15371" name="Picture 11" descr="Конфликты в современном мире"/>
          <p:cNvPicPr>
            <a:picLocks noChangeAspect="1" noChangeArrowheads="1"/>
          </p:cNvPicPr>
          <p:nvPr/>
        </p:nvPicPr>
        <p:blipFill>
          <a:blip r:embed="rId5"/>
          <a:srcRect l="6764" t="9340" b="29773"/>
          <a:stretch>
            <a:fillRect/>
          </a:stretch>
        </p:blipFill>
        <p:spPr bwMode="auto">
          <a:xfrm>
            <a:off x="179480" y="1771650"/>
            <a:ext cx="4679950" cy="1963848"/>
          </a:xfrm>
          <a:prstGeom prst="rect">
            <a:avLst/>
          </a:prstGeom>
          <a:noFill/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346599" y="1367165"/>
            <a:ext cx="19917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1400" dirty="0">
                <a:solidFill>
                  <a:srgbClr val="C00000"/>
                </a:solidFill>
              </a:rPr>
              <a:t>Израиль и Палестина. До мира еще </a:t>
            </a:r>
            <a:r>
              <a:rPr lang="ru-RU" sz="1400" dirty="0" smtClean="0">
                <a:solidFill>
                  <a:srgbClr val="C00000"/>
                </a:solidFill>
              </a:rPr>
              <a:t>далеко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392176" y="3726187"/>
            <a:ext cx="26838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1400" dirty="0">
                <a:solidFill>
                  <a:srgbClr val="C00000"/>
                </a:solidFill>
              </a:rPr>
              <a:t>Американские войска </a:t>
            </a:r>
            <a:r>
              <a:rPr lang="ru-RU" sz="1400" dirty="0" smtClean="0">
                <a:solidFill>
                  <a:srgbClr val="C00000"/>
                </a:solidFill>
              </a:rPr>
              <a:t>в Ираке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859338" y="6597650"/>
            <a:ext cx="215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1000"/>
              <a:t>.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918647" y="4610768"/>
            <a:ext cx="537093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1800" dirty="0">
                <a:solidFill>
                  <a:srgbClr val="FF0000"/>
                </a:solidFill>
              </a:rPr>
              <a:t>    </a:t>
            </a:r>
            <a:r>
              <a:rPr lang="ru-RU" dirty="0">
                <a:solidFill>
                  <a:srgbClr val="C00000"/>
                </a:solidFill>
              </a:rPr>
              <a:t>«Дуга нестабильности» </a:t>
            </a:r>
            <a:r>
              <a:rPr lang="ru-RU" dirty="0"/>
              <a:t>- проходящая от Британских островов через Среднюю Европу, Балканы, Кавказ, Памир, Гималаи к Индонезии и островам Зондского архипелага.</a:t>
            </a:r>
          </a:p>
          <a:p>
            <a:pPr algn="just" eaLnBrk="1" hangingPunct="1"/>
            <a:r>
              <a:rPr lang="ru-RU" dirty="0"/>
              <a:t>    В настоящее время, в связи с ослаблением роли </a:t>
            </a:r>
            <a:r>
              <a:rPr lang="ru-RU" dirty="0" smtClean="0"/>
              <a:t>России </a:t>
            </a:r>
            <a:r>
              <a:rPr lang="ru-RU" dirty="0"/>
              <a:t>и претензии США на то, чтобы стать единственной супердержавой современного мира, число конфликтов в регионе существенно увеличилось.</a:t>
            </a:r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179388" y="3571875"/>
            <a:ext cx="1584325" cy="793750"/>
          </a:xfrm>
          <a:prstGeom prst="wedgeRectCallout">
            <a:avLst>
              <a:gd name="adj1" fmla="val 93685"/>
              <a:gd name="adj2" fmla="val -106398"/>
            </a:avLst>
          </a:prstGeom>
          <a:solidFill>
            <a:schemeClr val="accent6">
              <a:lumMod val="40000"/>
              <a:lumOff val="60000"/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1000" dirty="0"/>
              <a:t>   Внутринациональные конфликты в странах Тропической Африки (Бурунди, Конго, Сома-ли и др</a:t>
            </a:r>
            <a:r>
              <a:rPr lang="ru-RU" sz="1000" dirty="0" smtClean="0"/>
              <a:t>.)</a:t>
            </a:r>
            <a:endParaRPr lang="ru-RU" sz="1000" dirty="0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475656" y="740290"/>
            <a:ext cx="5428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ОСНОВНЫЕ РЕГИОНАЛЬНЫЕ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КОНФЛИКТЫ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179388" y="2565400"/>
            <a:ext cx="1152525" cy="503238"/>
          </a:xfrm>
          <a:prstGeom prst="wedgeRectCallout">
            <a:avLst>
              <a:gd name="adj1" fmla="val 150963"/>
              <a:gd name="adj2" fmla="val -58833"/>
            </a:avLst>
          </a:prstGeom>
          <a:solidFill>
            <a:schemeClr val="accent6">
              <a:lumMod val="40000"/>
              <a:lumOff val="6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1000" dirty="0"/>
              <a:t>Арабо-израильская </a:t>
            </a:r>
            <a:r>
              <a:rPr lang="ru-RU" sz="1000" dirty="0" smtClean="0"/>
              <a:t>борьба</a:t>
            </a:r>
            <a:endParaRPr lang="ru-RU" sz="1000" dirty="0"/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2810463" y="4005051"/>
            <a:ext cx="1079500" cy="215900"/>
          </a:xfrm>
          <a:prstGeom prst="wedgeRectCallout">
            <a:avLst>
              <a:gd name="adj1" fmla="val -47352"/>
              <a:gd name="adj2" fmla="val -739704"/>
            </a:avLst>
          </a:prstGeom>
          <a:solidFill>
            <a:schemeClr val="accent6">
              <a:lumMod val="40000"/>
              <a:lumOff val="60000"/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1000"/>
              <a:t>Война в Ираке</a:t>
            </a:r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4140200" y="2349500"/>
            <a:ext cx="863600" cy="358775"/>
          </a:xfrm>
          <a:prstGeom prst="wedgeRectCallout">
            <a:avLst>
              <a:gd name="adj1" fmla="val -185477"/>
              <a:gd name="adj2" fmla="val -19028"/>
            </a:avLst>
          </a:prstGeom>
          <a:solidFill>
            <a:schemeClr val="accent6">
              <a:lumMod val="40000"/>
              <a:lumOff val="60000"/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1000" dirty="0"/>
              <a:t>Афганский кризис</a:t>
            </a:r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2012950" y="1841500"/>
            <a:ext cx="2673350" cy="1746250"/>
          </a:xfrm>
          <a:custGeom>
            <a:avLst/>
            <a:gdLst/>
            <a:ahLst/>
            <a:cxnLst>
              <a:cxn ang="0">
                <a:pos x="1628" y="1100"/>
              </a:cxn>
              <a:cxn ang="0">
                <a:pos x="1664" y="1024"/>
              </a:cxn>
              <a:cxn ang="0">
                <a:pos x="1684" y="976"/>
              </a:cxn>
              <a:cxn ang="0">
                <a:pos x="1592" y="916"/>
              </a:cxn>
              <a:cxn ang="0">
                <a:pos x="1580" y="904"/>
              </a:cxn>
              <a:cxn ang="0">
                <a:pos x="1556" y="896"/>
              </a:cxn>
              <a:cxn ang="0">
                <a:pos x="1552" y="884"/>
              </a:cxn>
              <a:cxn ang="0">
                <a:pos x="1516" y="868"/>
              </a:cxn>
              <a:cxn ang="0">
                <a:pos x="1492" y="848"/>
              </a:cxn>
              <a:cxn ang="0">
                <a:pos x="1456" y="828"/>
              </a:cxn>
              <a:cxn ang="0">
                <a:pos x="1412" y="800"/>
              </a:cxn>
              <a:cxn ang="0">
                <a:pos x="1368" y="760"/>
              </a:cxn>
              <a:cxn ang="0">
                <a:pos x="1316" y="720"/>
              </a:cxn>
              <a:cxn ang="0">
                <a:pos x="1264" y="688"/>
              </a:cxn>
              <a:cxn ang="0">
                <a:pos x="1244" y="672"/>
              </a:cxn>
              <a:cxn ang="0">
                <a:pos x="1236" y="660"/>
              </a:cxn>
              <a:cxn ang="0">
                <a:pos x="1224" y="652"/>
              </a:cxn>
              <a:cxn ang="0">
                <a:pos x="1156" y="604"/>
              </a:cxn>
              <a:cxn ang="0">
                <a:pos x="1036" y="524"/>
              </a:cxn>
              <a:cxn ang="0">
                <a:pos x="1004" y="496"/>
              </a:cxn>
              <a:cxn ang="0">
                <a:pos x="868" y="420"/>
              </a:cxn>
              <a:cxn ang="0">
                <a:pos x="788" y="380"/>
              </a:cxn>
              <a:cxn ang="0">
                <a:pos x="688" y="344"/>
              </a:cxn>
              <a:cxn ang="0">
                <a:pos x="516" y="300"/>
              </a:cxn>
              <a:cxn ang="0">
                <a:pos x="300" y="236"/>
              </a:cxn>
              <a:cxn ang="0">
                <a:pos x="264" y="220"/>
              </a:cxn>
              <a:cxn ang="0">
                <a:pos x="216" y="188"/>
              </a:cxn>
              <a:cxn ang="0">
                <a:pos x="164" y="160"/>
              </a:cxn>
              <a:cxn ang="0">
                <a:pos x="116" y="124"/>
              </a:cxn>
              <a:cxn ang="0">
                <a:pos x="72" y="80"/>
              </a:cxn>
              <a:cxn ang="0">
                <a:pos x="32" y="40"/>
              </a:cxn>
              <a:cxn ang="0">
                <a:pos x="0" y="0"/>
              </a:cxn>
            </a:cxnLst>
            <a:rect l="0" t="0" r="r" b="b"/>
            <a:pathLst>
              <a:path w="1684" h="1100">
                <a:moveTo>
                  <a:pt x="1628" y="1100"/>
                </a:moveTo>
                <a:cubicBezTo>
                  <a:pt x="1636" y="1069"/>
                  <a:pt x="1646" y="1051"/>
                  <a:pt x="1664" y="1024"/>
                </a:cubicBezTo>
                <a:cubicBezTo>
                  <a:pt x="1674" y="1010"/>
                  <a:pt x="1674" y="991"/>
                  <a:pt x="1684" y="976"/>
                </a:cubicBezTo>
                <a:cubicBezTo>
                  <a:pt x="1666" y="949"/>
                  <a:pt x="1620" y="935"/>
                  <a:pt x="1592" y="916"/>
                </a:cubicBezTo>
                <a:cubicBezTo>
                  <a:pt x="1587" y="913"/>
                  <a:pt x="1585" y="907"/>
                  <a:pt x="1580" y="904"/>
                </a:cubicBezTo>
                <a:cubicBezTo>
                  <a:pt x="1573" y="900"/>
                  <a:pt x="1556" y="896"/>
                  <a:pt x="1556" y="896"/>
                </a:cubicBezTo>
                <a:cubicBezTo>
                  <a:pt x="1555" y="892"/>
                  <a:pt x="1555" y="887"/>
                  <a:pt x="1552" y="884"/>
                </a:cubicBezTo>
                <a:cubicBezTo>
                  <a:pt x="1545" y="877"/>
                  <a:pt x="1525" y="873"/>
                  <a:pt x="1516" y="868"/>
                </a:cubicBezTo>
                <a:cubicBezTo>
                  <a:pt x="1490" y="855"/>
                  <a:pt x="1519" y="866"/>
                  <a:pt x="1492" y="848"/>
                </a:cubicBezTo>
                <a:cubicBezTo>
                  <a:pt x="1481" y="840"/>
                  <a:pt x="1456" y="828"/>
                  <a:pt x="1456" y="828"/>
                </a:cubicBezTo>
                <a:cubicBezTo>
                  <a:pt x="1445" y="811"/>
                  <a:pt x="1428" y="811"/>
                  <a:pt x="1412" y="800"/>
                </a:cubicBezTo>
                <a:cubicBezTo>
                  <a:pt x="1401" y="784"/>
                  <a:pt x="1384" y="771"/>
                  <a:pt x="1368" y="760"/>
                </a:cubicBezTo>
                <a:cubicBezTo>
                  <a:pt x="1359" y="732"/>
                  <a:pt x="1337" y="734"/>
                  <a:pt x="1316" y="720"/>
                </a:cubicBezTo>
                <a:cubicBezTo>
                  <a:pt x="1298" y="708"/>
                  <a:pt x="1283" y="697"/>
                  <a:pt x="1264" y="688"/>
                </a:cubicBezTo>
                <a:cubicBezTo>
                  <a:pt x="1241" y="654"/>
                  <a:pt x="1272" y="694"/>
                  <a:pt x="1244" y="672"/>
                </a:cubicBezTo>
                <a:cubicBezTo>
                  <a:pt x="1240" y="669"/>
                  <a:pt x="1239" y="663"/>
                  <a:pt x="1236" y="660"/>
                </a:cubicBezTo>
                <a:cubicBezTo>
                  <a:pt x="1233" y="657"/>
                  <a:pt x="1228" y="655"/>
                  <a:pt x="1224" y="652"/>
                </a:cubicBezTo>
                <a:cubicBezTo>
                  <a:pt x="1208" y="627"/>
                  <a:pt x="1180" y="618"/>
                  <a:pt x="1156" y="604"/>
                </a:cubicBezTo>
                <a:cubicBezTo>
                  <a:pt x="1119" y="584"/>
                  <a:pt x="1073" y="536"/>
                  <a:pt x="1036" y="524"/>
                </a:cubicBezTo>
                <a:cubicBezTo>
                  <a:pt x="1024" y="512"/>
                  <a:pt x="1020" y="501"/>
                  <a:pt x="1004" y="496"/>
                </a:cubicBezTo>
                <a:cubicBezTo>
                  <a:pt x="978" y="470"/>
                  <a:pt x="904" y="432"/>
                  <a:pt x="868" y="420"/>
                </a:cubicBezTo>
                <a:cubicBezTo>
                  <a:pt x="847" y="399"/>
                  <a:pt x="816" y="387"/>
                  <a:pt x="788" y="380"/>
                </a:cubicBezTo>
                <a:cubicBezTo>
                  <a:pt x="759" y="361"/>
                  <a:pt x="721" y="355"/>
                  <a:pt x="688" y="344"/>
                </a:cubicBezTo>
                <a:cubicBezTo>
                  <a:pt x="632" y="325"/>
                  <a:pt x="574" y="306"/>
                  <a:pt x="516" y="300"/>
                </a:cubicBezTo>
                <a:cubicBezTo>
                  <a:pt x="445" y="276"/>
                  <a:pt x="372" y="254"/>
                  <a:pt x="300" y="236"/>
                </a:cubicBezTo>
                <a:cubicBezTo>
                  <a:pt x="289" y="229"/>
                  <a:pt x="275" y="227"/>
                  <a:pt x="264" y="220"/>
                </a:cubicBezTo>
                <a:cubicBezTo>
                  <a:pt x="248" y="209"/>
                  <a:pt x="232" y="199"/>
                  <a:pt x="216" y="188"/>
                </a:cubicBezTo>
                <a:cubicBezTo>
                  <a:pt x="198" y="176"/>
                  <a:pt x="181" y="177"/>
                  <a:pt x="164" y="160"/>
                </a:cubicBezTo>
                <a:cubicBezTo>
                  <a:pt x="150" y="146"/>
                  <a:pt x="130" y="138"/>
                  <a:pt x="116" y="124"/>
                </a:cubicBezTo>
                <a:cubicBezTo>
                  <a:pt x="103" y="111"/>
                  <a:pt x="88" y="90"/>
                  <a:pt x="72" y="80"/>
                </a:cubicBezTo>
                <a:cubicBezTo>
                  <a:pt x="62" y="65"/>
                  <a:pt x="47" y="50"/>
                  <a:pt x="32" y="40"/>
                </a:cubicBezTo>
                <a:cubicBezTo>
                  <a:pt x="20" y="22"/>
                  <a:pt x="14" y="14"/>
                  <a:pt x="0" y="0"/>
                </a:cubicBezTo>
              </a:path>
            </a:pathLst>
          </a:custGeom>
          <a:noFill/>
          <a:ln w="22225" cap="flat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1860550" y="1855788"/>
            <a:ext cx="2711450" cy="1717675"/>
          </a:xfrm>
          <a:custGeom>
            <a:avLst/>
            <a:gdLst/>
            <a:ahLst/>
            <a:cxnLst>
              <a:cxn ang="0">
                <a:pos x="1716" y="1087"/>
              </a:cxn>
              <a:cxn ang="0">
                <a:pos x="1672" y="1059"/>
              </a:cxn>
              <a:cxn ang="0">
                <a:pos x="1576" y="1003"/>
              </a:cxn>
              <a:cxn ang="0">
                <a:pos x="1528" y="979"/>
              </a:cxn>
              <a:cxn ang="0">
                <a:pos x="1504" y="971"/>
              </a:cxn>
              <a:cxn ang="0">
                <a:pos x="1408" y="983"/>
              </a:cxn>
              <a:cxn ang="0">
                <a:pos x="1280" y="995"/>
              </a:cxn>
              <a:cxn ang="0">
                <a:pos x="1164" y="975"/>
              </a:cxn>
              <a:cxn ang="0">
                <a:pos x="1060" y="927"/>
              </a:cxn>
              <a:cxn ang="0">
                <a:pos x="928" y="835"/>
              </a:cxn>
              <a:cxn ang="0">
                <a:pos x="880" y="799"/>
              </a:cxn>
              <a:cxn ang="0">
                <a:pos x="800" y="779"/>
              </a:cxn>
              <a:cxn ang="0">
                <a:pos x="776" y="775"/>
              </a:cxn>
              <a:cxn ang="0">
                <a:pos x="752" y="767"/>
              </a:cxn>
              <a:cxn ang="0">
                <a:pos x="564" y="779"/>
              </a:cxn>
              <a:cxn ang="0">
                <a:pos x="500" y="755"/>
              </a:cxn>
              <a:cxn ang="0">
                <a:pos x="476" y="747"/>
              </a:cxn>
              <a:cxn ang="0">
                <a:pos x="432" y="691"/>
              </a:cxn>
              <a:cxn ang="0">
                <a:pos x="416" y="655"/>
              </a:cxn>
              <a:cxn ang="0">
                <a:pos x="376" y="503"/>
              </a:cxn>
              <a:cxn ang="0">
                <a:pos x="352" y="455"/>
              </a:cxn>
              <a:cxn ang="0">
                <a:pos x="340" y="451"/>
              </a:cxn>
              <a:cxn ang="0">
                <a:pos x="280" y="407"/>
              </a:cxn>
              <a:cxn ang="0">
                <a:pos x="220" y="367"/>
              </a:cxn>
              <a:cxn ang="0">
                <a:pos x="164" y="335"/>
              </a:cxn>
              <a:cxn ang="0">
                <a:pos x="140" y="327"/>
              </a:cxn>
              <a:cxn ang="0">
                <a:pos x="108" y="303"/>
              </a:cxn>
              <a:cxn ang="0">
                <a:pos x="72" y="255"/>
              </a:cxn>
              <a:cxn ang="0">
                <a:pos x="20" y="155"/>
              </a:cxn>
              <a:cxn ang="0">
                <a:pos x="0" y="119"/>
              </a:cxn>
              <a:cxn ang="0">
                <a:pos x="28" y="79"/>
              </a:cxn>
              <a:cxn ang="0">
                <a:pos x="56" y="47"/>
              </a:cxn>
              <a:cxn ang="0">
                <a:pos x="84" y="15"/>
              </a:cxn>
              <a:cxn ang="0">
                <a:pos x="96" y="3"/>
              </a:cxn>
            </a:cxnLst>
            <a:rect l="0" t="0" r="r" b="b"/>
            <a:pathLst>
              <a:path w="1716" h="1087">
                <a:moveTo>
                  <a:pt x="1716" y="1087"/>
                </a:moveTo>
                <a:cubicBezTo>
                  <a:pt x="1705" y="1071"/>
                  <a:pt x="1689" y="1068"/>
                  <a:pt x="1672" y="1059"/>
                </a:cubicBezTo>
                <a:cubicBezTo>
                  <a:pt x="1639" y="1042"/>
                  <a:pt x="1607" y="1024"/>
                  <a:pt x="1576" y="1003"/>
                </a:cubicBezTo>
                <a:cubicBezTo>
                  <a:pt x="1563" y="994"/>
                  <a:pt x="1543" y="986"/>
                  <a:pt x="1528" y="979"/>
                </a:cubicBezTo>
                <a:cubicBezTo>
                  <a:pt x="1520" y="976"/>
                  <a:pt x="1504" y="971"/>
                  <a:pt x="1504" y="971"/>
                </a:cubicBezTo>
                <a:cubicBezTo>
                  <a:pt x="1470" y="974"/>
                  <a:pt x="1442" y="980"/>
                  <a:pt x="1408" y="983"/>
                </a:cubicBezTo>
                <a:cubicBezTo>
                  <a:pt x="1355" y="1018"/>
                  <a:pt x="1394" y="999"/>
                  <a:pt x="1280" y="995"/>
                </a:cubicBezTo>
                <a:cubicBezTo>
                  <a:pt x="1245" y="983"/>
                  <a:pt x="1201" y="979"/>
                  <a:pt x="1164" y="975"/>
                </a:cubicBezTo>
                <a:cubicBezTo>
                  <a:pt x="1127" y="963"/>
                  <a:pt x="1097" y="939"/>
                  <a:pt x="1060" y="927"/>
                </a:cubicBezTo>
                <a:cubicBezTo>
                  <a:pt x="1029" y="896"/>
                  <a:pt x="967" y="854"/>
                  <a:pt x="928" y="835"/>
                </a:cubicBezTo>
                <a:cubicBezTo>
                  <a:pt x="911" y="826"/>
                  <a:pt x="900" y="803"/>
                  <a:pt x="880" y="799"/>
                </a:cubicBezTo>
                <a:cubicBezTo>
                  <a:pt x="853" y="794"/>
                  <a:pt x="827" y="785"/>
                  <a:pt x="800" y="779"/>
                </a:cubicBezTo>
                <a:cubicBezTo>
                  <a:pt x="792" y="777"/>
                  <a:pt x="784" y="777"/>
                  <a:pt x="776" y="775"/>
                </a:cubicBezTo>
                <a:cubicBezTo>
                  <a:pt x="768" y="773"/>
                  <a:pt x="752" y="767"/>
                  <a:pt x="752" y="767"/>
                </a:cubicBezTo>
                <a:cubicBezTo>
                  <a:pt x="680" y="773"/>
                  <a:pt x="647" y="776"/>
                  <a:pt x="564" y="779"/>
                </a:cubicBezTo>
                <a:cubicBezTo>
                  <a:pt x="536" y="775"/>
                  <a:pt x="524" y="766"/>
                  <a:pt x="500" y="755"/>
                </a:cubicBezTo>
                <a:cubicBezTo>
                  <a:pt x="492" y="752"/>
                  <a:pt x="476" y="747"/>
                  <a:pt x="476" y="747"/>
                </a:cubicBezTo>
                <a:cubicBezTo>
                  <a:pt x="471" y="731"/>
                  <a:pt x="446" y="705"/>
                  <a:pt x="432" y="691"/>
                </a:cubicBezTo>
                <a:cubicBezTo>
                  <a:pt x="428" y="678"/>
                  <a:pt x="419" y="668"/>
                  <a:pt x="416" y="655"/>
                </a:cubicBezTo>
                <a:cubicBezTo>
                  <a:pt x="403" y="604"/>
                  <a:pt x="393" y="553"/>
                  <a:pt x="376" y="503"/>
                </a:cubicBezTo>
                <a:cubicBezTo>
                  <a:pt x="370" y="486"/>
                  <a:pt x="358" y="472"/>
                  <a:pt x="352" y="455"/>
                </a:cubicBezTo>
                <a:cubicBezTo>
                  <a:pt x="351" y="451"/>
                  <a:pt x="344" y="452"/>
                  <a:pt x="340" y="451"/>
                </a:cubicBezTo>
                <a:cubicBezTo>
                  <a:pt x="315" y="426"/>
                  <a:pt x="309" y="426"/>
                  <a:pt x="280" y="407"/>
                </a:cubicBezTo>
                <a:cubicBezTo>
                  <a:pt x="260" y="393"/>
                  <a:pt x="244" y="375"/>
                  <a:pt x="220" y="367"/>
                </a:cubicBezTo>
                <a:cubicBezTo>
                  <a:pt x="209" y="351"/>
                  <a:pt x="183" y="343"/>
                  <a:pt x="164" y="335"/>
                </a:cubicBezTo>
                <a:cubicBezTo>
                  <a:pt x="156" y="332"/>
                  <a:pt x="140" y="327"/>
                  <a:pt x="140" y="327"/>
                </a:cubicBezTo>
                <a:cubicBezTo>
                  <a:pt x="130" y="313"/>
                  <a:pt x="122" y="312"/>
                  <a:pt x="108" y="303"/>
                </a:cubicBezTo>
                <a:cubicBezTo>
                  <a:pt x="96" y="285"/>
                  <a:pt x="87" y="270"/>
                  <a:pt x="72" y="255"/>
                </a:cubicBezTo>
                <a:cubicBezTo>
                  <a:pt x="63" y="219"/>
                  <a:pt x="46" y="181"/>
                  <a:pt x="20" y="155"/>
                </a:cubicBezTo>
                <a:cubicBezTo>
                  <a:pt x="15" y="140"/>
                  <a:pt x="5" y="134"/>
                  <a:pt x="0" y="119"/>
                </a:cubicBezTo>
                <a:cubicBezTo>
                  <a:pt x="5" y="82"/>
                  <a:pt x="3" y="95"/>
                  <a:pt x="28" y="79"/>
                </a:cubicBezTo>
                <a:cubicBezTo>
                  <a:pt x="47" y="51"/>
                  <a:pt x="36" y="60"/>
                  <a:pt x="56" y="47"/>
                </a:cubicBezTo>
                <a:cubicBezTo>
                  <a:pt x="67" y="30"/>
                  <a:pt x="64" y="25"/>
                  <a:pt x="84" y="15"/>
                </a:cubicBezTo>
                <a:cubicBezTo>
                  <a:pt x="89" y="0"/>
                  <a:pt x="84" y="3"/>
                  <a:pt x="96" y="3"/>
                </a:cubicBezTo>
              </a:path>
            </a:pathLst>
          </a:custGeom>
          <a:noFill/>
          <a:ln w="22225" cap="flat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3902380" y="3958804"/>
            <a:ext cx="2238857" cy="569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000" dirty="0"/>
              <a:t>Условные обозначения:</a:t>
            </a:r>
          </a:p>
          <a:p>
            <a:pPr eaLnBrk="1" hangingPunct="1"/>
            <a:r>
              <a:rPr lang="ru-RU" sz="1000" dirty="0" smtClean="0">
                <a:solidFill>
                  <a:srgbClr val="FF3939"/>
                </a:solidFill>
              </a:rPr>
              <a:t>………</a:t>
            </a:r>
            <a:r>
              <a:rPr lang="ru-RU" sz="1000" dirty="0" smtClean="0"/>
              <a:t>   </a:t>
            </a:r>
            <a:r>
              <a:rPr lang="ru-RU" sz="1000" dirty="0"/>
              <a:t>- дуга нестабильности;</a:t>
            </a:r>
          </a:p>
          <a:p>
            <a:pPr eaLnBrk="1" hangingPunct="1"/>
            <a:r>
              <a:rPr lang="ru-RU" sz="1000" dirty="0">
                <a:solidFill>
                  <a:srgbClr val="FF3939"/>
                </a:solidFill>
                <a:cs typeface="Times New Roman" pitchFamily="18" charset="0"/>
              </a:rPr>
              <a:t>• </a:t>
            </a:r>
            <a:r>
              <a:rPr lang="ru-RU" sz="1000" dirty="0">
                <a:cs typeface="Times New Roman" pitchFamily="18" charset="0"/>
              </a:rPr>
              <a:t> -  очаги конфликтов</a:t>
            </a:r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107950" y="1268413"/>
            <a:ext cx="1944688" cy="503237"/>
          </a:xfrm>
          <a:prstGeom prst="wedgeRectCallout">
            <a:avLst>
              <a:gd name="adj1" fmla="val 61593"/>
              <a:gd name="adj2" fmla="val 154731"/>
            </a:avLst>
          </a:prstGeom>
          <a:solidFill>
            <a:schemeClr val="accent6">
              <a:lumMod val="40000"/>
              <a:lumOff val="60000"/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1000" dirty="0"/>
              <a:t>Конфликты на территории бывшей Югославии (Косово, Босния и Герцеговина</a:t>
            </a:r>
            <a:r>
              <a:rPr lang="ru-RU" sz="1000" dirty="0" smtClean="0"/>
              <a:t>)</a:t>
            </a:r>
            <a:endParaRPr lang="ru-RU" sz="1000" dirty="0"/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2843213" y="1341438"/>
            <a:ext cx="2089150" cy="358775"/>
          </a:xfrm>
          <a:prstGeom prst="wedgeRectCallout">
            <a:avLst>
              <a:gd name="adj1" fmla="val -60032"/>
              <a:gd name="adj2" fmla="val 215931"/>
            </a:avLst>
          </a:prstGeom>
          <a:solidFill>
            <a:schemeClr val="accent6">
              <a:lumMod val="40000"/>
              <a:lumOff val="60000"/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1000" dirty="0"/>
              <a:t>Кризисы на территории СНГ (Чечня, Грузия)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775" y="332656"/>
            <a:ext cx="6986736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на политической карте на рубеже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XX-XXI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12954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текст №6 на стр. 88 учебника.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оценку этим событиям с точки зрения интересов России.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6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7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01" y="624110"/>
            <a:ext cx="4282983" cy="6446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281424"/>
            <a:ext cx="7562800" cy="43544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контурной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карте «Население»: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задание 7 (стр.67 учебника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слайду 5 данной презентации обозначить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государства, которых коснулись изменения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(граница, название, столица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«дугу нестабильности» (слайд 6).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забываем про условные знаки!!!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Параграф 11, вопросы устно + привести примеры конфликтов дополнительно к слайду 6.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Изучить тексты 1, 2 (стр. 83-85). Задание 4 на стр. 84 письменно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1 и 3 колонки, характерные черты переписывать не надо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Выполнить тест на сайте Сдам ГИА: вариант учителя №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57837 – тест по теме «Природные ресурсы»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438</TotalTime>
  <Words>712</Words>
  <Application>Microsoft Office PowerPoint</Application>
  <PresentationFormat>Экран (4:3)</PresentationFormat>
  <Paragraphs>122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Tahoma</vt:lpstr>
      <vt:lpstr>Times New Roman</vt:lpstr>
      <vt:lpstr>Wingdings 3</vt:lpstr>
      <vt:lpstr>Легкий дым</vt:lpstr>
      <vt:lpstr>§11 Политическая карта мира</vt:lpstr>
      <vt:lpstr>Презентация PowerPoint</vt:lpstr>
      <vt:lpstr>Различие стран по степени суверенитета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на политической карте на рубеже XX-XXI веков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/>
  <cp:lastModifiedBy>ЭКЗАМЕН</cp:lastModifiedBy>
  <cp:revision>34</cp:revision>
  <dcterms:created xsi:type="dcterms:W3CDTF">1601-01-01T00:00:00Z</dcterms:created>
  <dcterms:modified xsi:type="dcterms:W3CDTF">2020-11-11T04:34:12Z</dcterms:modified>
</cp:coreProperties>
</file>